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33.xml" ContentType="application/vnd.ms-office.chartstyl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27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colors2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charts/style27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4.xml" ContentType="application/vnd.ms-office.chartstyle+xml"/>
  <Override PartName="/ppt/charts/style23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style21.xml" ContentType="application/vnd.ms-office.chartstyle+xml"/>
  <Override PartName="/ppt/charts/colors19.xml" ContentType="application/vnd.ms-office.chartcolorstyle+xml"/>
  <Override PartName="/ppt/charts/colors28.xml" ContentType="application/vnd.ms-office.chartcolorstyle+xml"/>
  <Override PartName="/ppt/charts/style12.xml" ContentType="application/vnd.ms-office.chartstyle+xml"/>
  <Override PartName="/ppt/charts/colors1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Default Extension="emf" ContentType="image/x-emf"/>
  <Override PartName="/ppt/charts/colors5.xml" ContentType="application/vnd.ms-office.chartcolorstyle+xml"/>
  <Override PartName="/ppt/charts/style10.xml" ContentType="application/vnd.ms-office.chartstyle+xml"/>
  <Override PartName="/ppt/charts/colors26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charts/colors3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3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19.xml" ContentType="application/vnd.ms-office.chartstyle+xml"/>
  <Override PartName="/ppt/charts/style28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26.xml" ContentType="application/vnd.ms-office.chartstyle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charts/style31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olors4.xml" ContentType="application/vnd.ms-office.chartcolorstyle+xml"/>
  <Override PartName="/ppt/charts/style20.xml" ContentType="application/vnd.ms-office.chartstyle+xml"/>
  <Override PartName="/ppt/charts/colors25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harts/colors10.xml" ContentType="application/vnd.ms-office.chartcolorstyl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charts/style2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9" r:id="rId1"/>
  </p:sldMasterIdLst>
  <p:notesMasterIdLst>
    <p:notesMasterId r:id="rId36"/>
  </p:notesMasterIdLst>
  <p:handoutMasterIdLst>
    <p:handoutMasterId r:id="rId37"/>
  </p:handoutMasterIdLst>
  <p:sldIdLst>
    <p:sldId id="269" r:id="rId2"/>
    <p:sldId id="552" r:id="rId3"/>
    <p:sldId id="414" r:id="rId4"/>
    <p:sldId id="271" r:id="rId5"/>
    <p:sldId id="542" r:id="rId6"/>
    <p:sldId id="384" r:id="rId7"/>
    <p:sldId id="578" r:id="rId8"/>
    <p:sldId id="281" r:id="rId9"/>
    <p:sldId id="293" r:id="rId10"/>
    <p:sldId id="562" r:id="rId11"/>
    <p:sldId id="554" r:id="rId12"/>
    <p:sldId id="556" r:id="rId13"/>
    <p:sldId id="557" r:id="rId14"/>
    <p:sldId id="558" r:id="rId15"/>
    <p:sldId id="559" r:id="rId16"/>
    <p:sldId id="560" r:id="rId17"/>
    <p:sldId id="561" r:id="rId18"/>
    <p:sldId id="537" r:id="rId19"/>
    <p:sldId id="528" r:id="rId20"/>
    <p:sldId id="564" r:id="rId21"/>
    <p:sldId id="571" r:id="rId22"/>
    <p:sldId id="258" r:id="rId23"/>
    <p:sldId id="257" r:id="rId24"/>
    <p:sldId id="579" r:id="rId25"/>
    <p:sldId id="529" r:id="rId26"/>
    <p:sldId id="543" r:id="rId27"/>
    <p:sldId id="570" r:id="rId28"/>
    <p:sldId id="565" r:id="rId29"/>
    <p:sldId id="568" r:id="rId30"/>
    <p:sldId id="576" r:id="rId31"/>
    <p:sldId id="572" r:id="rId32"/>
    <p:sldId id="291" r:id="rId33"/>
    <p:sldId id="550" r:id="rId34"/>
    <p:sldId id="268" r:id="rId3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D4DD"/>
    <a:srgbClr val="F9FFA6"/>
    <a:srgbClr val="76D6FF"/>
    <a:srgbClr val="0432FF"/>
    <a:srgbClr val="005493"/>
    <a:srgbClr val="FFFD78"/>
    <a:srgbClr val="FF2F92"/>
    <a:srgbClr val="942092"/>
    <a:srgbClr val="D883FF"/>
    <a:srgbClr val="9416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348" autoAdjust="0"/>
    <p:restoredTop sz="91486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-84" y="-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161" d="100"/>
          <a:sy n="161" d="100"/>
        </p:scale>
        <p:origin x="-5280" y="-12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Hoja_de_c_lculo_de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Hoja_de_c_lculo_de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Hoja_de_c_lculo_de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Hoja_de_c_lculo_de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Hoja_de_c_lculo_de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Hoja_de_c_lculo_de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Hoja_de_c_lculo_de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Hoja_de_c_lculo_de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Hoja_de_c_lculo_de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Hoja_de_c_lculo_de_Microsoft_Office_Excel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Hoja_de_c_lculo_de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Hoja_de_c_lculo_de_Microsoft_Office_Excel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Hoja_de_c_lculo_de_Microsoft_Office_Excel24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Sup. Arrendada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SAR</c:v>
                </c:pt>
                <c:pt idx="2">
                  <c:v>NSF</c:v>
                </c:pt>
                <c:pt idx="3">
                  <c:v>COR</c:v>
                </c:pt>
                <c:pt idx="4">
                  <c:v>SFC</c:v>
                </c:pt>
                <c:pt idx="5">
                  <c:v>SDE</c:v>
                </c:pt>
                <c:pt idx="6">
                  <c:v>SSF</c:v>
                </c:pt>
                <c:pt idx="7">
                  <c:v>OES</c:v>
                </c:pt>
                <c:pt idx="8">
                  <c:v>CEN</c:v>
                </c:pt>
                <c:pt idx="9">
                  <c:v>OAR</c:v>
                </c:pt>
                <c:pt idx="10">
                  <c:v>NBA</c:v>
                </c:pt>
                <c:pt idx="11">
                  <c:v>MYS</c:v>
                </c:pt>
                <c:pt idx="12">
                  <c:v>SUO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31037.98000000001</c:v>
                </c:pt>
                <c:pt idx="1">
                  <c:v>2131.5</c:v>
                </c:pt>
                <c:pt idx="2">
                  <c:v>4085.8</c:v>
                </c:pt>
                <c:pt idx="3">
                  <c:v>19187.02</c:v>
                </c:pt>
                <c:pt idx="4">
                  <c:v>11658.8</c:v>
                </c:pt>
                <c:pt idx="5">
                  <c:v>7952.4699999999993</c:v>
                </c:pt>
                <c:pt idx="6">
                  <c:v>16629.460000000006</c:v>
                </c:pt>
                <c:pt idx="7">
                  <c:v>19792.900891999983</c:v>
                </c:pt>
                <c:pt idx="8">
                  <c:v>5819.4599999999991</c:v>
                </c:pt>
                <c:pt idx="9">
                  <c:v>6389.3</c:v>
                </c:pt>
                <c:pt idx="10">
                  <c:v>4441</c:v>
                </c:pt>
                <c:pt idx="11">
                  <c:v>12872.970000000001</c:v>
                </c:pt>
                <c:pt idx="12">
                  <c:v>3390.5059999999999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27-EA4A-88FE-02053807347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Sup. Aparceria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SAR</c:v>
                </c:pt>
                <c:pt idx="2">
                  <c:v>NSF</c:v>
                </c:pt>
                <c:pt idx="3">
                  <c:v>COR</c:v>
                </c:pt>
                <c:pt idx="4">
                  <c:v>SFC</c:v>
                </c:pt>
                <c:pt idx="5">
                  <c:v>SDE</c:v>
                </c:pt>
                <c:pt idx="6">
                  <c:v>SSF</c:v>
                </c:pt>
                <c:pt idx="7">
                  <c:v>OES</c:v>
                </c:pt>
                <c:pt idx="8">
                  <c:v>CEN</c:v>
                </c:pt>
                <c:pt idx="9">
                  <c:v>OAR</c:v>
                </c:pt>
                <c:pt idx="10">
                  <c:v>NBA</c:v>
                </c:pt>
                <c:pt idx="11">
                  <c:v>MYS</c:v>
                </c:pt>
                <c:pt idx="12">
                  <c:v>SUO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1">
                  <c:v>4874</c:v>
                </c:pt>
                <c:pt idx="3">
                  <c:v>4070.3</c:v>
                </c:pt>
                <c:pt idx="4">
                  <c:v>1130</c:v>
                </c:pt>
                <c:pt idx="5">
                  <c:v>1372.2</c:v>
                </c:pt>
                <c:pt idx="6">
                  <c:v>1343.6899999999998</c:v>
                </c:pt>
                <c:pt idx="8">
                  <c:v>3927</c:v>
                </c:pt>
                <c:pt idx="9">
                  <c:v>1532.5</c:v>
                </c:pt>
                <c:pt idx="10">
                  <c:v>302</c:v>
                </c:pt>
                <c:pt idx="11">
                  <c:v>528</c:v>
                </c:pt>
                <c:pt idx="12">
                  <c:v>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35-C041-AB63-1795CE379E5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Sup. Propio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SAR</c:v>
                </c:pt>
                <c:pt idx="2">
                  <c:v>NSF</c:v>
                </c:pt>
                <c:pt idx="3">
                  <c:v>COR</c:v>
                </c:pt>
                <c:pt idx="4">
                  <c:v>SFC</c:v>
                </c:pt>
                <c:pt idx="5">
                  <c:v>SDE</c:v>
                </c:pt>
                <c:pt idx="6">
                  <c:v>SSF</c:v>
                </c:pt>
                <c:pt idx="7">
                  <c:v>OES</c:v>
                </c:pt>
                <c:pt idx="8">
                  <c:v>CEN</c:v>
                </c:pt>
                <c:pt idx="9">
                  <c:v>OAR</c:v>
                </c:pt>
                <c:pt idx="10">
                  <c:v>NBA</c:v>
                </c:pt>
                <c:pt idx="11">
                  <c:v>MYS</c:v>
                </c:pt>
                <c:pt idx="12">
                  <c:v>SUO</c:v>
                </c:pt>
              </c:strCache>
            </c:strRef>
          </c:cat>
          <c:val>
            <c:numRef>
              <c:f>Hoja1!$D$2:$D$14</c:f>
              <c:numCache>
                <c:formatCode>General</c:formatCode>
                <c:ptCount val="13"/>
                <c:pt idx="0">
                  <c:v>12087.059999999994</c:v>
                </c:pt>
                <c:pt idx="1">
                  <c:v>3048</c:v>
                </c:pt>
                <c:pt idx="2">
                  <c:v>1936</c:v>
                </c:pt>
                <c:pt idx="3">
                  <c:v>14289.3</c:v>
                </c:pt>
                <c:pt idx="4">
                  <c:v>8877.0999999999949</c:v>
                </c:pt>
                <c:pt idx="5">
                  <c:v>9679.6999999999953</c:v>
                </c:pt>
                <c:pt idx="6">
                  <c:v>20517.200000000004</c:v>
                </c:pt>
                <c:pt idx="7">
                  <c:v>27057.141990000007</c:v>
                </c:pt>
                <c:pt idx="8">
                  <c:v>19094.589999999997</c:v>
                </c:pt>
                <c:pt idx="9">
                  <c:v>15801.3</c:v>
                </c:pt>
                <c:pt idx="10">
                  <c:v>10150.299999999997</c:v>
                </c:pt>
                <c:pt idx="11">
                  <c:v>28817.174999999985</c:v>
                </c:pt>
                <c:pt idx="12">
                  <c:v>12716.949999999999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2-447A-9181-1E5A83B8A020}"/>
            </c:ext>
          </c:extLst>
        </c:ser>
        <c:ser>
          <c:idx val="3"/>
          <c:order val="3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SAR</c:v>
                </c:pt>
                <c:pt idx="2">
                  <c:v>NSF</c:v>
                </c:pt>
                <c:pt idx="3">
                  <c:v>COR</c:v>
                </c:pt>
                <c:pt idx="4">
                  <c:v>SFC</c:v>
                </c:pt>
                <c:pt idx="5">
                  <c:v>SDE</c:v>
                </c:pt>
                <c:pt idx="6">
                  <c:v>SSF</c:v>
                </c:pt>
                <c:pt idx="7">
                  <c:v>OES</c:v>
                </c:pt>
                <c:pt idx="8">
                  <c:v>CEN</c:v>
                </c:pt>
                <c:pt idx="9">
                  <c:v>OAR</c:v>
                </c:pt>
                <c:pt idx="10">
                  <c:v>NBA</c:v>
                </c:pt>
                <c:pt idx="11">
                  <c:v>MYS</c:v>
                </c:pt>
                <c:pt idx="12">
                  <c:v>SUO</c:v>
                </c:pt>
              </c:strCache>
            </c:strRef>
          </c:cat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F8-449F-A124-CBFFD4BF15FD}"/>
            </c:ext>
          </c:extLst>
        </c:ser>
        <c:dLbls/>
        <c:gapWidth val="110"/>
        <c:overlap val="100"/>
        <c:axId val="75977472"/>
        <c:axId val="75979008"/>
      </c:barChart>
      <c:catAx>
        <c:axId val="75977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5979008"/>
        <c:crosses val="autoZero"/>
        <c:auto val="1"/>
        <c:lblAlgn val="ctr"/>
        <c:lblOffset val="100"/>
      </c:catAx>
      <c:valAx>
        <c:axId val="75979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 has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59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</c:v>
                </c:pt>
              </c:strCache>
            </c:strRef>
          </c:tx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A-CE40-B178-F8D02AA470DE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4A-CE40-B178-F8D02AA470DE}"/>
              </c:ext>
            </c:extLst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A-CE40-B178-F8D02AA470DE}"/>
              </c:ext>
            </c:extLst>
          </c:dPt>
          <c:dPt>
            <c:idx val="3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4A-CE40-B178-F8D02AA470DE}"/>
              </c:ext>
            </c:extLst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4A-CE40-B178-F8D02AA470DE}"/>
              </c:ext>
            </c:extLst>
          </c:dPt>
          <c:dPt>
            <c:idx val="5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84A-CE40-B178-F8D02AA470DE}"/>
              </c:ext>
            </c:extLst>
          </c:dPt>
          <c:dPt>
            <c:idx val="6"/>
            <c:spPr>
              <a:solidFill>
                <a:schemeClr val="bg2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4A-CE40-B178-F8D02AA470DE}"/>
              </c:ext>
            </c:extLst>
          </c:dPt>
          <c:dPt>
            <c:idx val="7"/>
            <c:spPr>
              <a:solidFill>
                <a:srgbClr val="D883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84A-CE40-B178-F8D02AA470DE}"/>
              </c:ext>
            </c:extLst>
          </c:dPt>
          <c:dPt>
            <c:idx val="8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4A-CE40-B178-F8D02AA470DE}"/>
              </c:ext>
            </c:extLst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84A-CE40-B178-F8D02AA470DE}"/>
              </c:ext>
            </c:extLst>
          </c:dPt>
          <c:dPt>
            <c:idx val="1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195-914C-942B-B36E211A2E1B}"/>
              </c:ext>
            </c:extLst>
          </c:dPt>
          <c:dPt>
            <c:idx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195-914C-942B-B36E211A2E1B}"/>
              </c:ext>
            </c:extLst>
          </c:dPt>
          <c:dPt>
            <c:idx val="12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195-914C-942B-B36E211A2E1B}"/>
              </c:ext>
            </c:extLst>
          </c:dPt>
          <c:dPt>
            <c:idx val="13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195-914C-942B-B36E211A2E1B}"/>
              </c:ext>
            </c:extLst>
          </c:dPt>
          <c:dPt>
            <c:idx val="14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195-914C-942B-B36E211A2E1B}"/>
              </c:ext>
            </c:extLst>
          </c:dPt>
          <c:dPt>
            <c:idx val="15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195-914C-942B-B36E211A2E1B}"/>
              </c:ext>
            </c:extLst>
          </c:dPt>
          <c:dPt>
            <c:idx val="16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195-914C-942B-B36E211A2E1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Hoja1!$A$2:$A$18</c:f>
              <c:strCache>
                <c:ptCount val="17"/>
                <c:pt idx="0">
                  <c:v>ALGARROBO</c:v>
                </c:pt>
                <c:pt idx="1">
                  <c:v>CEIBO</c:v>
                </c:pt>
                <c:pt idx="2">
                  <c:v>NOGAL</c:v>
                </c:pt>
                <c:pt idx="3">
                  <c:v>BASILIO</c:v>
                </c:pt>
                <c:pt idx="4">
                  <c:v>TAURO</c:v>
                </c:pt>
                <c:pt idx="5">
                  <c:v>BAGUETTE 750</c:v>
                </c:pt>
                <c:pt idx="6">
                  <c:v>ACA 360</c:v>
                </c:pt>
                <c:pt idx="7">
                  <c:v>NUTRIA</c:v>
                </c:pt>
                <c:pt idx="8">
                  <c:v>SERPIENTE</c:v>
                </c:pt>
                <c:pt idx="9">
                  <c:v>ACA 602</c:v>
                </c:pt>
                <c:pt idx="10">
                  <c:v>ÑANDUBAY</c:v>
                </c:pt>
                <c:pt idx="11">
                  <c:v>GUERRERO</c:v>
                </c:pt>
                <c:pt idx="12">
                  <c:v>LAPACHO (NOGAL 111)</c:v>
                </c:pt>
                <c:pt idx="13">
                  <c:v>SY 300</c:v>
                </c:pt>
                <c:pt idx="14">
                  <c:v>YARARA</c:v>
                </c:pt>
                <c:pt idx="15">
                  <c:v>RAYO</c:v>
                </c:pt>
                <c:pt idx="16">
                  <c:v>OTRO</c:v>
                </c:pt>
              </c:strCache>
            </c:strRef>
          </c:cat>
          <c:val>
            <c:numRef>
              <c:f>Hoja1!$B$2:$B$18</c:f>
              <c:numCache>
                <c:formatCode>General</c:formatCode>
                <c:ptCount val="17"/>
                <c:pt idx="0">
                  <c:v>323</c:v>
                </c:pt>
                <c:pt idx="1">
                  <c:v>204</c:v>
                </c:pt>
                <c:pt idx="2">
                  <c:v>88</c:v>
                </c:pt>
                <c:pt idx="3">
                  <c:v>59</c:v>
                </c:pt>
                <c:pt idx="4">
                  <c:v>49</c:v>
                </c:pt>
                <c:pt idx="5">
                  <c:v>39</c:v>
                </c:pt>
                <c:pt idx="6">
                  <c:v>31</c:v>
                </c:pt>
                <c:pt idx="7">
                  <c:v>24</c:v>
                </c:pt>
                <c:pt idx="8">
                  <c:v>20</c:v>
                </c:pt>
                <c:pt idx="9">
                  <c:v>18</c:v>
                </c:pt>
                <c:pt idx="10">
                  <c:v>17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11</c:v>
                </c:pt>
                <c:pt idx="16">
                  <c:v>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A-CE40-B178-F8D02AA470D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5222125012152"/>
          <c:y val="1.4163318080815121E-2"/>
          <c:w val="0.20369592689802665"/>
          <c:h val="0.9677399174660690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</c:v>
                </c:pt>
              </c:strCache>
            </c:strRef>
          </c:tx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A-CE40-B178-F8D02AA470DE}"/>
              </c:ext>
            </c:extLst>
          </c:dPt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4A-CE40-B178-F8D02AA470DE}"/>
              </c:ext>
            </c:extLst>
          </c:dPt>
          <c:dPt>
            <c:idx val="2"/>
            <c:spPr>
              <a:solidFill>
                <a:srgbClr val="AB794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A-CE40-B178-F8D02AA470DE}"/>
              </c:ext>
            </c:extLst>
          </c:dPt>
          <c:dPt>
            <c:idx val="3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4A-CE40-B178-F8D02AA470DE}"/>
              </c:ext>
            </c:extLst>
          </c:dPt>
          <c:dPt>
            <c:idx val="4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4A-CE40-B178-F8D02AA470DE}"/>
              </c:ext>
            </c:extLst>
          </c:dPt>
          <c:dPt>
            <c:idx val="5"/>
            <c:spPr>
              <a:solidFill>
                <a:srgbClr val="D883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84A-CE40-B178-F8D02AA470DE}"/>
              </c:ext>
            </c:extLst>
          </c:dPt>
          <c:dPt>
            <c:idx val="6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4A-CE40-B178-F8D02AA470DE}"/>
              </c:ext>
            </c:extLst>
          </c:dPt>
          <c:dPt>
            <c:idx val="7"/>
            <c:spPr>
              <a:solidFill>
                <a:srgbClr val="D883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84A-CE40-B178-F8D02AA470DE}"/>
              </c:ext>
            </c:extLst>
          </c:dPt>
          <c:dPt>
            <c:idx val="8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4A-CE40-B178-F8D02AA470DE}"/>
              </c:ext>
            </c:extLst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84A-CE40-B178-F8D02AA470DE}"/>
              </c:ext>
            </c:extLst>
          </c:dPt>
          <c:dPt>
            <c:idx val="1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195-914C-942B-B36E211A2E1B}"/>
              </c:ext>
            </c:extLst>
          </c:dPt>
          <c:dPt>
            <c:idx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195-914C-942B-B36E211A2E1B}"/>
              </c:ext>
            </c:extLst>
          </c:dPt>
          <c:dPt>
            <c:idx val="12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195-914C-942B-B36E211A2E1B}"/>
              </c:ext>
            </c:extLst>
          </c:dPt>
          <c:dPt>
            <c:idx val="13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195-914C-942B-B36E211A2E1B}"/>
              </c:ext>
            </c:extLst>
          </c:dPt>
          <c:dPt>
            <c:idx val="14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195-914C-942B-B36E211A2E1B}"/>
              </c:ext>
            </c:extLst>
          </c:dPt>
          <c:dPt>
            <c:idx val="15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195-914C-942B-B36E211A2E1B}"/>
              </c:ext>
            </c:extLst>
          </c:dPt>
          <c:dPt>
            <c:idx val="16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195-914C-942B-B36E211A2E1B}"/>
              </c:ext>
            </c:extLst>
          </c:dPt>
          <c:dPt>
            <c:idx val="1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195-914C-942B-B36E211A2E1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Hoja1!$A$2:$A$19</c:f>
              <c:strCache>
                <c:ptCount val="18"/>
                <c:pt idx="0">
                  <c:v>ALGARROBO</c:v>
                </c:pt>
                <c:pt idx="1">
                  <c:v>CEIBO</c:v>
                </c:pt>
                <c:pt idx="2">
                  <c:v>BASILIO</c:v>
                </c:pt>
                <c:pt idx="3">
                  <c:v>BAGUETTE 750</c:v>
                </c:pt>
                <c:pt idx="4">
                  <c:v>ÑANDUBAY</c:v>
                </c:pt>
                <c:pt idx="5">
                  <c:v>METEORO</c:v>
                </c:pt>
                <c:pt idx="6">
                  <c:v>SY 330</c:v>
                </c:pt>
                <c:pt idx="7">
                  <c:v>AUDAZ</c:v>
                </c:pt>
                <c:pt idx="8">
                  <c:v>BAGUETTE 802</c:v>
                </c:pt>
                <c:pt idx="9">
                  <c:v>SERPIENTE</c:v>
                </c:pt>
                <c:pt idx="10">
                  <c:v>BAGUETTE 620</c:v>
                </c:pt>
                <c:pt idx="11">
                  <c:v>SAETA</c:v>
                </c:pt>
                <c:pt idx="12">
                  <c:v>RAYO</c:v>
                </c:pt>
                <c:pt idx="13">
                  <c:v>BAGUETTE 680</c:v>
                </c:pt>
                <c:pt idx="14">
                  <c:v>BELLACO</c:v>
                </c:pt>
                <c:pt idx="15">
                  <c:v>SY 100</c:v>
                </c:pt>
                <c:pt idx="16">
                  <c:v>SAGITARIO   </c:v>
                </c:pt>
                <c:pt idx="17">
                  <c:v>OTRO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441</c:v>
                </c:pt>
                <c:pt idx="1">
                  <c:v>86</c:v>
                </c:pt>
                <c:pt idx="2">
                  <c:v>74</c:v>
                </c:pt>
                <c:pt idx="3">
                  <c:v>27</c:v>
                </c:pt>
                <c:pt idx="4">
                  <c:v>25</c:v>
                </c:pt>
                <c:pt idx="5">
                  <c:v>23</c:v>
                </c:pt>
                <c:pt idx="6">
                  <c:v>23</c:v>
                </c:pt>
                <c:pt idx="7">
                  <c:v>19</c:v>
                </c:pt>
                <c:pt idx="8">
                  <c:v>18</c:v>
                </c:pt>
                <c:pt idx="9">
                  <c:v>18</c:v>
                </c:pt>
                <c:pt idx="10">
                  <c:v>17</c:v>
                </c:pt>
                <c:pt idx="11">
                  <c:v>13</c:v>
                </c:pt>
                <c:pt idx="12">
                  <c:v>12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10</c:v>
                </c:pt>
                <c:pt idx="17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A-CE40-B178-F8D02AA470D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5222125012152"/>
          <c:y val="1.4163318080815121E-2"/>
          <c:w val="0.20369592689802665"/>
          <c:h val="0.9677399174660690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</c:v>
                </c:pt>
              </c:strCache>
            </c:strRef>
          </c:tx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A-CE40-B178-F8D02AA470DE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4A-CE40-B178-F8D02AA470DE}"/>
              </c:ext>
            </c:extLst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A-CE40-B178-F8D02AA470DE}"/>
              </c:ext>
            </c:extLst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4A-CE40-B178-F8D02AA470DE}"/>
              </c:ext>
            </c:extLst>
          </c:dPt>
          <c:dPt>
            <c:idx val="4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4A-CE40-B178-F8D02AA470DE}"/>
              </c:ext>
            </c:extLst>
          </c:dPt>
          <c:dPt>
            <c:idx val="5"/>
            <c:spPr>
              <a:solidFill>
                <a:srgbClr val="D883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84A-CE40-B178-F8D02AA470DE}"/>
              </c:ext>
            </c:extLst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4A-CE40-B178-F8D02AA470DE}"/>
              </c:ext>
            </c:extLst>
          </c:dPt>
          <c:dPt>
            <c:idx val="7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84A-CE40-B178-F8D02AA470DE}"/>
              </c:ext>
            </c:extLst>
          </c:dPt>
          <c:dPt>
            <c:idx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4A-CE40-B178-F8D02AA470DE}"/>
              </c:ext>
            </c:extLst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84A-CE40-B178-F8D02AA470DE}"/>
              </c:ext>
            </c:extLst>
          </c:dPt>
          <c:dPt>
            <c:idx val="1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195-914C-942B-B36E211A2E1B}"/>
              </c:ext>
            </c:extLst>
          </c:dPt>
          <c:dPt>
            <c:idx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195-914C-942B-B36E211A2E1B}"/>
              </c:ext>
            </c:extLst>
          </c:dPt>
          <c:dPt>
            <c:idx val="1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195-914C-942B-B36E211A2E1B}"/>
              </c:ext>
            </c:extLst>
          </c:dPt>
          <c:dPt>
            <c:idx val="1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195-914C-942B-B36E211A2E1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Hoja1!$A$2:$A$15</c:f>
              <c:strCache>
                <c:ptCount val="14"/>
                <c:pt idx="0">
                  <c:v>ALGARROBO</c:v>
                </c:pt>
                <c:pt idx="1">
                  <c:v>CEIBO</c:v>
                </c:pt>
                <c:pt idx="2">
                  <c:v>BASILIO</c:v>
                </c:pt>
                <c:pt idx="3">
                  <c:v>RAYO</c:v>
                </c:pt>
                <c:pt idx="4">
                  <c:v>BAGUETTE 620</c:v>
                </c:pt>
                <c:pt idx="5">
                  <c:v>SY 211</c:v>
                </c:pt>
                <c:pt idx="6">
                  <c:v>BAGUETTE 750</c:v>
                </c:pt>
                <c:pt idx="7">
                  <c:v>SY 300</c:v>
                </c:pt>
                <c:pt idx="8">
                  <c:v>LAPACHO (NOGAL 111)</c:v>
                </c:pt>
                <c:pt idx="9">
                  <c:v>SY 200</c:v>
                </c:pt>
                <c:pt idx="10">
                  <c:v>NOGAL</c:v>
                </c:pt>
                <c:pt idx="11">
                  <c:v>SY 120</c:v>
                </c:pt>
                <c:pt idx="12">
                  <c:v>ÑANDUBAY</c:v>
                </c:pt>
                <c:pt idx="13">
                  <c:v>OTRO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399</c:v>
                </c:pt>
                <c:pt idx="1">
                  <c:v>228</c:v>
                </c:pt>
                <c:pt idx="2">
                  <c:v>106</c:v>
                </c:pt>
                <c:pt idx="3">
                  <c:v>50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24</c:v>
                </c:pt>
                <c:pt idx="8">
                  <c:v>20</c:v>
                </c:pt>
                <c:pt idx="9">
                  <c:v>18</c:v>
                </c:pt>
                <c:pt idx="10">
                  <c:v>14</c:v>
                </c:pt>
                <c:pt idx="11">
                  <c:v>13</c:v>
                </c:pt>
                <c:pt idx="12">
                  <c:v>11</c:v>
                </c:pt>
                <c:pt idx="13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A-CE40-B178-F8D02AA470D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5222125012152"/>
          <c:y val="1.4163318080815121E-2"/>
          <c:w val="0.20369592689802665"/>
          <c:h val="0.9677399174660690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</c:v>
                </c:pt>
              </c:strCache>
            </c:strRef>
          </c:tx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A-CE40-B178-F8D02AA470DE}"/>
              </c:ext>
            </c:extLst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4A-CE40-B178-F8D02AA470DE}"/>
              </c:ext>
            </c:extLst>
          </c:dPt>
          <c:dPt>
            <c:idx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A-CE40-B178-F8D02AA470DE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4A-CE40-B178-F8D02AA470DE}"/>
              </c:ext>
            </c:extLst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4A-CE40-B178-F8D02AA470DE}"/>
              </c:ext>
            </c:extLst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84A-CE40-B178-F8D02AA470DE}"/>
              </c:ext>
            </c:extLst>
          </c:dPt>
          <c:dPt>
            <c:idx val="6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4A-CE40-B178-F8D02AA470DE}"/>
              </c:ext>
            </c:extLst>
          </c:dPt>
          <c:dPt>
            <c:idx val="7"/>
            <c:spPr>
              <a:solidFill>
                <a:srgbClr val="942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84A-CE40-B178-F8D02AA470DE}"/>
              </c:ext>
            </c:extLst>
          </c:dPt>
          <c:dPt>
            <c:idx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4A-CE40-B178-F8D02AA470DE}"/>
              </c:ext>
            </c:extLst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84A-CE40-B178-F8D02AA470DE}"/>
              </c:ext>
            </c:extLst>
          </c:dPt>
          <c:dPt>
            <c:idx val="1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195-914C-942B-B36E211A2E1B}"/>
              </c:ext>
            </c:extLst>
          </c:dPt>
          <c:dPt>
            <c:idx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195-914C-942B-B36E211A2E1B}"/>
              </c:ext>
            </c:extLst>
          </c:dPt>
          <c:dPt>
            <c:idx val="12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195-914C-942B-B36E211A2E1B}"/>
              </c:ext>
            </c:extLst>
          </c:dPt>
          <c:dPt>
            <c:idx val="13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195-914C-942B-B36E211A2E1B}"/>
              </c:ext>
            </c:extLst>
          </c:dPt>
          <c:dPt>
            <c:idx val="14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195-914C-942B-B36E211A2E1B}"/>
              </c:ext>
            </c:extLst>
          </c:dPt>
          <c:dPt>
            <c:idx val="15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195-914C-942B-B36E211A2E1B}"/>
              </c:ext>
            </c:extLst>
          </c:dPt>
          <c:dPt>
            <c:idx val="16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195-914C-942B-B36E211A2E1B}"/>
              </c:ext>
            </c:extLst>
          </c:dPt>
          <c:dPt>
            <c:idx val="17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195-914C-942B-B36E211A2E1B}"/>
              </c:ext>
            </c:extLst>
          </c:dPt>
          <c:dPt>
            <c:idx val="1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24-A849-9F16-3DEEB3517EDC}"/>
              </c:ext>
            </c:extLst>
          </c:dPt>
          <c:dPt>
            <c:idx val="19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24-A849-9F16-3DEEB3517EDC}"/>
              </c:ext>
            </c:extLst>
          </c:dPt>
          <c:dPt>
            <c:idx val="2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D4D-478F-9D14-621B8F368B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Hoja1!$A$2:$A$22</c:f>
              <c:strCache>
                <c:ptCount val="21"/>
                <c:pt idx="0">
                  <c:v>BAGUETTE 802</c:v>
                </c:pt>
                <c:pt idx="1">
                  <c:v>BASILIO</c:v>
                </c:pt>
                <c:pt idx="2">
                  <c:v>BELLACO</c:v>
                </c:pt>
                <c:pt idx="3">
                  <c:v>ALGARROBO</c:v>
                </c:pt>
                <c:pt idx="4">
                  <c:v>SY 200</c:v>
                </c:pt>
                <c:pt idx="5">
                  <c:v>BAGUETTE 501</c:v>
                </c:pt>
                <c:pt idx="6">
                  <c:v>CEIBO</c:v>
                </c:pt>
                <c:pt idx="7">
                  <c:v>ESMERALDA</c:v>
                </c:pt>
                <c:pt idx="8">
                  <c:v>BAGUETTE P801</c:v>
                </c:pt>
                <c:pt idx="9">
                  <c:v>LAPACHO (NOGAL 111)</c:v>
                </c:pt>
                <c:pt idx="10">
                  <c:v>SERPIENTE</c:v>
                </c:pt>
                <c:pt idx="11">
                  <c:v>METEORO</c:v>
                </c:pt>
                <c:pt idx="12">
                  <c:v>SY 120</c:v>
                </c:pt>
                <c:pt idx="13">
                  <c:v>RAYO</c:v>
                </c:pt>
                <c:pt idx="14">
                  <c:v>SY 211</c:v>
                </c:pt>
                <c:pt idx="15">
                  <c:v>ACA 360</c:v>
                </c:pt>
                <c:pt idx="16">
                  <c:v>BAGUETTE 601</c:v>
                </c:pt>
                <c:pt idx="17">
                  <c:v>NOGAL</c:v>
                </c:pt>
                <c:pt idx="18">
                  <c:v>BAGUETTE 750</c:v>
                </c:pt>
                <c:pt idx="19">
                  <c:v>GUAYABO</c:v>
                </c:pt>
                <c:pt idx="20">
                  <c:v>OTRO</c:v>
                </c:pt>
              </c:strCache>
            </c:strRef>
          </c:cat>
          <c:val>
            <c:numRef>
              <c:f>Hoja1!$B$2:$B$22</c:f>
              <c:numCache>
                <c:formatCode>General</c:formatCode>
                <c:ptCount val="21"/>
                <c:pt idx="0">
                  <c:v>122</c:v>
                </c:pt>
                <c:pt idx="1">
                  <c:v>89</c:v>
                </c:pt>
                <c:pt idx="2">
                  <c:v>54</c:v>
                </c:pt>
                <c:pt idx="3">
                  <c:v>42</c:v>
                </c:pt>
                <c:pt idx="4">
                  <c:v>29</c:v>
                </c:pt>
                <c:pt idx="5">
                  <c:v>28</c:v>
                </c:pt>
                <c:pt idx="6">
                  <c:v>24</c:v>
                </c:pt>
                <c:pt idx="7">
                  <c:v>24</c:v>
                </c:pt>
                <c:pt idx="8">
                  <c:v>21</c:v>
                </c:pt>
                <c:pt idx="9">
                  <c:v>19</c:v>
                </c:pt>
                <c:pt idx="10">
                  <c:v>18</c:v>
                </c:pt>
                <c:pt idx="11">
                  <c:v>14</c:v>
                </c:pt>
                <c:pt idx="12">
                  <c:v>14</c:v>
                </c:pt>
                <c:pt idx="13">
                  <c:v>13</c:v>
                </c:pt>
                <c:pt idx="14">
                  <c:v>12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10</c:v>
                </c:pt>
                <c:pt idx="19">
                  <c:v>10</c:v>
                </c:pt>
                <c:pt idx="20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A-CE40-B178-F8D02AA470D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5222125012152"/>
          <c:y val="1.4163318080815121E-2"/>
          <c:w val="0.20369592689802665"/>
          <c:h val="0.9677399174660690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16515598116141"/>
          <c:y val="3.2144944476914093E-2"/>
          <c:w val="0.82692306805234572"/>
          <c:h val="0.88032301412352665"/>
        </c:manualLayout>
      </c:layout>
      <c:barChart>
        <c:barDir val="bar"/>
        <c:grouping val="stacked"/>
        <c:ser>
          <c:idx val="0"/>
          <c:order val="0"/>
          <c:spPr>
            <a:noFill/>
            <a:ln>
              <a:noFill/>
            </a:ln>
            <a:effectLst/>
          </c:spPr>
          <c:cat>
            <c:multiLvlStrRef>
              <c:f>'FS por ciclo en trigo'!$F$18:$G$27</c:f>
              <c:multiLvlStrCache>
                <c:ptCount val="10"/>
                <c:lvl>
                  <c:pt idx="0">
                    <c:v>I/C - C</c:v>
                  </c:pt>
                  <c:pt idx="1">
                    <c:v>L - I/L - I</c:v>
                  </c:pt>
                  <c:pt idx="2">
                    <c:v>I/C - C</c:v>
                  </c:pt>
                  <c:pt idx="3">
                    <c:v>L - I/L - I</c:v>
                  </c:pt>
                  <c:pt idx="4">
                    <c:v>I/C - C</c:v>
                  </c:pt>
                  <c:pt idx="5">
                    <c:v>L - I/L - I</c:v>
                  </c:pt>
                  <c:pt idx="6">
                    <c:v>I/C - C</c:v>
                  </c:pt>
                  <c:pt idx="7">
                    <c:v>L - I/L - I</c:v>
                  </c:pt>
                  <c:pt idx="8">
                    <c:v>I/C - C</c:v>
                  </c:pt>
                  <c:pt idx="9">
                    <c:v>L - I/L - I</c:v>
                  </c:pt>
                </c:lvl>
                <c:lvl>
                  <c:pt idx="0">
                    <c:v>NORTE</c:v>
                  </c:pt>
                  <c:pt idx="2">
                    <c:v>CENTRO</c:v>
                  </c:pt>
                  <c:pt idx="4">
                    <c:v>NUCLEO</c:v>
                  </c:pt>
                  <c:pt idx="6">
                    <c:v>OESTE</c:v>
                  </c:pt>
                  <c:pt idx="8">
                    <c:v>SUR</c:v>
                  </c:pt>
                </c:lvl>
              </c:multiLvlStrCache>
            </c:multiLvlStrRef>
          </c:cat>
          <c:val>
            <c:numRef>
              <c:f>'FS por ciclo en trigo'!$I$18:$I$27</c:f>
              <c:numCache>
                <c:formatCode>0.00</c:formatCode>
                <c:ptCount val="10"/>
                <c:pt idx="0">
                  <c:v>43605</c:v>
                </c:pt>
                <c:pt idx="1">
                  <c:v>43565</c:v>
                </c:pt>
                <c:pt idx="2">
                  <c:v>43564</c:v>
                </c:pt>
                <c:pt idx="3">
                  <c:v>43550</c:v>
                </c:pt>
                <c:pt idx="4">
                  <c:v>43577</c:v>
                </c:pt>
                <c:pt idx="5">
                  <c:v>43537</c:v>
                </c:pt>
                <c:pt idx="6">
                  <c:v>43618</c:v>
                </c:pt>
                <c:pt idx="7">
                  <c:v>43595</c:v>
                </c:pt>
                <c:pt idx="8">
                  <c:v>43571</c:v>
                </c:pt>
                <c:pt idx="9">
                  <c:v>43602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4F-4AB3-8512-BCA49B22CCC9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errBars>
            <c:errBarType val="minus"/>
            <c:errValType val="percentage"/>
            <c:val val="100"/>
            <c:spPr>
              <a:noFill/>
              <a:ln w="9525" cap="rnd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/>
              </a:ln>
              <a:effectLst/>
            </c:spPr>
          </c:errBars>
          <c:cat>
            <c:multiLvlStrRef>
              <c:f>'FS por ciclo en trigo'!$F$18:$G$27</c:f>
              <c:multiLvlStrCache>
                <c:ptCount val="10"/>
                <c:lvl>
                  <c:pt idx="0">
                    <c:v>I/C - C</c:v>
                  </c:pt>
                  <c:pt idx="1">
                    <c:v>L - I/L - I</c:v>
                  </c:pt>
                  <c:pt idx="2">
                    <c:v>I/C - C</c:v>
                  </c:pt>
                  <c:pt idx="3">
                    <c:v>L - I/L - I</c:v>
                  </c:pt>
                  <c:pt idx="4">
                    <c:v>I/C - C</c:v>
                  </c:pt>
                  <c:pt idx="5">
                    <c:v>L - I/L - I</c:v>
                  </c:pt>
                  <c:pt idx="6">
                    <c:v>I/C - C</c:v>
                  </c:pt>
                  <c:pt idx="7">
                    <c:v>L - I/L - I</c:v>
                  </c:pt>
                  <c:pt idx="8">
                    <c:v>I/C - C</c:v>
                  </c:pt>
                  <c:pt idx="9">
                    <c:v>L - I/L - I</c:v>
                  </c:pt>
                </c:lvl>
                <c:lvl>
                  <c:pt idx="0">
                    <c:v>NORTE</c:v>
                  </c:pt>
                  <c:pt idx="2">
                    <c:v>CENTRO</c:v>
                  </c:pt>
                  <c:pt idx="4">
                    <c:v>NUCLEO</c:v>
                  </c:pt>
                  <c:pt idx="6">
                    <c:v>OESTE</c:v>
                  </c:pt>
                  <c:pt idx="8">
                    <c:v>SUR</c:v>
                  </c:pt>
                </c:lvl>
              </c:multiLvlStrCache>
            </c:multiLvlStrRef>
          </c:cat>
          <c:val>
            <c:numRef>
              <c:f>'FS por ciclo en trigo'!$J$18:$J$27</c:f>
              <c:numCache>
                <c:formatCode>0.00</c:formatCode>
                <c:ptCount val="10"/>
                <c:pt idx="0">
                  <c:v>21.75</c:v>
                </c:pt>
                <c:pt idx="1">
                  <c:v>36</c:v>
                </c:pt>
                <c:pt idx="2">
                  <c:v>76</c:v>
                </c:pt>
                <c:pt idx="3">
                  <c:v>65</c:v>
                </c:pt>
                <c:pt idx="4">
                  <c:v>63</c:v>
                </c:pt>
                <c:pt idx="5">
                  <c:v>78</c:v>
                </c:pt>
                <c:pt idx="6">
                  <c:v>14</c:v>
                </c:pt>
                <c:pt idx="7">
                  <c:v>23.25</c:v>
                </c:pt>
                <c:pt idx="8">
                  <c:v>85</c:v>
                </c:pt>
                <c:pt idx="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4F-4AB3-8512-BCA49B22CCC9}"/>
            </c:ext>
          </c:extLst>
        </c:ser>
        <c:ser>
          <c:idx val="2"/>
          <c:order val="2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dPt>
            <c:idx val="1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4F-4AB3-8512-BCA49B22CCC9}"/>
              </c:ext>
            </c:extLst>
          </c:dPt>
          <c:dPt>
            <c:idx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4F-4AB3-8512-BCA49B22CCC9}"/>
              </c:ext>
            </c:extLst>
          </c:dPt>
          <c:dPt>
            <c:idx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4F-4AB3-8512-BCA49B22CCC9}"/>
              </c:ext>
            </c:extLst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4F-4AB3-8512-BCA49B22CCC9}"/>
              </c:ext>
            </c:extLst>
          </c:dPt>
          <c:dPt>
            <c:idx val="9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D4F-4AB3-8512-BCA49B22CCC9}"/>
              </c:ext>
            </c:extLst>
          </c:dPt>
          <c:cat>
            <c:multiLvlStrRef>
              <c:f>'FS por ciclo en trigo'!$F$18:$G$27</c:f>
              <c:multiLvlStrCache>
                <c:ptCount val="10"/>
                <c:lvl>
                  <c:pt idx="0">
                    <c:v>I/C - C</c:v>
                  </c:pt>
                  <c:pt idx="1">
                    <c:v>L - I/L - I</c:v>
                  </c:pt>
                  <c:pt idx="2">
                    <c:v>I/C - C</c:v>
                  </c:pt>
                  <c:pt idx="3">
                    <c:v>L - I/L - I</c:v>
                  </c:pt>
                  <c:pt idx="4">
                    <c:v>I/C - C</c:v>
                  </c:pt>
                  <c:pt idx="5">
                    <c:v>L - I/L - I</c:v>
                  </c:pt>
                  <c:pt idx="6">
                    <c:v>I/C - C</c:v>
                  </c:pt>
                  <c:pt idx="7">
                    <c:v>L - I/L - I</c:v>
                  </c:pt>
                  <c:pt idx="8">
                    <c:v>I/C - C</c:v>
                  </c:pt>
                  <c:pt idx="9">
                    <c:v>L - I/L - I</c:v>
                  </c:pt>
                </c:lvl>
                <c:lvl>
                  <c:pt idx="0">
                    <c:v>NORTE</c:v>
                  </c:pt>
                  <c:pt idx="2">
                    <c:v>CENTRO</c:v>
                  </c:pt>
                  <c:pt idx="4">
                    <c:v>NUCLEO</c:v>
                  </c:pt>
                  <c:pt idx="6">
                    <c:v>OESTE</c:v>
                  </c:pt>
                  <c:pt idx="8">
                    <c:v>SUR</c:v>
                  </c:pt>
                </c:lvl>
              </c:multiLvlStrCache>
            </c:multiLvlStrRef>
          </c:cat>
          <c:val>
            <c:numRef>
              <c:f>'FS por ciclo en trigo'!$K$18:$K$27</c:f>
              <c:numCache>
                <c:formatCode>0.00</c:formatCode>
                <c:ptCount val="10"/>
                <c:pt idx="0">
                  <c:v>16.25</c:v>
                </c:pt>
                <c:pt idx="1">
                  <c:v>8.5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12</c:v>
                </c:pt>
                <c:pt idx="7">
                  <c:v>6.75</c:v>
                </c:pt>
                <c:pt idx="8">
                  <c:v>6</c:v>
                </c:pt>
                <c:pt idx="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D4F-4AB3-8512-BCA49B22CCC9}"/>
            </c:ext>
          </c:extLst>
        </c:ser>
        <c:ser>
          <c:idx val="3"/>
          <c:order val="3"/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dPt>
            <c:idx val="1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0D4F-4AB3-8512-BCA49B22CCC9}"/>
              </c:ext>
            </c:extLst>
          </c:dPt>
          <c:dPt>
            <c:idx val="3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0D4F-4AB3-8512-BCA49B22CCC9}"/>
              </c:ext>
            </c:extLst>
          </c:dPt>
          <c:dPt>
            <c:idx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0D4F-4AB3-8512-BCA49B22CCC9}"/>
              </c:ext>
            </c:extLst>
          </c:dPt>
          <c:dPt>
            <c:idx val="7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0D4F-4AB3-8512-BCA49B22CCC9}"/>
              </c:ext>
            </c:extLst>
          </c:dPt>
          <c:dPt>
            <c:idx val="9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0D4F-4AB3-8512-BCA49B22CCC9}"/>
              </c:ext>
            </c:extLst>
          </c:dPt>
          <c:cat>
            <c:multiLvlStrRef>
              <c:f>'FS por ciclo en trigo'!$F$18:$G$27</c:f>
              <c:multiLvlStrCache>
                <c:ptCount val="10"/>
                <c:lvl>
                  <c:pt idx="0">
                    <c:v>I/C - C</c:v>
                  </c:pt>
                  <c:pt idx="1">
                    <c:v>L - I/L - I</c:v>
                  </c:pt>
                  <c:pt idx="2">
                    <c:v>I/C - C</c:v>
                  </c:pt>
                  <c:pt idx="3">
                    <c:v>L - I/L - I</c:v>
                  </c:pt>
                  <c:pt idx="4">
                    <c:v>I/C - C</c:v>
                  </c:pt>
                  <c:pt idx="5">
                    <c:v>L - I/L - I</c:v>
                  </c:pt>
                  <c:pt idx="6">
                    <c:v>I/C - C</c:v>
                  </c:pt>
                  <c:pt idx="7">
                    <c:v>L - I/L - I</c:v>
                  </c:pt>
                  <c:pt idx="8">
                    <c:v>I/C - C</c:v>
                  </c:pt>
                  <c:pt idx="9">
                    <c:v>L - I/L - I</c:v>
                  </c:pt>
                </c:lvl>
                <c:lvl>
                  <c:pt idx="0">
                    <c:v>NORTE</c:v>
                  </c:pt>
                  <c:pt idx="2">
                    <c:v>CENTRO</c:v>
                  </c:pt>
                  <c:pt idx="4">
                    <c:v>NUCLEO</c:v>
                  </c:pt>
                  <c:pt idx="6">
                    <c:v>OESTE</c:v>
                  </c:pt>
                  <c:pt idx="8">
                    <c:v>SUR</c:v>
                  </c:pt>
                </c:lvl>
              </c:multiLvlStrCache>
            </c:multiLvlStrRef>
          </c:cat>
          <c:val>
            <c:numRef>
              <c:f>'FS por ciclo en trigo'!$L$18:$L$27</c:f>
              <c:numCache>
                <c:formatCode>0.00</c:formatCode>
                <c:ptCount val="10"/>
                <c:pt idx="0">
                  <c:v>8</c:v>
                </c:pt>
                <c:pt idx="1">
                  <c:v>11.25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6</c:v>
                </c:pt>
                <c:pt idx="7">
                  <c:v>12</c:v>
                </c:pt>
                <c:pt idx="8">
                  <c:v>7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0D4F-4AB3-8512-BCA49B22CCC9}"/>
            </c:ext>
          </c:extLst>
        </c:ser>
        <c:ser>
          <c:idx val="4"/>
          <c:order val="4"/>
          <c:spPr>
            <a:noFill/>
            <a:ln>
              <a:noFill/>
            </a:ln>
            <a:effectLst/>
          </c:spPr>
          <c:errBars>
            <c:errBarType val="minus"/>
            <c:errValType val="percentage"/>
            <c:val val="1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none"/>
                <a:tailEnd type="none"/>
              </a:ln>
              <a:effectLst/>
            </c:spPr>
          </c:errBars>
          <c:cat>
            <c:multiLvlStrRef>
              <c:f>'FS por ciclo en trigo'!$F$18:$G$27</c:f>
              <c:multiLvlStrCache>
                <c:ptCount val="10"/>
                <c:lvl>
                  <c:pt idx="0">
                    <c:v>I/C - C</c:v>
                  </c:pt>
                  <c:pt idx="1">
                    <c:v>L - I/L - I</c:v>
                  </c:pt>
                  <c:pt idx="2">
                    <c:v>I/C - C</c:v>
                  </c:pt>
                  <c:pt idx="3">
                    <c:v>L - I/L - I</c:v>
                  </c:pt>
                  <c:pt idx="4">
                    <c:v>I/C - C</c:v>
                  </c:pt>
                  <c:pt idx="5">
                    <c:v>L - I/L - I</c:v>
                  </c:pt>
                  <c:pt idx="6">
                    <c:v>I/C - C</c:v>
                  </c:pt>
                  <c:pt idx="7">
                    <c:v>L - I/L - I</c:v>
                  </c:pt>
                  <c:pt idx="8">
                    <c:v>I/C - C</c:v>
                  </c:pt>
                  <c:pt idx="9">
                    <c:v>L - I/L - I</c:v>
                  </c:pt>
                </c:lvl>
                <c:lvl>
                  <c:pt idx="0">
                    <c:v>NORTE</c:v>
                  </c:pt>
                  <c:pt idx="2">
                    <c:v>CENTRO</c:v>
                  </c:pt>
                  <c:pt idx="4">
                    <c:v>NUCLEO</c:v>
                  </c:pt>
                  <c:pt idx="6">
                    <c:v>OESTE</c:v>
                  </c:pt>
                  <c:pt idx="8">
                    <c:v>SUR</c:v>
                  </c:pt>
                </c:lvl>
              </c:multiLvlStrCache>
            </c:multiLvlStrRef>
          </c:cat>
          <c:val>
            <c:numRef>
              <c:f>'FS por ciclo en trigo'!$M$18:$M$27</c:f>
              <c:numCache>
                <c:formatCode>0.00</c:formatCode>
                <c:ptCount val="10"/>
                <c:pt idx="0">
                  <c:v>31</c:v>
                </c:pt>
                <c:pt idx="1">
                  <c:v>43.25</c:v>
                </c:pt>
                <c:pt idx="2">
                  <c:v>27</c:v>
                </c:pt>
                <c:pt idx="3">
                  <c:v>89</c:v>
                </c:pt>
                <c:pt idx="4">
                  <c:v>32</c:v>
                </c:pt>
                <c:pt idx="5">
                  <c:v>53</c:v>
                </c:pt>
                <c:pt idx="6">
                  <c:v>28</c:v>
                </c:pt>
                <c:pt idx="7">
                  <c:v>34</c:v>
                </c:pt>
                <c:pt idx="8">
                  <c:v>23</c:v>
                </c:pt>
                <c:pt idx="9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0D4F-4AB3-8512-BCA49B22CCC9}"/>
            </c:ext>
          </c:extLst>
        </c:ser>
        <c:dLbls/>
        <c:gapWidth val="50"/>
        <c:overlap val="100"/>
        <c:axId val="87667840"/>
        <c:axId val="87669376"/>
      </c:barChart>
      <c:catAx>
        <c:axId val="876678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7669376"/>
        <c:crossesAt val="43160"/>
        <c:auto val="1"/>
        <c:lblAlgn val="ctr"/>
        <c:lblOffset val="100"/>
      </c:catAx>
      <c:valAx>
        <c:axId val="87669376"/>
        <c:scaling>
          <c:orientation val="minMax"/>
          <c:min val="4352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mm/yy;@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7667840"/>
        <c:crosses val="autoZero"/>
        <c:crossBetween val="between"/>
        <c:majorUnit val="31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es-A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Enfermedades (% casos)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SSF</c:v>
                </c:pt>
                <c:pt idx="2">
                  <c:v>COR</c:v>
                </c:pt>
                <c:pt idx="3">
                  <c:v>SFC</c:v>
                </c:pt>
                <c:pt idx="4">
                  <c:v>OES</c:v>
                </c:pt>
                <c:pt idx="5">
                  <c:v>SUO</c:v>
                </c:pt>
                <c:pt idx="6">
                  <c:v>SDE</c:v>
                </c:pt>
                <c:pt idx="7">
                  <c:v>OAR</c:v>
                </c:pt>
                <c:pt idx="8">
                  <c:v>MYS</c:v>
                </c:pt>
                <c:pt idx="9">
                  <c:v>CEN</c:v>
                </c:pt>
                <c:pt idx="10">
                  <c:v>NBA</c:v>
                </c:pt>
                <c:pt idx="11">
                  <c:v>NSF</c:v>
                </c:pt>
                <c:pt idx="12">
                  <c:v>SAR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0.19600725952813072</c:v>
                </c:pt>
                <c:pt idx="1">
                  <c:v>0.14475873544093182</c:v>
                </c:pt>
                <c:pt idx="2">
                  <c:v>0.10301953818827708</c:v>
                </c:pt>
                <c:pt idx="3">
                  <c:v>0.1</c:v>
                </c:pt>
                <c:pt idx="4">
                  <c:v>8.4622383985441335E-2</c:v>
                </c:pt>
                <c:pt idx="5">
                  <c:v>6.3218390804597721E-2</c:v>
                </c:pt>
                <c:pt idx="6">
                  <c:v>6.1776061776061784E-2</c:v>
                </c:pt>
                <c:pt idx="7">
                  <c:v>3.7634408602150546E-2</c:v>
                </c:pt>
                <c:pt idx="8">
                  <c:v>3.617571059431525E-2</c:v>
                </c:pt>
                <c:pt idx="9">
                  <c:v>5.6179775280898875E-3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27-EA4A-88FE-020538073476}"/>
            </c:ext>
          </c:extLst>
        </c:ser>
        <c:dLbls/>
        <c:gapWidth val="62"/>
        <c:axId val="87617536"/>
        <c:axId val="87619072"/>
      </c:barChart>
      <c:lineChart>
        <c:grouping val="standard"/>
        <c:ser>
          <c:idx val="1"/>
          <c:order val="1"/>
          <c:tx>
            <c:strRef>
              <c:f>Hoja1!$C$1</c:f>
              <c:strCache>
                <c:ptCount val="1"/>
                <c:pt idx="0">
                  <c:v>Enfermedades (% daño)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SSF</c:v>
                </c:pt>
                <c:pt idx="2">
                  <c:v>COR</c:v>
                </c:pt>
                <c:pt idx="3">
                  <c:v>SFC</c:v>
                </c:pt>
                <c:pt idx="4">
                  <c:v>OES</c:v>
                </c:pt>
                <c:pt idx="5">
                  <c:v>SUO</c:v>
                </c:pt>
                <c:pt idx="6">
                  <c:v>SDE</c:v>
                </c:pt>
                <c:pt idx="7">
                  <c:v>OAR</c:v>
                </c:pt>
                <c:pt idx="8">
                  <c:v>MYS</c:v>
                </c:pt>
                <c:pt idx="9">
                  <c:v>CEN</c:v>
                </c:pt>
                <c:pt idx="10">
                  <c:v>NBA</c:v>
                </c:pt>
                <c:pt idx="11">
                  <c:v>NSF</c:v>
                </c:pt>
                <c:pt idx="12">
                  <c:v>SAR</c:v>
                </c:pt>
              </c:strCache>
            </c:strRef>
          </c:cat>
          <c:val>
            <c:numRef>
              <c:f>Hoja1!$C$2:$C$14</c:f>
              <c:numCache>
                <c:formatCode>0.00</c:formatCode>
                <c:ptCount val="13"/>
                <c:pt idx="0">
                  <c:v>6.2362840706930364E-2</c:v>
                </c:pt>
                <c:pt idx="1">
                  <c:v>4.4166914564299897E-3</c:v>
                </c:pt>
                <c:pt idx="2">
                  <c:v>7.1537730959537801E-3</c:v>
                </c:pt>
                <c:pt idx="3">
                  <c:v>1.3017229840440504E-2</c:v>
                </c:pt>
                <c:pt idx="4">
                  <c:v>3.8579260312575407E-2</c:v>
                </c:pt>
                <c:pt idx="5">
                  <c:v>2.5316908120472749E-2</c:v>
                </c:pt>
                <c:pt idx="6">
                  <c:v>4.4726554997613714E-4</c:v>
                </c:pt>
                <c:pt idx="7">
                  <c:v>0</c:v>
                </c:pt>
                <c:pt idx="8">
                  <c:v>1.6106818525541569E-4</c:v>
                </c:pt>
                <c:pt idx="9">
                  <c:v>2.9471881224851391E-4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1B-9F45-B85F-AB8D82568F15}"/>
            </c:ext>
          </c:extLst>
        </c:ser>
        <c:dLbls/>
        <c:marker val="1"/>
        <c:axId val="87617536"/>
        <c:axId val="87619072"/>
      </c:lineChart>
      <c:catAx>
        <c:axId val="87617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7619072"/>
        <c:crosses val="autoZero"/>
        <c:auto val="1"/>
        <c:lblAlgn val="ctr"/>
        <c:lblOffset val="100"/>
      </c:catAx>
      <c:valAx>
        <c:axId val="8761907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761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Sin fungicida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SUO</c:v>
                </c:pt>
                <c:pt idx="1">
                  <c:v>SAR</c:v>
                </c:pt>
                <c:pt idx="2">
                  <c:v>CEN</c:v>
                </c:pt>
                <c:pt idx="3">
                  <c:v>COR</c:v>
                </c:pt>
                <c:pt idx="4">
                  <c:v>MYS</c:v>
                </c:pt>
                <c:pt idx="5">
                  <c:v>SSF</c:v>
                </c:pt>
                <c:pt idx="6">
                  <c:v>SFC</c:v>
                </c:pt>
                <c:pt idx="7">
                  <c:v>NBA</c:v>
                </c:pt>
                <c:pt idx="8">
                  <c:v>OAR</c:v>
                </c:pt>
                <c:pt idx="9">
                  <c:v>NSF</c:v>
                </c:pt>
                <c:pt idx="10">
                  <c:v>OES</c:v>
                </c:pt>
                <c:pt idx="11">
                  <c:v>SDE</c:v>
                </c:pt>
                <c:pt idx="12">
                  <c:v>LIS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13"/>
                <c:pt idx="0">
                  <c:v>0.67206863812461604</c:v>
                </c:pt>
                <c:pt idx="1">
                  <c:v>0.63862319346505636</c:v>
                </c:pt>
                <c:pt idx="2">
                  <c:v>0.54389259166302595</c:v>
                </c:pt>
                <c:pt idx="3">
                  <c:v>0.53763969852712923</c:v>
                </c:pt>
                <c:pt idx="4">
                  <c:v>0.53655739187397844</c:v>
                </c:pt>
                <c:pt idx="5">
                  <c:v>0.44709880575761374</c:v>
                </c:pt>
                <c:pt idx="6">
                  <c:v>0.41663018341205127</c:v>
                </c:pt>
                <c:pt idx="7">
                  <c:v>0.4159597357421117</c:v>
                </c:pt>
                <c:pt idx="8">
                  <c:v>0.39887185501661504</c:v>
                </c:pt>
                <c:pt idx="9">
                  <c:v>0.35315919519943534</c:v>
                </c:pt>
                <c:pt idx="10">
                  <c:v>0.33393856340615191</c:v>
                </c:pt>
                <c:pt idx="11">
                  <c:v>0.12471608481502787</c:v>
                </c:pt>
                <c:pt idx="12">
                  <c:v>0.10222714574004517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D9-D046-B03E-400449AAAA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 fung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SUO</c:v>
                </c:pt>
                <c:pt idx="1">
                  <c:v>SAR</c:v>
                </c:pt>
                <c:pt idx="2">
                  <c:v>CEN</c:v>
                </c:pt>
                <c:pt idx="3">
                  <c:v>COR</c:v>
                </c:pt>
                <c:pt idx="4">
                  <c:v>MYS</c:v>
                </c:pt>
                <c:pt idx="5">
                  <c:v>SSF</c:v>
                </c:pt>
                <c:pt idx="6">
                  <c:v>SFC</c:v>
                </c:pt>
                <c:pt idx="7">
                  <c:v>NBA</c:v>
                </c:pt>
                <c:pt idx="8">
                  <c:v>OAR</c:v>
                </c:pt>
                <c:pt idx="9">
                  <c:v>NSF</c:v>
                </c:pt>
                <c:pt idx="10">
                  <c:v>OES</c:v>
                </c:pt>
                <c:pt idx="11">
                  <c:v>SDE</c:v>
                </c:pt>
                <c:pt idx="12">
                  <c:v>LIS</c:v>
                </c:pt>
              </c:strCache>
            </c:strRef>
          </c:cat>
          <c:val>
            <c:numRef>
              <c:f>Hoja1!$C$2:$C$14</c:f>
              <c:numCache>
                <c:formatCode>0%</c:formatCode>
                <c:ptCount val="13"/>
                <c:pt idx="0">
                  <c:v>0.23514621991322143</c:v>
                </c:pt>
                <c:pt idx="1">
                  <c:v>0.36137680653494392</c:v>
                </c:pt>
                <c:pt idx="2">
                  <c:v>0.45102577688539375</c:v>
                </c:pt>
                <c:pt idx="3">
                  <c:v>0.43789150081059641</c:v>
                </c:pt>
                <c:pt idx="4">
                  <c:v>0.42064337559095855</c:v>
                </c:pt>
                <c:pt idx="5">
                  <c:v>0.32743234216842715</c:v>
                </c:pt>
                <c:pt idx="6">
                  <c:v>0.2896530056192797</c:v>
                </c:pt>
                <c:pt idx="7">
                  <c:v>0.26321526402092826</c:v>
                </c:pt>
                <c:pt idx="8">
                  <c:v>0.40403786546033343</c:v>
                </c:pt>
                <c:pt idx="9">
                  <c:v>0.48782209671726096</c:v>
                </c:pt>
                <c:pt idx="10">
                  <c:v>0.61312583279144295</c:v>
                </c:pt>
                <c:pt idx="11">
                  <c:v>0.68986194013414515</c:v>
                </c:pt>
                <c:pt idx="12">
                  <c:v>0.59453715936642515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D9-D046-B03E-400449AAAAA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 fung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SUO</c:v>
                </c:pt>
                <c:pt idx="1">
                  <c:v>SAR</c:v>
                </c:pt>
                <c:pt idx="2">
                  <c:v>CEN</c:v>
                </c:pt>
                <c:pt idx="3">
                  <c:v>COR</c:v>
                </c:pt>
                <c:pt idx="4">
                  <c:v>MYS</c:v>
                </c:pt>
                <c:pt idx="5">
                  <c:v>SSF</c:v>
                </c:pt>
                <c:pt idx="6">
                  <c:v>SFC</c:v>
                </c:pt>
                <c:pt idx="7">
                  <c:v>NBA</c:v>
                </c:pt>
                <c:pt idx="8">
                  <c:v>OAR</c:v>
                </c:pt>
                <c:pt idx="9">
                  <c:v>NSF</c:v>
                </c:pt>
                <c:pt idx="10">
                  <c:v>OES</c:v>
                </c:pt>
                <c:pt idx="11">
                  <c:v>SDE</c:v>
                </c:pt>
                <c:pt idx="12">
                  <c:v>LIS</c:v>
                </c:pt>
              </c:strCache>
            </c:strRef>
          </c:cat>
          <c:val>
            <c:numRef>
              <c:f>Hoja1!$D$2:$D$14</c:f>
              <c:numCache>
                <c:formatCode>0%</c:formatCode>
                <c:ptCount val="13"/>
                <c:pt idx="0">
                  <c:v>9.2785141962162532E-2</c:v>
                </c:pt>
                <c:pt idx="1">
                  <c:v>0</c:v>
                </c:pt>
                <c:pt idx="2">
                  <c:v>5.0816314515804203E-3</c:v>
                </c:pt>
                <c:pt idx="3">
                  <c:v>2.4468800662274501E-2</c:v>
                </c:pt>
                <c:pt idx="4">
                  <c:v>4.2799232535062959E-2</c:v>
                </c:pt>
                <c:pt idx="5">
                  <c:v>0.22546885207395931</c:v>
                </c:pt>
                <c:pt idx="6">
                  <c:v>0.29371681096866914</c:v>
                </c:pt>
                <c:pt idx="7">
                  <c:v>0.32082500023696026</c:v>
                </c:pt>
                <c:pt idx="8">
                  <c:v>0.19709027952305158</c:v>
                </c:pt>
                <c:pt idx="9">
                  <c:v>0.15901870808330396</c:v>
                </c:pt>
                <c:pt idx="10">
                  <c:v>5.29356038024053E-2</c:v>
                </c:pt>
                <c:pt idx="11">
                  <c:v>0.18542197505082716</c:v>
                </c:pt>
                <c:pt idx="12">
                  <c:v>0.30323569489352953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D9-D046-B03E-400449AAAAAE}"/>
            </c:ext>
          </c:extLst>
        </c:ser>
        <c:dLbls/>
        <c:overlap val="100"/>
        <c:axId val="88017920"/>
        <c:axId val="88044288"/>
      </c:barChart>
      <c:lineChart>
        <c:grouping val="standard"/>
        <c:ser>
          <c:idx val="3"/>
          <c:order val="3"/>
          <c:tx>
            <c:strRef>
              <c:f>Hoja1!$E$1</c:f>
              <c:strCache>
                <c:ptCount val="1"/>
                <c:pt idx="0">
                  <c:v>Casos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Hoja1!$A$2:$A$14</c:f>
              <c:strCache>
                <c:ptCount val="13"/>
                <c:pt idx="0">
                  <c:v>SUO</c:v>
                </c:pt>
                <c:pt idx="1">
                  <c:v>SAR</c:v>
                </c:pt>
                <c:pt idx="2">
                  <c:v>CEN</c:v>
                </c:pt>
                <c:pt idx="3">
                  <c:v>COR</c:v>
                </c:pt>
                <c:pt idx="4">
                  <c:v>MYS</c:v>
                </c:pt>
                <c:pt idx="5">
                  <c:v>SSF</c:v>
                </c:pt>
                <c:pt idx="6">
                  <c:v>SFC</c:v>
                </c:pt>
                <c:pt idx="7">
                  <c:v>NBA</c:v>
                </c:pt>
                <c:pt idx="8">
                  <c:v>OAR</c:v>
                </c:pt>
                <c:pt idx="9">
                  <c:v>NSF</c:v>
                </c:pt>
                <c:pt idx="10">
                  <c:v>OES</c:v>
                </c:pt>
                <c:pt idx="11">
                  <c:v>SDE</c:v>
                </c:pt>
                <c:pt idx="12">
                  <c:v>LIS</c:v>
                </c:pt>
              </c:strCache>
            </c:strRef>
          </c:cat>
          <c:val>
            <c:numRef>
              <c:f>Hoja1!$E$2:$E$14</c:f>
              <c:numCache>
                <c:formatCode>General</c:formatCode>
                <c:ptCount val="13"/>
                <c:pt idx="0">
                  <c:v>210</c:v>
                </c:pt>
                <c:pt idx="1">
                  <c:v>69</c:v>
                </c:pt>
                <c:pt idx="2">
                  <c:v>184</c:v>
                </c:pt>
                <c:pt idx="3">
                  <c:v>365</c:v>
                </c:pt>
                <c:pt idx="4">
                  <c:v>403</c:v>
                </c:pt>
                <c:pt idx="5">
                  <c:v>520</c:v>
                </c:pt>
                <c:pt idx="6">
                  <c:v>464</c:v>
                </c:pt>
                <c:pt idx="7">
                  <c:v>196</c:v>
                </c:pt>
                <c:pt idx="8">
                  <c:v>273</c:v>
                </c:pt>
                <c:pt idx="9">
                  <c:v>100</c:v>
                </c:pt>
                <c:pt idx="10">
                  <c:v>637</c:v>
                </c:pt>
                <c:pt idx="11">
                  <c:v>437</c:v>
                </c:pt>
                <c:pt idx="12">
                  <c:v>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D9-D046-B03E-400449AAAAAE}"/>
            </c:ext>
          </c:extLst>
        </c:ser>
        <c:dLbls/>
        <c:marker val="1"/>
        <c:axId val="88060672"/>
        <c:axId val="88046208"/>
      </c:lineChart>
      <c:catAx>
        <c:axId val="88017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044288"/>
        <c:crosses val="autoZero"/>
        <c:auto val="1"/>
        <c:lblAlgn val="ctr"/>
        <c:lblOffset val="100"/>
      </c:catAx>
      <c:valAx>
        <c:axId val="88044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Superficie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017920"/>
        <c:crosses val="autoZero"/>
        <c:crossBetween val="between"/>
      </c:valAx>
      <c:valAx>
        <c:axId val="88046208"/>
        <c:scaling>
          <c:orientation val="minMax"/>
          <c:max val="1000"/>
        </c:scaling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Casos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060672"/>
        <c:crosses val="max"/>
        <c:crossBetween val="between"/>
      </c:valAx>
      <c:catAx>
        <c:axId val="88060672"/>
        <c:scaling>
          <c:orientation val="minMax"/>
        </c:scaling>
        <c:delete val="1"/>
        <c:axPos val="b"/>
        <c:numFmt formatCode="General" sourceLinked="1"/>
        <c:tickLblPos val="none"/>
        <c:crossAx val="8804620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Hoja1!$A$2:$A$11</c:f>
              <c:strCache>
                <c:ptCount val="10"/>
                <c:pt idx="0">
                  <c:v>LAPACHO (NOGAL 111)</c:v>
                </c:pt>
                <c:pt idx="1">
                  <c:v>TAURO</c:v>
                </c:pt>
                <c:pt idx="2">
                  <c:v>BAGUETTE 750</c:v>
                </c:pt>
                <c:pt idx="3">
                  <c:v>RAYO</c:v>
                </c:pt>
                <c:pt idx="4">
                  <c:v>BAGUETTE 802</c:v>
                </c:pt>
                <c:pt idx="5">
                  <c:v>BELLACO</c:v>
                </c:pt>
                <c:pt idx="6">
                  <c:v>NOGAL</c:v>
                </c:pt>
                <c:pt idx="7">
                  <c:v>ALGARROBO</c:v>
                </c:pt>
                <c:pt idx="8">
                  <c:v>BASILIO</c:v>
                </c:pt>
                <c:pt idx="9">
                  <c:v>CEIBO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0.34246575342465757</c:v>
                </c:pt>
                <c:pt idx="1">
                  <c:v>0.43333333333333335</c:v>
                </c:pt>
                <c:pt idx="2">
                  <c:v>0.51456310679611639</c:v>
                </c:pt>
                <c:pt idx="3">
                  <c:v>0.55645161290322587</c:v>
                </c:pt>
                <c:pt idx="4">
                  <c:v>0.58571428571428552</c:v>
                </c:pt>
                <c:pt idx="5">
                  <c:v>0.63636363636363646</c:v>
                </c:pt>
                <c:pt idx="6">
                  <c:v>0.66379310344827613</c:v>
                </c:pt>
                <c:pt idx="7">
                  <c:v>0.6659142212189616</c:v>
                </c:pt>
                <c:pt idx="8">
                  <c:v>0.71594202898550741</c:v>
                </c:pt>
                <c:pt idx="9">
                  <c:v>0.74377224199288261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D9-D046-B03E-400449AAAA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Hoja1!$A$2:$A$11</c:f>
              <c:strCache>
                <c:ptCount val="10"/>
                <c:pt idx="0">
                  <c:v>LAPACHO (NOGAL 111)</c:v>
                </c:pt>
                <c:pt idx="1">
                  <c:v>TAURO</c:v>
                </c:pt>
                <c:pt idx="2">
                  <c:v>BAGUETTE 750</c:v>
                </c:pt>
                <c:pt idx="3">
                  <c:v>RAYO</c:v>
                </c:pt>
                <c:pt idx="4">
                  <c:v>BAGUETTE 802</c:v>
                </c:pt>
                <c:pt idx="5">
                  <c:v>BELLACO</c:v>
                </c:pt>
                <c:pt idx="6">
                  <c:v>NOGAL</c:v>
                </c:pt>
                <c:pt idx="7">
                  <c:v>ALGARROBO</c:v>
                </c:pt>
                <c:pt idx="8">
                  <c:v>BASILIO</c:v>
                </c:pt>
                <c:pt idx="9">
                  <c:v>CEIBO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0.65753424657534254</c:v>
                </c:pt>
                <c:pt idx="1">
                  <c:v>0.56666666666666654</c:v>
                </c:pt>
                <c:pt idx="2">
                  <c:v>0.48543689320388361</c:v>
                </c:pt>
                <c:pt idx="3">
                  <c:v>0.44354838709677424</c:v>
                </c:pt>
                <c:pt idx="4">
                  <c:v>0.41428571428571431</c:v>
                </c:pt>
                <c:pt idx="5">
                  <c:v>0.3636363636363637</c:v>
                </c:pt>
                <c:pt idx="6">
                  <c:v>0.3362068965517242</c:v>
                </c:pt>
                <c:pt idx="7">
                  <c:v>0.33408577878103846</c:v>
                </c:pt>
                <c:pt idx="8">
                  <c:v>0.28405797101449287</c:v>
                </c:pt>
                <c:pt idx="9">
                  <c:v>0.25622775800711739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D9-D046-B03E-400449AAAAAE}"/>
            </c:ext>
          </c:extLst>
        </c:ser>
        <c:dLbls/>
        <c:overlap val="100"/>
        <c:axId val="88406656"/>
        <c:axId val="87916928"/>
      </c:barChart>
      <c:lineChart>
        <c:grouping val="standard"/>
        <c:ser>
          <c:idx val="2"/>
          <c:order val="2"/>
          <c:tx>
            <c:strRef>
              <c:f>Hoja1!$D$1</c:f>
              <c:strCache>
                <c:ptCount val="1"/>
                <c:pt idx="0">
                  <c:v>Casos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Hoja1!$A$2:$A$11</c:f>
              <c:strCache>
                <c:ptCount val="10"/>
                <c:pt idx="0">
                  <c:v>LAPACHO (NOGAL 111)</c:v>
                </c:pt>
                <c:pt idx="1">
                  <c:v>TAURO</c:v>
                </c:pt>
                <c:pt idx="2">
                  <c:v>BAGUETTE 750</c:v>
                </c:pt>
                <c:pt idx="3">
                  <c:v>RAYO</c:v>
                </c:pt>
                <c:pt idx="4">
                  <c:v>BAGUETTE 802</c:v>
                </c:pt>
                <c:pt idx="5">
                  <c:v>BELLACO</c:v>
                </c:pt>
                <c:pt idx="6">
                  <c:v>NOGAL</c:v>
                </c:pt>
                <c:pt idx="7">
                  <c:v>ALGARROBO</c:v>
                </c:pt>
                <c:pt idx="8">
                  <c:v>BASILIO</c:v>
                </c:pt>
                <c:pt idx="9">
                  <c:v>CEIBO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73</c:v>
                </c:pt>
                <c:pt idx="1">
                  <c:v>90</c:v>
                </c:pt>
                <c:pt idx="2">
                  <c:v>103</c:v>
                </c:pt>
                <c:pt idx="3">
                  <c:v>124</c:v>
                </c:pt>
                <c:pt idx="4">
                  <c:v>140</c:v>
                </c:pt>
                <c:pt idx="5">
                  <c:v>66</c:v>
                </c:pt>
                <c:pt idx="6">
                  <c:v>116</c:v>
                </c:pt>
                <c:pt idx="7">
                  <c:v>1329</c:v>
                </c:pt>
                <c:pt idx="8">
                  <c:v>345</c:v>
                </c:pt>
                <c:pt idx="9">
                  <c:v>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D9-D046-B03E-400449AAAAAE}"/>
            </c:ext>
          </c:extLst>
        </c:ser>
        <c:dLbls/>
        <c:marker val="1"/>
        <c:axId val="87920640"/>
        <c:axId val="87918848"/>
      </c:lineChart>
      <c:catAx>
        <c:axId val="88406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7916928"/>
        <c:crosses val="autoZero"/>
        <c:auto val="1"/>
        <c:lblAlgn val="ctr"/>
        <c:lblOffset val="100"/>
      </c:catAx>
      <c:valAx>
        <c:axId val="87916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Lotes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406656"/>
        <c:crosses val="autoZero"/>
        <c:crossBetween val="between"/>
      </c:valAx>
      <c:valAx>
        <c:axId val="87918848"/>
        <c:scaling>
          <c:orientation val="minMax"/>
          <c:max val="2000"/>
        </c:scaling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7920640"/>
        <c:crosses val="max"/>
        <c:crossBetween val="between"/>
      </c:valAx>
      <c:catAx>
        <c:axId val="87920640"/>
        <c:scaling>
          <c:orientation val="minMax"/>
        </c:scaling>
        <c:delete val="1"/>
        <c:axPos val="b"/>
        <c:numFmt formatCode="General" sourceLinked="1"/>
        <c:tickLblPos val="none"/>
        <c:crossAx val="8791884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Rendimiento (kg/ha)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6.075629435209492E-8"/>
                  <c:y val="1.9667231861504042E-3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098765432098756E-2"/>
                      <c:h val="6.61160275319567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829-D347-9BC3-146A6994CB30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MYS</c:v>
                </c:pt>
                <c:pt idx="1">
                  <c:v>SDE</c:v>
                </c:pt>
                <c:pt idx="2">
                  <c:v>NBA</c:v>
                </c:pt>
                <c:pt idx="3">
                  <c:v>LIS</c:v>
                </c:pt>
                <c:pt idx="4">
                  <c:v>SSF</c:v>
                </c:pt>
                <c:pt idx="5">
                  <c:v>OES</c:v>
                </c:pt>
                <c:pt idx="6">
                  <c:v>SFC</c:v>
                </c:pt>
                <c:pt idx="7">
                  <c:v>CEN</c:v>
                </c:pt>
                <c:pt idx="8">
                  <c:v>SUO</c:v>
                </c:pt>
                <c:pt idx="9">
                  <c:v>SAR</c:v>
                </c:pt>
                <c:pt idx="10">
                  <c:v>OAR</c:v>
                </c:pt>
              </c:strCache>
            </c:strRef>
          </c:cat>
          <c:val>
            <c:numRef>
              <c:f>Hoja1!$B$2:$B$12</c:f>
              <c:numCache>
                <c:formatCode>0</c:formatCode>
                <c:ptCount val="11"/>
                <c:pt idx="0">
                  <c:v>5605.3754001449179</c:v>
                </c:pt>
                <c:pt idx="1">
                  <c:v>5013.0226142889978</c:v>
                </c:pt>
                <c:pt idx="2">
                  <c:v>4715.2465016146407</c:v>
                </c:pt>
                <c:pt idx="3">
                  <c:v>4505.3332324913035</c:v>
                </c:pt>
                <c:pt idx="4">
                  <c:v>4006.0425531914898</c:v>
                </c:pt>
                <c:pt idx="5">
                  <c:v>3865.2997685373866</c:v>
                </c:pt>
                <c:pt idx="6">
                  <c:v>3580.8748280605232</c:v>
                </c:pt>
                <c:pt idx="7">
                  <c:v>2780.8647100930571</c:v>
                </c:pt>
                <c:pt idx="8">
                  <c:v>2040.4501134743232</c:v>
                </c:pt>
                <c:pt idx="9">
                  <c:v>1882.7637604355718</c:v>
                </c:pt>
                <c:pt idx="10">
                  <c:v>1856.7542320550212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DF-1042-9A43-D38DF3CFABCA}"/>
            </c:ext>
          </c:extLst>
        </c:ser>
        <c:dLbls/>
        <c:gapWidth val="125"/>
        <c:overlap val="-27"/>
        <c:axId val="88649728"/>
        <c:axId val="88651264"/>
      </c:barChart>
      <c:lineChart>
        <c:grouping val="standard"/>
        <c:ser>
          <c:idx val="1"/>
          <c:order val="1"/>
          <c:tx>
            <c:strRef>
              <c:f>Hoja1!$C$1</c:f>
              <c:strCache>
                <c:ptCount val="1"/>
                <c:pt idx="0">
                  <c:v>Sup. (has)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5">
                  <a:lumMod val="5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Hoja1!$A$2:$A$12</c:f>
              <c:strCache>
                <c:ptCount val="11"/>
                <c:pt idx="0">
                  <c:v>MYS</c:v>
                </c:pt>
                <c:pt idx="1">
                  <c:v>SDE</c:v>
                </c:pt>
                <c:pt idx="2">
                  <c:v>NBA</c:v>
                </c:pt>
                <c:pt idx="3">
                  <c:v>LIS</c:v>
                </c:pt>
                <c:pt idx="4">
                  <c:v>SSF</c:v>
                </c:pt>
                <c:pt idx="5">
                  <c:v>OES</c:v>
                </c:pt>
                <c:pt idx="6">
                  <c:v>SFC</c:v>
                </c:pt>
                <c:pt idx="7">
                  <c:v>CEN</c:v>
                </c:pt>
                <c:pt idx="8">
                  <c:v>SUO</c:v>
                </c:pt>
                <c:pt idx="9">
                  <c:v>SAR</c:v>
                </c:pt>
                <c:pt idx="10">
                  <c:v>OAR</c:v>
                </c:pt>
              </c:strCache>
            </c:strRef>
          </c:cat>
          <c:val>
            <c:numRef>
              <c:f>Hoja1!$C$2:$C$12</c:f>
              <c:numCache>
                <c:formatCode>0</c:formatCode>
                <c:ptCount val="11"/>
                <c:pt idx="0">
                  <c:v>21302.309999999998</c:v>
                </c:pt>
                <c:pt idx="1">
                  <c:v>2176.5</c:v>
                </c:pt>
                <c:pt idx="2">
                  <c:v>929</c:v>
                </c:pt>
                <c:pt idx="3">
                  <c:v>1322.2</c:v>
                </c:pt>
                <c:pt idx="4">
                  <c:v>94</c:v>
                </c:pt>
                <c:pt idx="5">
                  <c:v>13240.553914000002</c:v>
                </c:pt>
                <c:pt idx="6">
                  <c:v>727</c:v>
                </c:pt>
                <c:pt idx="7">
                  <c:v>1397</c:v>
                </c:pt>
                <c:pt idx="8">
                  <c:v>4979.1000000000004</c:v>
                </c:pt>
                <c:pt idx="9">
                  <c:v>2755</c:v>
                </c:pt>
                <c:pt idx="10">
                  <c:v>4696.3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DF-1042-9A43-D38DF3CFABCA}"/>
            </c:ext>
          </c:extLst>
        </c:ser>
        <c:dLbls/>
        <c:marker val="1"/>
        <c:axId val="88667648"/>
        <c:axId val="88653184"/>
      </c:lineChart>
      <c:catAx>
        <c:axId val="88649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651264"/>
        <c:crosses val="autoZero"/>
        <c:auto val="1"/>
        <c:lblAlgn val="ctr"/>
        <c:lblOffset val="100"/>
      </c:catAx>
      <c:valAx>
        <c:axId val="88651264"/>
        <c:scaling>
          <c:orientation val="minMax"/>
          <c:max val="8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kg/ha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649728"/>
        <c:crosses val="autoZero"/>
        <c:crossBetween val="between"/>
      </c:valAx>
      <c:valAx>
        <c:axId val="88653184"/>
        <c:scaling>
          <c:orientation val="minMax"/>
          <c:max val="24000"/>
          <c:min val="0"/>
        </c:scaling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has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667648"/>
        <c:crosses val="max"/>
        <c:crossBetween val="between"/>
        <c:majorUnit val="3000"/>
      </c:valAx>
      <c:catAx>
        <c:axId val="88667648"/>
        <c:scaling>
          <c:orientation val="minMax"/>
        </c:scaling>
        <c:delete val="1"/>
        <c:axPos val="b"/>
        <c:numFmt formatCode="General" sourceLinked="1"/>
        <c:tickLblPos val="none"/>
        <c:crossAx val="8865318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Sin napa</c:v>
                </c:pt>
              </c:strCache>
            </c:strRef>
          </c:tx>
          <c:spPr>
            <a:solidFill>
              <a:srgbClr val="AB7942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Hoja1!$A$2:$A$13</c:f>
              <c:strCache>
                <c:ptCount val="11"/>
                <c:pt idx="0">
                  <c:v>LIS</c:v>
                </c:pt>
                <c:pt idx="1">
                  <c:v>NBA</c:v>
                </c:pt>
                <c:pt idx="2">
                  <c:v>SAR</c:v>
                </c:pt>
                <c:pt idx="3">
                  <c:v>SDE</c:v>
                </c:pt>
                <c:pt idx="4">
                  <c:v>SUO</c:v>
                </c:pt>
                <c:pt idx="5">
                  <c:v>MYS</c:v>
                </c:pt>
                <c:pt idx="6">
                  <c:v>SFC</c:v>
                </c:pt>
                <c:pt idx="7">
                  <c:v>OAR</c:v>
                </c:pt>
                <c:pt idx="8">
                  <c:v>OES</c:v>
                </c:pt>
                <c:pt idx="9">
                  <c:v>CEN</c:v>
                </c:pt>
                <c:pt idx="10">
                  <c:v>SSF</c:v>
                </c:pt>
              </c:strCache>
            </c:strRef>
          </c:cat>
          <c:val>
            <c:numRef>
              <c:f>Hoja1!$B$2:$B$13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0.99745345730211854</c:v>
                </c:pt>
                <c:pt idx="6">
                  <c:v>0.9270976616231088</c:v>
                </c:pt>
                <c:pt idx="7">
                  <c:v>0.79843161734584411</c:v>
                </c:pt>
                <c:pt idx="8">
                  <c:v>0.71713055822644167</c:v>
                </c:pt>
                <c:pt idx="9">
                  <c:v>0.652827487473157</c:v>
                </c:pt>
                <c:pt idx="10">
                  <c:v>0.46808510638297884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FB-1446-A12C-2AA7166E9DF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 napa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Hoja1!$A$2:$A$13</c:f>
              <c:strCache>
                <c:ptCount val="11"/>
                <c:pt idx="0">
                  <c:v>LIS</c:v>
                </c:pt>
                <c:pt idx="1">
                  <c:v>NBA</c:v>
                </c:pt>
                <c:pt idx="2">
                  <c:v>SAR</c:v>
                </c:pt>
                <c:pt idx="3">
                  <c:v>SDE</c:v>
                </c:pt>
                <c:pt idx="4">
                  <c:v>SUO</c:v>
                </c:pt>
                <c:pt idx="5">
                  <c:v>MYS</c:v>
                </c:pt>
                <c:pt idx="6">
                  <c:v>SFC</c:v>
                </c:pt>
                <c:pt idx="7">
                  <c:v>OAR</c:v>
                </c:pt>
                <c:pt idx="8">
                  <c:v>OES</c:v>
                </c:pt>
                <c:pt idx="9">
                  <c:v>CEN</c:v>
                </c:pt>
                <c:pt idx="10">
                  <c:v>SSF</c:v>
                </c:pt>
              </c:strCache>
            </c:strRef>
          </c:cat>
          <c:val>
            <c:numRef>
              <c:f>Hoja1!$C$2:$C$13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2.546542697881416E-3</c:v>
                </c:pt>
                <c:pt idx="6">
                  <c:v>7.2902338376891349E-2</c:v>
                </c:pt>
                <c:pt idx="7">
                  <c:v>0.20156838265415603</c:v>
                </c:pt>
                <c:pt idx="8">
                  <c:v>0.28286944177355849</c:v>
                </c:pt>
                <c:pt idx="9">
                  <c:v>0.34717251252684328</c:v>
                </c:pt>
                <c:pt idx="10">
                  <c:v>0.53191489361702138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FB-1446-A12C-2AA7166E9DF0}"/>
            </c:ext>
          </c:extLst>
        </c:ser>
        <c:dLbls/>
        <c:overlap val="100"/>
        <c:axId val="88822144"/>
        <c:axId val="88823680"/>
      </c:barChart>
      <c:lineChart>
        <c:grouping val="standard"/>
        <c:ser>
          <c:idx val="2"/>
          <c:order val="2"/>
          <c:tx>
            <c:strRef>
              <c:f>Hoja1!$D$1</c:f>
              <c:strCache>
                <c:ptCount val="1"/>
                <c:pt idx="0">
                  <c:v>Prof. a la siembra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Hoja1!$A$2:$A$13</c:f>
              <c:strCache>
                <c:ptCount val="11"/>
                <c:pt idx="0">
                  <c:v>LIS</c:v>
                </c:pt>
                <c:pt idx="1">
                  <c:v>NBA</c:v>
                </c:pt>
                <c:pt idx="2">
                  <c:v>SAR</c:v>
                </c:pt>
                <c:pt idx="3">
                  <c:v>SDE</c:v>
                </c:pt>
                <c:pt idx="4">
                  <c:v>SUO</c:v>
                </c:pt>
                <c:pt idx="5">
                  <c:v>MYS</c:v>
                </c:pt>
                <c:pt idx="6">
                  <c:v>SFC</c:v>
                </c:pt>
                <c:pt idx="7">
                  <c:v>OAR</c:v>
                </c:pt>
                <c:pt idx="8">
                  <c:v>OES</c:v>
                </c:pt>
                <c:pt idx="9">
                  <c:v>CEN</c:v>
                </c:pt>
                <c:pt idx="10">
                  <c:v>SSF</c:v>
                </c:pt>
              </c:strCache>
            </c:strRef>
          </c:cat>
          <c:val>
            <c:numRef>
              <c:f>Hoja1!$D$3:$D$13</c:f>
              <c:numCache>
                <c:formatCode>General</c:formatCode>
                <c:ptCount val="11"/>
                <c:pt idx="5" formatCode="0.00">
                  <c:v>-2</c:v>
                </c:pt>
                <c:pt idx="6" formatCode="0.00">
                  <c:v>-0.8</c:v>
                </c:pt>
                <c:pt idx="7" formatCode="0.00">
                  <c:v>-2.0699999999999998</c:v>
                </c:pt>
                <c:pt idx="8" formatCode="0.00">
                  <c:v>-1.47</c:v>
                </c:pt>
                <c:pt idx="9" formatCode="0.00">
                  <c:v>-1.7</c:v>
                </c:pt>
                <c:pt idx="10" formatCode="0.00">
                  <c:v>-1.5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FB-1446-A12C-2AA7166E9DF0}"/>
            </c:ext>
          </c:extLst>
        </c:ser>
        <c:dLbls/>
        <c:marker val="1"/>
        <c:axId val="88851584"/>
        <c:axId val="88825216"/>
      </c:lineChart>
      <c:catAx>
        <c:axId val="88822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823680"/>
        <c:crosses val="autoZero"/>
        <c:auto val="1"/>
        <c:lblAlgn val="ctr"/>
        <c:lblOffset val="100"/>
      </c:catAx>
      <c:valAx>
        <c:axId val="88823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822144"/>
        <c:crosses val="autoZero"/>
        <c:crossBetween val="between"/>
      </c:valAx>
      <c:valAx>
        <c:axId val="88825216"/>
        <c:scaling>
          <c:orientation val="minMax"/>
          <c:max val="0"/>
          <c:min val="-2.5"/>
        </c:scaling>
        <c:axPos val="r"/>
        <c:numFmt formatCode="#,##0.00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851584"/>
        <c:crosses val="max"/>
        <c:crossBetween val="between"/>
        <c:majorUnit val="0.25"/>
      </c:valAx>
      <c:catAx>
        <c:axId val="88851584"/>
        <c:scaling>
          <c:orientation val="minMax"/>
        </c:scaling>
        <c:delete val="1"/>
        <c:axPos val="b"/>
        <c:numFmt formatCode="General" sourceLinked="1"/>
        <c:tickLblPos val="none"/>
        <c:crossAx val="8882521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>
        <c:manualLayout>
          <c:layoutTarget val="inner"/>
          <c:xMode val="edge"/>
          <c:yMode val="edge"/>
          <c:x val="0.11289515893846602"/>
          <c:y val="4.8387491386585539E-2"/>
          <c:w val="0.87012953241955893"/>
          <c:h val="0.67345984406816428"/>
        </c:manualLayout>
      </c:layout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Trigo</c:v>
                </c:pt>
              </c:strCache>
            </c:strRef>
          </c:tx>
          <c:spPr>
            <a:solidFill>
              <a:srgbClr val="FFFD78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Hoja1!$B$2:$B$14</c:f>
              <c:numCache>
                <c:formatCode>0</c:formatCode>
                <c:ptCount val="13"/>
                <c:pt idx="0">
                  <c:v>38572.240000000005</c:v>
                </c:pt>
                <c:pt idx="1">
                  <c:v>20000.234999999997</c:v>
                </c:pt>
                <c:pt idx="2">
                  <c:v>25858.438967999991</c:v>
                </c:pt>
                <c:pt idx="3">
                  <c:v>34059.25</c:v>
                </c:pt>
                <c:pt idx="4">
                  <c:v>23043.8</c:v>
                </c:pt>
                <c:pt idx="5">
                  <c:v>17905.5</c:v>
                </c:pt>
                <c:pt idx="6">
                  <c:v>19415.3</c:v>
                </c:pt>
                <c:pt idx="7">
                  <c:v>16136.550000000001</c:v>
                </c:pt>
                <c:pt idx="8">
                  <c:v>15745.369999999992</c:v>
                </c:pt>
                <c:pt idx="9">
                  <c:v>10052.255999999996</c:v>
                </c:pt>
                <c:pt idx="10">
                  <c:v>10550.3</c:v>
                </c:pt>
                <c:pt idx="11">
                  <c:v>7161.5</c:v>
                </c:pt>
                <c:pt idx="12">
                  <c:v>5666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27-EA4A-88FE-02053807347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Cebada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1322.2</c:v>
                </c:pt>
                <c:pt idx="1">
                  <c:v>21512.910000000003</c:v>
                </c:pt>
                <c:pt idx="2">
                  <c:v>13332.653914</c:v>
                </c:pt>
                <c:pt idx="3">
                  <c:v>94</c:v>
                </c:pt>
                <c:pt idx="5">
                  <c:v>5126.3</c:v>
                </c:pt>
                <c:pt idx="6">
                  <c:v>727</c:v>
                </c:pt>
                <c:pt idx="7">
                  <c:v>1397</c:v>
                </c:pt>
                <c:pt idx="8">
                  <c:v>2278.4</c:v>
                </c:pt>
                <c:pt idx="9">
                  <c:v>6339.2</c:v>
                </c:pt>
                <c:pt idx="10">
                  <c:v>1240</c:v>
                </c:pt>
                <c:pt idx="11">
                  <c:v>2755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27-EA4A-88FE-02053807347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Garbanzo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Hoja1!$D$2:$D$14</c:f>
              <c:numCache>
                <c:formatCode>General</c:formatCode>
                <c:ptCount val="13"/>
                <c:pt idx="4">
                  <c:v>7971.5200000000013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27-EA4A-88FE-02053807347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Arveja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Hoja1!$E$2:$E$14</c:f>
              <c:numCache>
                <c:formatCode>General</c:formatCode>
                <c:ptCount val="13"/>
                <c:pt idx="0">
                  <c:v>1323</c:v>
                </c:pt>
                <c:pt idx="2">
                  <c:v>594</c:v>
                </c:pt>
                <c:pt idx="3">
                  <c:v>57</c:v>
                </c:pt>
                <c:pt idx="4">
                  <c:v>74</c:v>
                </c:pt>
                <c:pt idx="6">
                  <c:v>355</c:v>
                </c:pt>
                <c:pt idx="7">
                  <c:v>270</c:v>
                </c:pt>
                <c:pt idx="10">
                  <c:v>2773</c:v>
                </c:pt>
                <c:pt idx="1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27-EA4A-88FE-020538073476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Centeno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Hoja1!$F$2:$F$14</c:f>
              <c:numCache>
                <c:formatCode>General</c:formatCode>
                <c:ptCount val="13"/>
                <c:pt idx="2">
                  <c:v>162</c:v>
                </c:pt>
                <c:pt idx="3">
                  <c:v>81</c:v>
                </c:pt>
                <c:pt idx="4">
                  <c:v>564.29999999999995</c:v>
                </c:pt>
                <c:pt idx="5">
                  <c:v>208</c:v>
                </c:pt>
                <c:pt idx="6">
                  <c:v>18.5</c:v>
                </c:pt>
                <c:pt idx="7">
                  <c:v>699</c:v>
                </c:pt>
                <c:pt idx="8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27-EA4A-88FE-020538073476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Avena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Hoja1!$G$2:$G$14</c:f>
              <c:numCache>
                <c:formatCode>General</c:formatCode>
                <c:ptCount val="13"/>
                <c:pt idx="0">
                  <c:v>80</c:v>
                </c:pt>
                <c:pt idx="1">
                  <c:v>63</c:v>
                </c:pt>
                <c:pt idx="2">
                  <c:v>178.8</c:v>
                </c:pt>
                <c:pt idx="3">
                  <c:v>10</c:v>
                </c:pt>
                <c:pt idx="4">
                  <c:v>36</c:v>
                </c:pt>
                <c:pt idx="5">
                  <c:v>67.3</c:v>
                </c:pt>
                <c:pt idx="6">
                  <c:v>79</c:v>
                </c:pt>
                <c:pt idx="7">
                  <c:v>204</c:v>
                </c:pt>
                <c:pt idx="8">
                  <c:v>76.8</c:v>
                </c:pt>
                <c:pt idx="9">
                  <c:v>45</c:v>
                </c:pt>
                <c:pt idx="10">
                  <c:v>60</c:v>
                </c:pt>
                <c:pt idx="11">
                  <c:v>43</c:v>
                </c:pt>
                <c:pt idx="1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27-EA4A-88FE-020538073476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Colza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Hoja1!$H$2:$H$14</c:f>
              <c:numCache>
                <c:formatCode>General</c:formatCode>
                <c:ptCount val="13"/>
                <c:pt idx="0">
                  <c:v>449.6</c:v>
                </c:pt>
                <c:pt idx="8">
                  <c:v>354</c:v>
                </c:pt>
                <c:pt idx="12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427-EA4A-88FE-020538073476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Vicia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Hoja1!$I$2:$I$14</c:f>
              <c:numCache>
                <c:formatCode>General</c:formatCode>
                <c:ptCount val="13"/>
                <c:pt idx="3">
                  <c:v>50</c:v>
                </c:pt>
                <c:pt idx="4">
                  <c:v>170</c:v>
                </c:pt>
                <c:pt idx="6">
                  <c:v>83</c:v>
                </c:pt>
                <c:pt idx="7">
                  <c:v>45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27-EA4A-88FE-020538073476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Lenteja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Hoja1!$J$2:$J$14</c:f>
              <c:numCache>
                <c:formatCode>General</c:formatCode>
                <c:ptCount val="13"/>
                <c:pt idx="4">
                  <c:v>195</c:v>
                </c:pt>
                <c:pt idx="10">
                  <c:v>55</c:v>
                </c:pt>
                <c:pt idx="12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427-EA4A-88FE-020538073476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Lino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Hoja1!$K$2:$K$14</c:f>
              <c:numCache>
                <c:formatCode>General</c:formatCode>
                <c:ptCount val="13"/>
                <c:pt idx="0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427-EA4A-88FE-020538073476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Manzanilla</c:v>
                </c:pt>
              </c:strCache>
            </c:strRef>
          </c:tx>
          <c:spPr>
            <a:solidFill>
              <a:srgbClr val="942092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Hoja1!$L$2:$L$14</c:f>
              <c:numCache>
                <c:formatCode>General</c:formatCode>
                <c:ptCount val="13"/>
                <c:pt idx="10">
                  <c:v>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427-EA4A-88FE-020538073476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Ryegrass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Hoja1!$M$2:$M$14</c:f>
              <c:numCache>
                <c:formatCode>General</c:formatCode>
                <c:ptCount val="13"/>
                <c:pt idx="6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3E-9745-BDFC-70042CE79FB3}"/>
            </c:ext>
          </c:extLst>
        </c:ser>
        <c:ser>
          <c:idx val="12"/>
          <c:order val="12"/>
          <c:tx>
            <c:strRef>
              <c:f>Hoja1!$N$1</c:f>
              <c:strCache>
                <c:ptCount val="1"/>
                <c:pt idx="0">
                  <c:v>Alpiste</c:v>
                </c:pt>
              </c:strCache>
            </c:strRef>
          </c:tx>
          <c:spPr>
            <a:solidFill>
              <a:srgbClr val="FF2F92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Hoja1!$N$2:$N$14</c:f>
              <c:numCache>
                <c:formatCode>General</c:formatCode>
                <c:ptCount val="13"/>
                <c:pt idx="1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3E-9745-BDFC-70042CE79FB3}"/>
            </c:ext>
          </c:extLst>
        </c:ser>
        <c:ser>
          <c:idx val="13"/>
          <c:order val="13"/>
          <c:tx>
            <c:strRef>
              <c:f>Hoja1!$O$1</c:f>
              <c:strCache>
                <c:ptCount val="1"/>
                <c:pt idx="0">
                  <c:v>Coriandro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OES</c:v>
                </c:pt>
                <c:pt idx="3">
                  <c:v>SSF</c:v>
                </c:pt>
                <c:pt idx="4">
                  <c:v>COR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SDE</c:v>
                </c:pt>
                <c:pt idx="9">
                  <c:v>SUO</c:v>
                </c:pt>
                <c:pt idx="10">
                  <c:v>NBA</c:v>
                </c:pt>
                <c:pt idx="11">
                  <c:v>SAR</c:v>
                </c:pt>
                <c:pt idx="12">
                  <c:v>NSF</c:v>
                </c:pt>
              </c:strCache>
            </c:strRef>
          </c:cat>
          <c:val>
            <c:numRef>
              <c:f>Hoja1!$O$2:$O$14</c:f>
              <c:numCache>
                <c:formatCode>General</c:formatCode>
                <c:ptCount val="13"/>
                <c:pt idx="2">
                  <c:v>35.15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6-4D70-904A-F75E8D4BD1BB}"/>
            </c:ext>
          </c:extLst>
        </c:ser>
        <c:dLbls/>
        <c:gapWidth val="125"/>
        <c:overlap val="100"/>
        <c:axId val="78632064"/>
        <c:axId val="78633600"/>
      </c:barChart>
      <c:catAx>
        <c:axId val="7863206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8633600"/>
        <c:crosses val="autoZero"/>
        <c:auto val="1"/>
        <c:lblAlgn val="ctr"/>
        <c:lblOffset val="100"/>
      </c:catAx>
      <c:valAx>
        <c:axId val="78633600"/>
        <c:scaling>
          <c:orientation val="minMax"/>
          <c:max val="45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 has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863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</c:v>
                </c:pt>
              </c:strCache>
            </c:strRef>
          </c:tx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A-CE40-B178-F8D02AA470DE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4A-CE40-B178-F8D02AA470DE}"/>
              </c:ext>
            </c:extLst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A-CE40-B178-F8D02AA470DE}"/>
              </c:ext>
            </c:extLst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4A-CE40-B178-F8D02AA470DE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4A-CE40-B178-F8D02AA470DE}"/>
              </c:ext>
            </c:extLst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84A-CE40-B178-F8D02AA470DE}"/>
              </c:ext>
            </c:extLst>
          </c:dPt>
          <c:dPt>
            <c:idx val="6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4A-CE40-B178-F8D02AA470DE}"/>
              </c:ext>
            </c:extLst>
          </c:dPt>
          <c:dPt>
            <c:idx val="7"/>
            <c:spPr>
              <a:solidFill>
                <a:srgbClr val="D883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84A-CE40-B178-F8D02AA470DE}"/>
              </c:ext>
            </c:extLst>
          </c:dPt>
          <c:dPt>
            <c:idx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4A-CE40-B178-F8D02AA470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Hoja1!$A$2:$A$10</c:f>
              <c:strCache>
                <c:ptCount val="9"/>
                <c:pt idx="0">
                  <c:v>ANDREIA</c:v>
                </c:pt>
                <c:pt idx="1">
                  <c:v>MONTOYA</c:v>
                </c:pt>
                <c:pt idx="2">
                  <c:v>DANIELLE</c:v>
                </c:pt>
                <c:pt idx="3">
                  <c:v>SHAKIRA</c:v>
                </c:pt>
                <c:pt idx="4">
                  <c:v>TRAVELER</c:v>
                </c:pt>
                <c:pt idx="5">
                  <c:v>OVERTURE</c:v>
                </c:pt>
                <c:pt idx="6">
                  <c:v>SCARLETT</c:v>
                </c:pt>
                <c:pt idx="7">
                  <c:v>MP 1012</c:v>
                </c:pt>
                <c:pt idx="8">
                  <c:v>OTRO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629</c:v>
                </c:pt>
                <c:pt idx="1">
                  <c:v>86</c:v>
                </c:pt>
                <c:pt idx="2">
                  <c:v>81</c:v>
                </c:pt>
                <c:pt idx="3">
                  <c:v>36</c:v>
                </c:pt>
                <c:pt idx="4">
                  <c:v>16</c:v>
                </c:pt>
                <c:pt idx="5">
                  <c:v>15</c:v>
                </c:pt>
                <c:pt idx="6">
                  <c:v>12</c:v>
                </c:pt>
                <c:pt idx="7">
                  <c:v>10</c:v>
                </c:pt>
                <c:pt idx="8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A-CE40-B178-F8D02AA470D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5222125012152"/>
          <c:y val="1.4163318080815121E-2"/>
          <c:w val="0.14196753183629829"/>
          <c:h val="0.9677399174660690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Sin fungicida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Hoja1!$A$2:$A$11</c:f>
              <c:strCache>
                <c:ptCount val="10"/>
                <c:pt idx="0">
                  <c:v>CEN</c:v>
                </c:pt>
                <c:pt idx="1">
                  <c:v>SAR</c:v>
                </c:pt>
                <c:pt idx="2">
                  <c:v>OAR</c:v>
                </c:pt>
                <c:pt idx="3">
                  <c:v>SUO</c:v>
                </c:pt>
                <c:pt idx="4">
                  <c:v>MYS</c:v>
                </c:pt>
                <c:pt idx="5">
                  <c:v>OES</c:v>
                </c:pt>
                <c:pt idx="6">
                  <c:v>NBA</c:v>
                </c:pt>
                <c:pt idx="7">
                  <c:v>LIS</c:v>
                </c:pt>
                <c:pt idx="8">
                  <c:v>SDE</c:v>
                </c:pt>
                <c:pt idx="9">
                  <c:v>SFC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0.87643665106982238</c:v>
                </c:pt>
                <c:pt idx="3">
                  <c:v>0.85585135693621717</c:v>
                </c:pt>
                <c:pt idx="4">
                  <c:v>0.56070298136881402</c:v>
                </c:pt>
                <c:pt idx="5">
                  <c:v>0.47158201490866974</c:v>
                </c:pt>
                <c:pt idx="6">
                  <c:v>0.42096774193548392</c:v>
                </c:pt>
                <c:pt idx="7">
                  <c:v>0.15580093783088791</c:v>
                </c:pt>
                <c:pt idx="8">
                  <c:v>0.13598673300165839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D9-D046-B03E-400449AAAA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 fung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Hoja1!$A$2:$A$11</c:f>
              <c:strCache>
                <c:ptCount val="10"/>
                <c:pt idx="0">
                  <c:v>CEN</c:v>
                </c:pt>
                <c:pt idx="1">
                  <c:v>SAR</c:v>
                </c:pt>
                <c:pt idx="2">
                  <c:v>OAR</c:v>
                </c:pt>
                <c:pt idx="3">
                  <c:v>SUO</c:v>
                </c:pt>
                <c:pt idx="4">
                  <c:v>MYS</c:v>
                </c:pt>
                <c:pt idx="5">
                  <c:v>OES</c:v>
                </c:pt>
                <c:pt idx="6">
                  <c:v>NBA</c:v>
                </c:pt>
                <c:pt idx="7">
                  <c:v>LIS</c:v>
                </c:pt>
                <c:pt idx="8">
                  <c:v>SDE</c:v>
                </c:pt>
                <c:pt idx="9">
                  <c:v>SFC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0.12356334893017763</c:v>
                </c:pt>
                <c:pt idx="3">
                  <c:v>0.14414864306378289</c:v>
                </c:pt>
                <c:pt idx="4">
                  <c:v>0.36880618891479189</c:v>
                </c:pt>
                <c:pt idx="5">
                  <c:v>0.52841798509133009</c:v>
                </c:pt>
                <c:pt idx="6">
                  <c:v>0.57903225806451619</c:v>
                </c:pt>
                <c:pt idx="7">
                  <c:v>0.52004235365300266</c:v>
                </c:pt>
                <c:pt idx="8">
                  <c:v>0.80486456605859602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D9-D046-B03E-400449AAAAA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 fung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Hoja1!$A$2:$A$11</c:f>
              <c:strCache>
                <c:ptCount val="10"/>
                <c:pt idx="0">
                  <c:v>CEN</c:v>
                </c:pt>
                <c:pt idx="1">
                  <c:v>SAR</c:v>
                </c:pt>
                <c:pt idx="2">
                  <c:v>OAR</c:v>
                </c:pt>
                <c:pt idx="3">
                  <c:v>SUO</c:v>
                </c:pt>
                <c:pt idx="4">
                  <c:v>MYS</c:v>
                </c:pt>
                <c:pt idx="5">
                  <c:v>OES</c:v>
                </c:pt>
                <c:pt idx="6">
                  <c:v>NBA</c:v>
                </c:pt>
                <c:pt idx="7">
                  <c:v>LIS</c:v>
                </c:pt>
                <c:pt idx="8">
                  <c:v>SDE</c:v>
                </c:pt>
                <c:pt idx="9">
                  <c:v>SFC</c:v>
                </c:pt>
              </c:strCache>
            </c:strRef>
          </c:cat>
          <c:val>
            <c:numRef>
              <c:f>Hoja1!$D$2:$D$11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7.049082971639406E-2</c:v>
                </c:pt>
                <c:pt idx="5">
                  <c:v>0</c:v>
                </c:pt>
                <c:pt idx="6">
                  <c:v>0</c:v>
                </c:pt>
                <c:pt idx="7">
                  <c:v>0.3241567085161095</c:v>
                </c:pt>
                <c:pt idx="8">
                  <c:v>5.9148700939745731E-2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D9-D046-B03E-400449AAAAAE}"/>
            </c:ext>
          </c:extLst>
        </c:ser>
        <c:dLbls/>
        <c:overlap val="100"/>
        <c:axId val="89112960"/>
        <c:axId val="89114496"/>
      </c:barChart>
      <c:lineChart>
        <c:grouping val="standard"/>
        <c:ser>
          <c:idx val="3"/>
          <c:order val="3"/>
          <c:tx>
            <c:strRef>
              <c:f>Hoja1!$E$1</c:f>
              <c:strCache>
                <c:ptCount val="1"/>
                <c:pt idx="0">
                  <c:v>Casos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Hoja1!$A$2:$A$11</c:f>
              <c:strCache>
                <c:ptCount val="10"/>
                <c:pt idx="0">
                  <c:v>CEN</c:v>
                </c:pt>
                <c:pt idx="1">
                  <c:v>SAR</c:v>
                </c:pt>
                <c:pt idx="2">
                  <c:v>OAR</c:v>
                </c:pt>
                <c:pt idx="3">
                  <c:v>SUO</c:v>
                </c:pt>
                <c:pt idx="4">
                  <c:v>MYS</c:v>
                </c:pt>
                <c:pt idx="5">
                  <c:v>OES</c:v>
                </c:pt>
                <c:pt idx="6">
                  <c:v>NBA</c:v>
                </c:pt>
                <c:pt idx="7">
                  <c:v>LIS</c:v>
                </c:pt>
                <c:pt idx="8">
                  <c:v>SDE</c:v>
                </c:pt>
                <c:pt idx="9">
                  <c:v>SFC</c:v>
                </c:pt>
              </c:strCache>
            </c:strRef>
          </c:cat>
          <c:val>
            <c:numRef>
              <c:f>Hoja1!$E$2:$E$11</c:f>
              <c:numCache>
                <c:formatCode>0</c:formatCode>
                <c:ptCount val="10"/>
                <c:pt idx="0">
                  <c:v>16</c:v>
                </c:pt>
                <c:pt idx="1">
                  <c:v>22</c:v>
                </c:pt>
                <c:pt idx="2">
                  <c:v>317</c:v>
                </c:pt>
                <c:pt idx="3">
                  <c:v>18</c:v>
                </c:pt>
                <c:pt idx="4">
                  <c:v>128</c:v>
                </c:pt>
                <c:pt idx="5">
                  <c:v>357</c:v>
                </c:pt>
                <c:pt idx="6">
                  <c:v>33</c:v>
                </c:pt>
                <c:pt idx="7">
                  <c:v>2</c:v>
                </c:pt>
                <c:pt idx="8">
                  <c:v>21</c:v>
                </c:pt>
                <c:pt idx="9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D9-D046-B03E-400449AAAAAE}"/>
            </c:ext>
          </c:extLst>
        </c:ser>
        <c:dLbls/>
        <c:marker val="1"/>
        <c:axId val="89126784"/>
        <c:axId val="89124864"/>
      </c:lineChart>
      <c:catAx>
        <c:axId val="89112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9114496"/>
        <c:crosses val="autoZero"/>
        <c:auto val="1"/>
        <c:lblAlgn val="ctr"/>
        <c:lblOffset val="100"/>
      </c:catAx>
      <c:valAx>
        <c:axId val="89114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Superficie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9112960"/>
        <c:crosses val="autoZero"/>
        <c:crossBetween val="between"/>
      </c:valAx>
      <c:valAx>
        <c:axId val="89124864"/>
        <c:scaling>
          <c:orientation val="minMax"/>
          <c:max val="500"/>
        </c:scaling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Casos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9126784"/>
        <c:crosses val="max"/>
        <c:crossBetween val="between"/>
      </c:valAx>
      <c:catAx>
        <c:axId val="89126784"/>
        <c:scaling>
          <c:orientation val="minMax"/>
        </c:scaling>
        <c:delete val="1"/>
        <c:axPos val="b"/>
        <c:numFmt formatCode="General" sourceLinked="1"/>
        <c:tickLblPos val="none"/>
        <c:crossAx val="8912486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Hoja1!$A$2:$A$6</c:f>
              <c:strCache>
                <c:ptCount val="5"/>
                <c:pt idx="0">
                  <c:v>ANDREIA</c:v>
                </c:pt>
                <c:pt idx="1">
                  <c:v>MONTOYA</c:v>
                </c:pt>
                <c:pt idx="2">
                  <c:v>DANIELLE</c:v>
                </c:pt>
                <c:pt idx="3">
                  <c:v>SHAKIRA</c:v>
                </c:pt>
                <c:pt idx="4">
                  <c:v>OVERTURE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0.38155802861685223</c:v>
                </c:pt>
                <c:pt idx="1">
                  <c:v>0.45348837209302334</c:v>
                </c:pt>
                <c:pt idx="2">
                  <c:v>0.61728395061728392</c:v>
                </c:pt>
                <c:pt idx="3">
                  <c:v>0.63888888888888895</c:v>
                </c:pt>
                <c:pt idx="4">
                  <c:v>0.93333333333333335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D9-D046-B03E-400449AAAA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Hoja1!$A$2:$A$6</c:f>
              <c:strCache>
                <c:ptCount val="5"/>
                <c:pt idx="0">
                  <c:v>ANDREIA</c:v>
                </c:pt>
                <c:pt idx="1">
                  <c:v>MONTOYA</c:v>
                </c:pt>
                <c:pt idx="2">
                  <c:v>DANIELLE</c:v>
                </c:pt>
                <c:pt idx="3">
                  <c:v>SHAKIRA</c:v>
                </c:pt>
                <c:pt idx="4">
                  <c:v>OVERTURE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0.61844197138314794</c:v>
                </c:pt>
                <c:pt idx="1">
                  <c:v>0.5465116279069766</c:v>
                </c:pt>
                <c:pt idx="2">
                  <c:v>0.38271604938271614</c:v>
                </c:pt>
                <c:pt idx="3">
                  <c:v>0.3611111111111111</c:v>
                </c:pt>
                <c:pt idx="4">
                  <c:v>6.666666666666668E-2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D9-D046-B03E-400449AAAAAE}"/>
            </c:ext>
          </c:extLst>
        </c:ser>
        <c:dLbls/>
        <c:gapWidth val="359"/>
        <c:overlap val="100"/>
        <c:axId val="88956288"/>
        <c:axId val="88966272"/>
      </c:barChart>
      <c:lineChart>
        <c:grouping val="standard"/>
        <c:ser>
          <c:idx val="2"/>
          <c:order val="2"/>
          <c:tx>
            <c:strRef>
              <c:f>Hoja1!$D$1</c:f>
              <c:strCache>
                <c:ptCount val="1"/>
                <c:pt idx="0">
                  <c:v>Casos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Hoja1!$A$2:$A$6</c:f>
              <c:strCache>
                <c:ptCount val="5"/>
                <c:pt idx="0">
                  <c:v>ANDREIA</c:v>
                </c:pt>
                <c:pt idx="1">
                  <c:v>MONTOYA</c:v>
                </c:pt>
                <c:pt idx="2">
                  <c:v>DANIELLE</c:v>
                </c:pt>
                <c:pt idx="3">
                  <c:v>SHAKIRA</c:v>
                </c:pt>
                <c:pt idx="4">
                  <c:v>OVERTURE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629</c:v>
                </c:pt>
                <c:pt idx="1">
                  <c:v>86</c:v>
                </c:pt>
                <c:pt idx="2">
                  <c:v>81</c:v>
                </c:pt>
                <c:pt idx="3">
                  <c:v>36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D9-D046-B03E-400449AAAAAE}"/>
            </c:ext>
          </c:extLst>
        </c:ser>
        <c:dLbls/>
        <c:marker val="1"/>
        <c:axId val="88978176"/>
        <c:axId val="88968192"/>
      </c:lineChart>
      <c:catAx>
        <c:axId val="88956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966272"/>
        <c:crosses val="autoZero"/>
        <c:auto val="1"/>
        <c:lblAlgn val="ctr"/>
        <c:lblOffset val="100"/>
      </c:catAx>
      <c:valAx>
        <c:axId val="88966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Lotes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956288"/>
        <c:crosses val="autoZero"/>
        <c:crossBetween val="between"/>
      </c:valAx>
      <c:valAx>
        <c:axId val="88968192"/>
        <c:scaling>
          <c:orientation val="minMax"/>
          <c:max val="1000"/>
        </c:scaling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8978176"/>
        <c:crosses val="max"/>
        <c:crossBetween val="between"/>
      </c:valAx>
      <c:catAx>
        <c:axId val="88978176"/>
        <c:scaling>
          <c:orientation val="minMax"/>
        </c:scaling>
        <c:delete val="1"/>
        <c:axPos val="b"/>
        <c:numFmt formatCode="General" sourceLinked="1"/>
        <c:tickLblPos val="none"/>
        <c:crossAx val="8896819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Sí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COR</c:v>
                </c:pt>
                <c:pt idx="2">
                  <c:v>SDE</c:v>
                </c:pt>
                <c:pt idx="3">
                  <c:v>MYS</c:v>
                </c:pt>
                <c:pt idx="4">
                  <c:v>NBA</c:v>
                </c:pt>
                <c:pt idx="5">
                  <c:v>SSF</c:v>
                </c:pt>
                <c:pt idx="6">
                  <c:v>OES</c:v>
                </c:pt>
                <c:pt idx="7">
                  <c:v>CEN</c:v>
                </c:pt>
                <c:pt idx="8">
                  <c:v>OAR</c:v>
                </c:pt>
                <c:pt idx="9">
                  <c:v>SUO</c:v>
                </c:pt>
                <c:pt idx="10">
                  <c:v>SFC</c:v>
                </c:pt>
                <c:pt idx="11">
                  <c:v>NSF</c:v>
                </c:pt>
                <c:pt idx="12">
                  <c:v>SAR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146</c:v>
                </c:pt>
                <c:pt idx="1">
                  <c:v>80</c:v>
                </c:pt>
                <c:pt idx="2">
                  <c:v>68</c:v>
                </c:pt>
                <c:pt idx="3">
                  <c:v>84</c:v>
                </c:pt>
                <c:pt idx="4">
                  <c:v>25</c:v>
                </c:pt>
                <c:pt idx="5">
                  <c:v>47</c:v>
                </c:pt>
                <c:pt idx="6">
                  <c:v>50</c:v>
                </c:pt>
                <c:pt idx="7">
                  <c:v>7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27-EA4A-88FE-02053807347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COR</c:v>
                </c:pt>
                <c:pt idx="2">
                  <c:v>SDE</c:v>
                </c:pt>
                <c:pt idx="3">
                  <c:v>MYS</c:v>
                </c:pt>
                <c:pt idx="4">
                  <c:v>NBA</c:v>
                </c:pt>
                <c:pt idx="5">
                  <c:v>SSF</c:v>
                </c:pt>
                <c:pt idx="6">
                  <c:v>OES</c:v>
                </c:pt>
                <c:pt idx="7">
                  <c:v>CEN</c:v>
                </c:pt>
                <c:pt idx="8">
                  <c:v>OAR</c:v>
                </c:pt>
                <c:pt idx="9">
                  <c:v>SUO</c:v>
                </c:pt>
                <c:pt idx="10">
                  <c:v>SFC</c:v>
                </c:pt>
                <c:pt idx="11">
                  <c:v>NSF</c:v>
                </c:pt>
                <c:pt idx="12">
                  <c:v>SAR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405</c:v>
                </c:pt>
                <c:pt idx="1">
                  <c:v>483</c:v>
                </c:pt>
                <c:pt idx="2">
                  <c:v>450</c:v>
                </c:pt>
                <c:pt idx="3">
                  <c:v>690</c:v>
                </c:pt>
                <c:pt idx="4">
                  <c:v>248</c:v>
                </c:pt>
                <c:pt idx="5">
                  <c:v>554</c:v>
                </c:pt>
                <c:pt idx="6">
                  <c:v>1049</c:v>
                </c:pt>
                <c:pt idx="7">
                  <c:v>349</c:v>
                </c:pt>
                <c:pt idx="8">
                  <c:v>367</c:v>
                </c:pt>
                <c:pt idx="9">
                  <c:v>347</c:v>
                </c:pt>
                <c:pt idx="10">
                  <c:v>539</c:v>
                </c:pt>
                <c:pt idx="11">
                  <c:v>110</c:v>
                </c:pt>
                <c:pt idx="12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27-EA4A-88FE-02053807347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Hoja1!$A$2:$A$14</c:f>
              <c:strCache>
                <c:ptCount val="13"/>
                <c:pt idx="0">
                  <c:v>LIS</c:v>
                </c:pt>
                <c:pt idx="1">
                  <c:v>COR</c:v>
                </c:pt>
                <c:pt idx="2">
                  <c:v>SDE</c:v>
                </c:pt>
                <c:pt idx="3">
                  <c:v>MYS</c:v>
                </c:pt>
                <c:pt idx="4">
                  <c:v>NBA</c:v>
                </c:pt>
                <c:pt idx="5">
                  <c:v>SSF</c:v>
                </c:pt>
                <c:pt idx="6">
                  <c:v>OES</c:v>
                </c:pt>
                <c:pt idx="7">
                  <c:v>CEN</c:v>
                </c:pt>
                <c:pt idx="8">
                  <c:v>OAR</c:v>
                </c:pt>
                <c:pt idx="9">
                  <c:v>SUO</c:v>
                </c:pt>
                <c:pt idx="10">
                  <c:v>SFC</c:v>
                </c:pt>
                <c:pt idx="11">
                  <c:v>NSF</c:v>
                </c:pt>
                <c:pt idx="12">
                  <c:v>SAR</c:v>
                </c:pt>
              </c:strCache>
            </c:strRef>
          </c:cat>
          <c:val>
            <c:numRef>
              <c:f>Hoja1!$D$2:$D$14</c:f>
              <c:numCache>
                <c:formatCode>General</c:formatCode>
                <c:ptCount val="13"/>
                <c:pt idx="0">
                  <c:v>0.26497277676951003</c:v>
                </c:pt>
                <c:pt idx="1">
                  <c:v>0.1420959147424512</c:v>
                </c:pt>
                <c:pt idx="2">
                  <c:v>0.13127413127413126</c:v>
                </c:pt>
                <c:pt idx="3">
                  <c:v>0.10852713178294573</c:v>
                </c:pt>
                <c:pt idx="4">
                  <c:v>9.1575091575091597E-2</c:v>
                </c:pt>
                <c:pt idx="5">
                  <c:v>7.8202995008319481E-2</c:v>
                </c:pt>
                <c:pt idx="6">
                  <c:v>4.5495905368516831E-2</c:v>
                </c:pt>
                <c:pt idx="7">
                  <c:v>1.9662921348314613E-2</c:v>
                </c:pt>
                <c:pt idx="8">
                  <c:v>1.3440860215053769E-2</c:v>
                </c:pt>
                <c:pt idx="9">
                  <c:v>2.873563218390805E-3</c:v>
                </c:pt>
                <c:pt idx="10">
                  <c:v>1.8518518518518524E-3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A3-4F86-AE33-AA553DE0CA5E}"/>
            </c:ext>
          </c:extLst>
        </c:ser>
        <c:dLbls/>
        <c:gapWidth val="125"/>
        <c:overlap val="100"/>
        <c:axId val="95640960"/>
        <c:axId val="95650944"/>
      </c:barChart>
      <c:catAx>
        <c:axId val="95640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5650944"/>
        <c:crosses val="autoZero"/>
        <c:auto val="1"/>
        <c:lblAlgn val="ctr"/>
        <c:lblOffset val="100"/>
      </c:catAx>
      <c:valAx>
        <c:axId val="95650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casos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564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>
        <c:manualLayout>
          <c:layoutTarget val="inner"/>
          <c:xMode val="edge"/>
          <c:yMode val="edge"/>
          <c:x val="0.42519946669873682"/>
          <c:y val="4.326450344149458E-2"/>
          <c:w val="0.55299186932155031"/>
          <c:h val="0.91347099311701074"/>
        </c:manualLayout>
      </c:layout>
      <c:barChart>
        <c:barDir val="bar"/>
        <c:grouping val="clustered"/>
        <c:ser>
          <c:idx val="1"/>
          <c:order val="0"/>
          <c:tx>
            <c:strRef>
              <c:f>Hoja1!$C$1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DCD-465E-8AD1-28BD8B25D3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14"/>
                <c:pt idx="0">
                  <c:v>Otra</c:v>
                </c:pt>
                <c:pt idx="1">
                  <c:v>Cyperus rotundus (Cebollín)</c:v>
                </c:pt>
                <c:pt idx="2">
                  <c:v>Chloris sp. y Trichloris sp. (Chloris y Trichloris)</c:v>
                </c:pt>
                <c:pt idx="3">
                  <c:v>Commelina erecta (Flor de Santa Lucía)</c:v>
                </c:pt>
                <c:pt idx="4">
                  <c:v>Viola arvensis (Viola)</c:v>
                </c:pt>
                <c:pt idx="5">
                  <c:v>Parietaria debilis (Parietaria/Ocucha)</c:v>
                </c:pt>
                <c:pt idx="6">
                  <c:v>Sorghum halepense (Sorgo de alepo)</c:v>
                </c:pt>
                <c:pt idx="7">
                  <c:v>Sonchus sp. (Cerraja)</c:v>
                </c:pt>
                <c:pt idx="8">
                  <c:v>Echinocloa sp. (Capín)</c:v>
                </c:pt>
                <c:pt idx="9">
                  <c:v>Avena fatua (Avena negra)</c:v>
                </c:pt>
                <c:pt idx="10">
                  <c:v>Amaranthus sp. (Yuyo colorado)</c:v>
                </c:pt>
                <c:pt idx="11">
                  <c:v>Brassica rapa (Nabo)</c:v>
                </c:pt>
                <c:pt idx="12">
                  <c:v>Lolium sp. (Raigrás)</c:v>
                </c:pt>
                <c:pt idx="13">
                  <c:v>Conyza sp. (Rama negra)</c:v>
                </c:pt>
              </c:strCache>
            </c:strRef>
          </c:cat>
          <c:val>
            <c:numRef>
              <c:f>Hoja1!$C$2:$C$15</c:f>
              <c:numCache>
                <c:formatCode>0%</c:formatCode>
                <c:ptCount val="14"/>
                <c:pt idx="0">
                  <c:v>0.25486381322957202</c:v>
                </c:pt>
                <c:pt idx="1">
                  <c:v>1.3618677042801558E-2</c:v>
                </c:pt>
                <c:pt idx="2">
                  <c:v>1.7509727626459144E-2</c:v>
                </c:pt>
                <c:pt idx="3">
                  <c:v>1.7509727626459144E-2</c:v>
                </c:pt>
                <c:pt idx="4">
                  <c:v>2.1400778210116739E-2</c:v>
                </c:pt>
                <c:pt idx="5">
                  <c:v>2.3346303501945529E-2</c:v>
                </c:pt>
                <c:pt idx="6">
                  <c:v>4.8638132295719845E-2</c:v>
                </c:pt>
                <c:pt idx="7">
                  <c:v>5.2529182879377419E-2</c:v>
                </c:pt>
                <c:pt idx="8">
                  <c:v>5.4474708171206233E-2</c:v>
                </c:pt>
                <c:pt idx="9">
                  <c:v>6.4202334630350202E-2</c:v>
                </c:pt>
                <c:pt idx="10">
                  <c:v>9.7276264591439704E-2</c:v>
                </c:pt>
                <c:pt idx="11">
                  <c:v>0.1770428015564203</c:v>
                </c:pt>
                <c:pt idx="12">
                  <c:v>0.23929961089494167</c:v>
                </c:pt>
                <c:pt idx="13">
                  <c:v>0.57782101167315192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CD-465E-8AD1-28BD8B25D397}"/>
            </c:ext>
          </c:extLst>
        </c:ser>
        <c:dLbls/>
        <c:gapWidth val="20"/>
        <c:axId val="95291264"/>
        <c:axId val="952928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Hoja1!$B$1</c15:sqref>
                        </c15:formulaRef>
                      </c:ext>
                    </c:extLst>
                    <c:strCache>
                      <c:ptCount val="1"/>
                      <c:pt idx="0">
                        <c:v>Columna2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Hoja1!$A$2:$A$15</c15:sqref>
                        </c15:formulaRef>
                      </c:ext>
                    </c:extLst>
                    <c:strCache>
                      <c:ptCount val="14"/>
                      <c:pt idx="0">
                        <c:v>Otra</c:v>
                      </c:pt>
                      <c:pt idx="1">
                        <c:v>Cyperus rotundus (Cebollín)</c:v>
                      </c:pt>
                      <c:pt idx="2">
                        <c:v>Chloris sp. y Trichloris sp. (Chloris y Trichloris)</c:v>
                      </c:pt>
                      <c:pt idx="3">
                        <c:v>Commelina erecta (Flor de Santa Lucía)</c:v>
                      </c:pt>
                      <c:pt idx="4">
                        <c:v>Viola arvensis (Viola)</c:v>
                      </c:pt>
                      <c:pt idx="5">
                        <c:v>Parietaria debilis (Parietaria/Ocucha)</c:v>
                      </c:pt>
                      <c:pt idx="6">
                        <c:v>Sorghum halepense (Sorgo de alepo)</c:v>
                      </c:pt>
                      <c:pt idx="7">
                        <c:v>Sonchus sp. (Cerraja)</c:v>
                      </c:pt>
                      <c:pt idx="8">
                        <c:v>Echinocloa sp. (Capín)</c:v>
                      </c:pt>
                      <c:pt idx="9">
                        <c:v>Avena fatua (Avena negra)</c:v>
                      </c:pt>
                      <c:pt idx="10">
                        <c:v>Amaranthus sp. (Yuyo colorado)</c:v>
                      </c:pt>
                      <c:pt idx="11">
                        <c:v>Brassica rapa (Nabo)</c:v>
                      </c:pt>
                      <c:pt idx="12">
                        <c:v>Lolium sp. (Raigrás)</c:v>
                      </c:pt>
                      <c:pt idx="13">
                        <c:v>Conyza sp. (Rama negra)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Hoja1!$B$2:$B$15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131</c:v>
                      </c:pt>
                      <c:pt idx="1">
                        <c:v>7</c:v>
                      </c:pt>
                      <c:pt idx="2">
                        <c:v>9</c:v>
                      </c:pt>
                      <c:pt idx="3">
                        <c:v>9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25</c:v>
                      </c:pt>
                      <c:pt idx="7">
                        <c:v>27</c:v>
                      </c:pt>
                      <c:pt idx="8">
                        <c:v>28</c:v>
                      </c:pt>
                      <c:pt idx="9">
                        <c:v>33</c:v>
                      </c:pt>
                      <c:pt idx="10">
                        <c:v>50</c:v>
                      </c:pt>
                      <c:pt idx="11">
                        <c:v>91</c:v>
                      </c:pt>
                      <c:pt idx="12">
                        <c:v>123</c:v>
                      </c:pt>
                      <c:pt idx="13">
                        <c:v>297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CC2-3641-A576-6A8F67CC8EFB}"/>
                  </c:ext>
                </c:extLst>
              </c15:ser>
            </c15:filteredBarSeries>
          </c:ext>
        </c:extLst>
      </c:barChart>
      <c:catAx>
        <c:axId val="9529126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5292800"/>
        <c:crosses val="autoZero"/>
        <c:auto val="1"/>
        <c:lblAlgn val="ctr"/>
        <c:lblOffset val="100"/>
      </c:catAx>
      <c:valAx>
        <c:axId val="9529280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952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LIS</c:v>
                </c:pt>
              </c:strCache>
            </c:strRef>
          </c:tx>
          <c:spPr>
            <a:ln w="28575" cap="rnd">
              <a:solidFill>
                <a:srgbClr val="005493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Hoja1!$B$2:$B$13</c:f>
              <c:numCache>
                <c:formatCode>0</c:formatCode>
                <c:ptCount val="12"/>
                <c:pt idx="0">
                  <c:v>371.50526315789466</c:v>
                </c:pt>
                <c:pt idx="1">
                  <c:v>486.65263157894736</c:v>
                </c:pt>
                <c:pt idx="2">
                  <c:v>696.43157894736851</c:v>
                </c:pt>
                <c:pt idx="3">
                  <c:v>772.28594787940733</c:v>
                </c:pt>
                <c:pt idx="4">
                  <c:v>832.07235564639768</c:v>
                </c:pt>
                <c:pt idx="5">
                  <c:v>932.74225855901886</c:v>
                </c:pt>
                <c:pt idx="6">
                  <c:v>967.4509964230964</c:v>
                </c:pt>
                <c:pt idx="7">
                  <c:v>999.58691875319357</c:v>
                </c:pt>
                <c:pt idx="8">
                  <c:v>1050.7228410832909</c:v>
                </c:pt>
                <c:pt idx="9">
                  <c:v>1163.858763413388</c:v>
                </c:pt>
                <c:pt idx="10">
                  <c:v>1246.1306080735817</c:v>
                </c:pt>
                <c:pt idx="11">
                  <c:v>1430.0569238630555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2B-B540-B3BD-20AA8365CC1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SFC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Hoja1!$C$2:$C$13</c:f>
              <c:numCache>
                <c:formatCode>0</c:formatCode>
                <c:ptCount val="12"/>
                <c:pt idx="0">
                  <c:v>239.81521739130434</c:v>
                </c:pt>
                <c:pt idx="1">
                  <c:v>373.5217391304347</c:v>
                </c:pt>
                <c:pt idx="2">
                  <c:v>480.96739130434781</c:v>
                </c:pt>
                <c:pt idx="3">
                  <c:v>620.68478260869585</c:v>
                </c:pt>
                <c:pt idx="4">
                  <c:v>663.04347826086962</c:v>
                </c:pt>
                <c:pt idx="5">
                  <c:v>678.60137299771168</c:v>
                </c:pt>
                <c:pt idx="6">
                  <c:v>705.27464032444425</c:v>
                </c:pt>
                <c:pt idx="7">
                  <c:v>714.4924621066225</c:v>
                </c:pt>
                <c:pt idx="8">
                  <c:v>754.70038289870172</c:v>
                </c:pt>
                <c:pt idx="9">
                  <c:v>820.69085908917805</c:v>
                </c:pt>
                <c:pt idx="10">
                  <c:v>913.9765733748925</c:v>
                </c:pt>
                <c:pt idx="11">
                  <c:v>1097.443240041559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2B-B540-B3BD-20AA8365CC1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NBA</c:v>
                </c:pt>
              </c:strCache>
            </c:strRef>
          </c:tx>
          <c:spPr>
            <a:ln w="28575" cap="rnd">
              <a:solidFill>
                <a:srgbClr val="76D6FF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Hoja1!$D$2:$D$13</c:f>
              <c:numCache>
                <c:formatCode>0</c:formatCode>
                <c:ptCount val="12"/>
                <c:pt idx="0">
                  <c:v>249.31205673758865</c:v>
                </c:pt>
                <c:pt idx="1">
                  <c:v>331.19858156028369</c:v>
                </c:pt>
                <c:pt idx="2">
                  <c:v>423.7223910840932</c:v>
                </c:pt>
                <c:pt idx="3">
                  <c:v>475.36184686640621</c:v>
                </c:pt>
                <c:pt idx="4">
                  <c:v>546.86524822695037</c:v>
                </c:pt>
                <c:pt idx="5">
                  <c:v>617.45028224055579</c:v>
                </c:pt>
                <c:pt idx="6">
                  <c:v>643.20538428137229</c:v>
                </c:pt>
                <c:pt idx="7">
                  <c:v>654.13735707048772</c:v>
                </c:pt>
                <c:pt idx="8">
                  <c:v>672.25980605007953</c:v>
                </c:pt>
                <c:pt idx="9">
                  <c:v>772.25300332899121</c:v>
                </c:pt>
                <c:pt idx="10">
                  <c:v>848.52511217252834</c:v>
                </c:pt>
                <c:pt idx="11">
                  <c:v>998.7768128528005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2B-B540-B3BD-20AA8365CC1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SSF</c:v>
                </c:pt>
              </c:strCache>
            </c:strRef>
          </c:tx>
          <c:spPr>
            <a:ln w="28575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Hoja1!$E$2:$E$13</c:f>
              <c:numCache>
                <c:formatCode>0</c:formatCode>
                <c:ptCount val="12"/>
                <c:pt idx="0">
                  <c:v>198.48888888888891</c:v>
                </c:pt>
                <c:pt idx="1">
                  <c:v>288.72888888888889</c:v>
                </c:pt>
                <c:pt idx="2">
                  <c:v>399.49333333333334</c:v>
                </c:pt>
                <c:pt idx="3">
                  <c:v>492.12</c:v>
                </c:pt>
                <c:pt idx="4">
                  <c:v>529.04444444444448</c:v>
                </c:pt>
                <c:pt idx="5">
                  <c:v>563.22426900584799</c:v>
                </c:pt>
                <c:pt idx="6">
                  <c:v>584.36461988304075</c:v>
                </c:pt>
                <c:pt idx="7">
                  <c:v>588.15757142489122</c:v>
                </c:pt>
                <c:pt idx="8">
                  <c:v>611.87248370559291</c:v>
                </c:pt>
                <c:pt idx="9">
                  <c:v>693.4948241311248</c:v>
                </c:pt>
                <c:pt idx="10">
                  <c:v>773.81929221623113</c:v>
                </c:pt>
                <c:pt idx="11">
                  <c:v>939.84163858494605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2B-B540-B3BD-20AA8365CC1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SDE</c:v>
                </c:pt>
              </c:strCache>
            </c:strRef>
          </c:tx>
          <c:spPr>
            <a:ln w="28575" cap="rnd">
              <a:solidFill>
                <a:srgbClr val="F9FFA6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Hoja1!$F$2:$F$13</c:f>
              <c:numCache>
                <c:formatCode>0</c:formatCode>
                <c:ptCount val="12"/>
                <c:pt idx="0">
                  <c:v>150.8238946845502</c:v>
                </c:pt>
                <c:pt idx="1">
                  <c:v>200.63613642008744</c:v>
                </c:pt>
                <c:pt idx="2">
                  <c:v>280.77200328546246</c:v>
                </c:pt>
                <c:pt idx="3">
                  <c:v>342.62493046299693</c:v>
                </c:pt>
                <c:pt idx="4">
                  <c:v>405.42720319026967</c:v>
                </c:pt>
                <c:pt idx="5">
                  <c:v>553.20015005017319</c:v>
                </c:pt>
                <c:pt idx="6">
                  <c:v>575.54101129419223</c:v>
                </c:pt>
                <c:pt idx="7">
                  <c:v>590.05239885400067</c:v>
                </c:pt>
                <c:pt idx="8">
                  <c:v>607.58866473865373</c:v>
                </c:pt>
                <c:pt idx="9">
                  <c:v>721.72479285923794</c:v>
                </c:pt>
                <c:pt idx="10">
                  <c:v>763.886921921885</c:v>
                </c:pt>
                <c:pt idx="11">
                  <c:v>861.18282601778901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2B-B540-B3BD-20AA8365CC1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COR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Hoja1!$G$2:$G$13</c:f>
              <c:numCache>
                <c:formatCode>0</c:formatCode>
                <c:ptCount val="12"/>
                <c:pt idx="0">
                  <c:v>231.30379746835442</c:v>
                </c:pt>
                <c:pt idx="1">
                  <c:v>280.64137708618875</c:v>
                </c:pt>
                <c:pt idx="2">
                  <c:v>409.17302265580906</c:v>
                </c:pt>
                <c:pt idx="3">
                  <c:v>525.15415473128076</c:v>
                </c:pt>
                <c:pt idx="4">
                  <c:v>544.49824075278627</c:v>
                </c:pt>
                <c:pt idx="5">
                  <c:v>546.6878959252</c:v>
                </c:pt>
                <c:pt idx="6">
                  <c:v>566.46567370297771</c:v>
                </c:pt>
                <c:pt idx="7">
                  <c:v>567.20152275958162</c:v>
                </c:pt>
                <c:pt idx="8">
                  <c:v>571.86223704529584</c:v>
                </c:pt>
                <c:pt idx="9">
                  <c:v>605.64298570839753</c:v>
                </c:pt>
                <c:pt idx="10">
                  <c:v>718.45617252158434</c:v>
                </c:pt>
                <c:pt idx="11">
                  <c:v>802.57976802720259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2B-B540-B3BD-20AA8365CC14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CEN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Hoja1!$H$2:$H$13</c:f>
              <c:numCache>
                <c:formatCode>0</c:formatCode>
                <c:ptCount val="12"/>
                <c:pt idx="0">
                  <c:v>113.08333333333331</c:v>
                </c:pt>
                <c:pt idx="1">
                  <c:v>202.43055555555551</c:v>
                </c:pt>
                <c:pt idx="2">
                  <c:v>294.47916666666669</c:v>
                </c:pt>
                <c:pt idx="3">
                  <c:v>337.2152777777776</c:v>
                </c:pt>
                <c:pt idx="4">
                  <c:v>388.82601603281125</c:v>
                </c:pt>
                <c:pt idx="5">
                  <c:v>507.67165361670391</c:v>
                </c:pt>
                <c:pt idx="6">
                  <c:v>533.11165361670373</c:v>
                </c:pt>
                <c:pt idx="7">
                  <c:v>541.58145227442208</c:v>
                </c:pt>
                <c:pt idx="8">
                  <c:v>569.41588936051471</c:v>
                </c:pt>
                <c:pt idx="9">
                  <c:v>653.27681651283274</c:v>
                </c:pt>
                <c:pt idx="10">
                  <c:v>715.65443889045491</c:v>
                </c:pt>
                <c:pt idx="11">
                  <c:v>783.99010322611946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34-4B4A-AA20-23594BDF3F61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MYS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Hoja1!$I$2:$I$13</c:f>
              <c:numCache>
                <c:formatCode>0</c:formatCode>
                <c:ptCount val="12"/>
                <c:pt idx="0">
                  <c:v>189.93181818181819</c:v>
                </c:pt>
                <c:pt idx="1">
                  <c:v>219.07386363636357</c:v>
                </c:pt>
                <c:pt idx="2">
                  <c:v>330.00568181818181</c:v>
                </c:pt>
                <c:pt idx="3">
                  <c:v>382.5625</c:v>
                </c:pt>
                <c:pt idx="4">
                  <c:v>418.40909090909082</c:v>
                </c:pt>
                <c:pt idx="5">
                  <c:v>437.67766233766235</c:v>
                </c:pt>
                <c:pt idx="6">
                  <c:v>438.17766233766235</c:v>
                </c:pt>
                <c:pt idx="7">
                  <c:v>438.30266233766235</c:v>
                </c:pt>
                <c:pt idx="8">
                  <c:v>452.98905287020665</c:v>
                </c:pt>
                <c:pt idx="9">
                  <c:v>511.61405287020671</c:v>
                </c:pt>
                <c:pt idx="10">
                  <c:v>585.53450741566121</c:v>
                </c:pt>
                <c:pt idx="11">
                  <c:v>706.41890047924505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34-4B4A-AA20-23594BDF3F61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OAR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Hoja1!$J$2:$J$13</c:f>
              <c:numCache>
                <c:formatCode>0</c:formatCode>
                <c:ptCount val="12"/>
                <c:pt idx="0">
                  <c:v>154.27272727272728</c:v>
                </c:pt>
                <c:pt idx="1">
                  <c:v>220.61181818181817</c:v>
                </c:pt>
                <c:pt idx="2">
                  <c:v>266.67545454545456</c:v>
                </c:pt>
                <c:pt idx="3">
                  <c:v>299.71545454545452</c:v>
                </c:pt>
                <c:pt idx="4">
                  <c:v>343.38909090909095</c:v>
                </c:pt>
                <c:pt idx="5">
                  <c:v>385.07034090909093</c:v>
                </c:pt>
                <c:pt idx="6">
                  <c:v>385.08176948051937</c:v>
                </c:pt>
                <c:pt idx="7">
                  <c:v>388.89224567099575</c:v>
                </c:pt>
                <c:pt idx="8">
                  <c:v>401.46367424242419</c:v>
                </c:pt>
                <c:pt idx="9">
                  <c:v>429.93844059756435</c:v>
                </c:pt>
                <c:pt idx="10">
                  <c:v>530.52217265498052</c:v>
                </c:pt>
                <c:pt idx="11">
                  <c:v>641.31164633919127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F0-074C-BBC6-FB04E7CEA4CC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SUO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Hoja1!$K$2:$K$13</c:f>
              <c:numCache>
                <c:formatCode>0</c:formatCode>
                <c:ptCount val="12"/>
                <c:pt idx="0">
                  <c:v>45.362162162162164</c:v>
                </c:pt>
                <c:pt idx="1">
                  <c:v>72.378378378378358</c:v>
                </c:pt>
                <c:pt idx="2">
                  <c:v>142.81621621621625</c:v>
                </c:pt>
                <c:pt idx="3">
                  <c:v>159.69884532419741</c:v>
                </c:pt>
                <c:pt idx="4">
                  <c:v>210.25780758834838</c:v>
                </c:pt>
                <c:pt idx="5">
                  <c:v>261.59717410418546</c:v>
                </c:pt>
                <c:pt idx="6">
                  <c:v>264.2442329277149</c:v>
                </c:pt>
                <c:pt idx="7">
                  <c:v>268.79174423993209</c:v>
                </c:pt>
                <c:pt idx="8">
                  <c:v>283.65599763359728</c:v>
                </c:pt>
                <c:pt idx="9">
                  <c:v>351.44106550690026</c:v>
                </c:pt>
                <c:pt idx="10">
                  <c:v>404.74649537115369</c:v>
                </c:pt>
                <c:pt idx="11">
                  <c:v>438.1130112082576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F0-074C-BBC6-FB04E7CEA4CC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SAR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Hoja1!$L$2:$L$13</c:f>
              <c:numCache>
                <c:formatCode>0</c:formatCode>
                <c:ptCount val="12"/>
                <c:pt idx="0">
                  <c:v>25.551724137931032</c:v>
                </c:pt>
                <c:pt idx="1">
                  <c:v>25.724137931034484</c:v>
                </c:pt>
                <c:pt idx="2">
                  <c:v>92.172413793103459</c:v>
                </c:pt>
                <c:pt idx="3">
                  <c:v>96.827586206896555</c:v>
                </c:pt>
                <c:pt idx="4">
                  <c:v>157.77586206896549</c:v>
                </c:pt>
                <c:pt idx="5">
                  <c:v>192.43103448275863</c:v>
                </c:pt>
                <c:pt idx="6">
                  <c:v>192.43103448275863</c:v>
                </c:pt>
                <c:pt idx="7">
                  <c:v>192.43103448275863</c:v>
                </c:pt>
                <c:pt idx="8">
                  <c:v>204.79310344827584</c:v>
                </c:pt>
                <c:pt idx="9">
                  <c:v>231.15517241379314</c:v>
                </c:pt>
                <c:pt idx="10">
                  <c:v>285.01724137931041</c:v>
                </c:pt>
                <c:pt idx="11">
                  <c:v>313.18965517241378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9-4E69-8493-B8505095747F}"/>
            </c:ext>
          </c:extLst>
        </c:ser>
        <c:dLbls/>
        <c:marker val="1"/>
        <c:axId val="73590656"/>
        <c:axId val="73592192"/>
      </c:lineChart>
      <c:catAx>
        <c:axId val="73590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3592192"/>
        <c:crosses val="autoZero"/>
        <c:auto val="1"/>
        <c:lblAlgn val="ctr"/>
        <c:lblOffset val="100"/>
      </c:catAx>
      <c:valAx>
        <c:axId val="73592192"/>
        <c:scaling>
          <c:orientation val="minMax"/>
          <c:max val="1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359065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>
        <c:manualLayout>
          <c:layoutTarget val="inner"/>
          <c:xMode val="edge"/>
          <c:yMode val="edge"/>
          <c:x val="0.10276015845241568"/>
          <c:y val="5.2330538328726632E-2"/>
          <c:w val="0.87563490327597959"/>
          <c:h val="0.7346086606430836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Sequía (% casos)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SAR</c:v>
                </c:pt>
                <c:pt idx="1">
                  <c:v>OAR</c:v>
                </c:pt>
                <c:pt idx="2">
                  <c:v>SUO</c:v>
                </c:pt>
                <c:pt idx="3">
                  <c:v>OES</c:v>
                </c:pt>
                <c:pt idx="4">
                  <c:v>MYS</c:v>
                </c:pt>
                <c:pt idx="5">
                  <c:v>SSF</c:v>
                </c:pt>
                <c:pt idx="6">
                  <c:v>COR</c:v>
                </c:pt>
                <c:pt idx="7">
                  <c:v>LIS</c:v>
                </c:pt>
                <c:pt idx="8">
                  <c:v>CEN</c:v>
                </c:pt>
                <c:pt idx="9">
                  <c:v>NSF</c:v>
                </c:pt>
                <c:pt idx="10">
                  <c:v>SFC</c:v>
                </c:pt>
                <c:pt idx="11">
                  <c:v>SDE</c:v>
                </c:pt>
                <c:pt idx="12">
                  <c:v>NBA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13"/>
                <c:pt idx="0">
                  <c:v>0.76595744680851074</c:v>
                </c:pt>
                <c:pt idx="1">
                  <c:v>0.27150537634408606</c:v>
                </c:pt>
                <c:pt idx="2">
                  <c:v>0.27011494252873564</c:v>
                </c:pt>
                <c:pt idx="3">
                  <c:v>8.7352138307552327E-2</c:v>
                </c:pt>
                <c:pt idx="4">
                  <c:v>6.4599483204134375E-2</c:v>
                </c:pt>
                <c:pt idx="5">
                  <c:v>5.9900166389351077E-2</c:v>
                </c:pt>
                <c:pt idx="6">
                  <c:v>4.6181172291296625E-2</c:v>
                </c:pt>
                <c:pt idx="7">
                  <c:v>3.9927404718693285E-2</c:v>
                </c:pt>
                <c:pt idx="8">
                  <c:v>3.9325842696629219E-2</c:v>
                </c:pt>
                <c:pt idx="9">
                  <c:v>3.6363636363636362E-2</c:v>
                </c:pt>
                <c:pt idx="10">
                  <c:v>2.777777777777779E-2</c:v>
                </c:pt>
                <c:pt idx="11">
                  <c:v>1.9305019305019308E-2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27-EA4A-88FE-020538073476}"/>
            </c:ext>
          </c:extLst>
        </c:ser>
        <c:dLbls/>
        <c:gapWidth val="62"/>
        <c:axId val="79910016"/>
        <c:axId val="79911552"/>
      </c:barChart>
      <c:lineChart>
        <c:grouping val="standard"/>
        <c:ser>
          <c:idx val="1"/>
          <c:order val="1"/>
          <c:tx>
            <c:strRef>
              <c:f>Hoja1!$C$1</c:f>
              <c:strCache>
                <c:ptCount val="1"/>
                <c:pt idx="0">
                  <c:v>Sequía (% daño)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Hoja1!$A$2:$A$14</c:f>
              <c:strCache>
                <c:ptCount val="13"/>
                <c:pt idx="0">
                  <c:v>SAR</c:v>
                </c:pt>
                <c:pt idx="1">
                  <c:v>OAR</c:v>
                </c:pt>
                <c:pt idx="2">
                  <c:v>SUO</c:v>
                </c:pt>
                <c:pt idx="3">
                  <c:v>OES</c:v>
                </c:pt>
                <c:pt idx="4">
                  <c:v>MYS</c:v>
                </c:pt>
                <c:pt idx="5">
                  <c:v>SSF</c:v>
                </c:pt>
                <c:pt idx="6">
                  <c:v>COR</c:v>
                </c:pt>
                <c:pt idx="7">
                  <c:v>LIS</c:v>
                </c:pt>
                <c:pt idx="8">
                  <c:v>CEN</c:v>
                </c:pt>
                <c:pt idx="9">
                  <c:v>NSF</c:v>
                </c:pt>
                <c:pt idx="10">
                  <c:v>SFC</c:v>
                </c:pt>
                <c:pt idx="11">
                  <c:v>SDE</c:v>
                </c:pt>
                <c:pt idx="12">
                  <c:v>NBA</c:v>
                </c:pt>
              </c:strCache>
            </c:strRef>
          </c:cat>
          <c:val>
            <c:numRef>
              <c:f>Hoja1!$C$2:$C$14</c:f>
              <c:numCache>
                <c:formatCode>0%</c:formatCode>
                <c:ptCount val="13"/>
                <c:pt idx="0">
                  <c:v>4.0075595563734009E-2</c:v>
                </c:pt>
                <c:pt idx="1">
                  <c:v>0.27660803183395088</c:v>
                </c:pt>
                <c:pt idx="2">
                  <c:v>0.31826970208594313</c:v>
                </c:pt>
                <c:pt idx="3">
                  <c:v>5.2796109626408246E-2</c:v>
                </c:pt>
                <c:pt idx="4">
                  <c:v>2.5368239177727972E-2</c:v>
                </c:pt>
                <c:pt idx="5">
                  <c:v>8.8333829128599793E-3</c:v>
                </c:pt>
                <c:pt idx="6">
                  <c:v>1.4035883922440954E-2</c:v>
                </c:pt>
                <c:pt idx="7">
                  <c:v>6.7014430595310768E-3</c:v>
                </c:pt>
                <c:pt idx="8">
                  <c:v>1.9569329133301325E-2</c:v>
                </c:pt>
                <c:pt idx="9">
                  <c:v>0</c:v>
                </c:pt>
                <c:pt idx="10">
                  <c:v>1.4202040995296756E-2</c:v>
                </c:pt>
                <c:pt idx="11">
                  <c:v>2.3705074148735249E-2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1B-9F45-B85F-AB8D82568F15}"/>
            </c:ext>
          </c:extLst>
        </c:ser>
        <c:dLbls/>
        <c:marker val="1"/>
        <c:axId val="79910016"/>
        <c:axId val="79911552"/>
      </c:lineChart>
      <c:catAx>
        <c:axId val="79910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9911552"/>
        <c:crosses val="autoZero"/>
        <c:auto val="1"/>
        <c:lblAlgn val="ctr"/>
        <c:lblOffset val="100"/>
      </c:catAx>
      <c:valAx>
        <c:axId val="7991155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991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Rendimiento (kg/ha)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6.075629435209492E-8"/>
                  <c:y val="-2.5565233549346155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098765432098756E-2"/>
                      <c:h val="6.61160275319567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829-D347-9BC3-146A6994CB30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MYS</c:v>
                </c:pt>
                <c:pt idx="1">
                  <c:v>SDE</c:v>
                </c:pt>
                <c:pt idx="2">
                  <c:v>NBA</c:v>
                </c:pt>
                <c:pt idx="3">
                  <c:v>SSF</c:v>
                </c:pt>
                <c:pt idx="4">
                  <c:v>OES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LIS</c:v>
                </c:pt>
                <c:pt idx="9">
                  <c:v>COR</c:v>
                </c:pt>
                <c:pt idx="10">
                  <c:v>NSF</c:v>
                </c:pt>
                <c:pt idx="11">
                  <c:v>SUO</c:v>
                </c:pt>
                <c:pt idx="12">
                  <c:v>SAR</c:v>
                </c:pt>
              </c:strCache>
            </c:strRef>
          </c:cat>
          <c:val>
            <c:numRef>
              <c:f>Hoja1!$B$2:$B$14</c:f>
              <c:numCache>
                <c:formatCode>0</c:formatCode>
                <c:ptCount val="13"/>
                <c:pt idx="0">
                  <c:v>4962.2199147833944</c:v>
                </c:pt>
                <c:pt idx="1">
                  <c:v>4735.6299387464105</c:v>
                </c:pt>
                <c:pt idx="2">
                  <c:v>4616.3702922157809</c:v>
                </c:pt>
                <c:pt idx="3">
                  <c:v>4353.3203110985696</c:v>
                </c:pt>
                <c:pt idx="4">
                  <c:v>4237.1719716653533</c:v>
                </c:pt>
                <c:pt idx="5">
                  <c:v>3676.6373287389779</c:v>
                </c:pt>
                <c:pt idx="6">
                  <c:v>3642.6075038852537</c:v>
                </c:pt>
                <c:pt idx="7">
                  <c:v>3598.2824809953845</c:v>
                </c:pt>
                <c:pt idx="8">
                  <c:v>3262.0286196587413</c:v>
                </c:pt>
                <c:pt idx="9">
                  <c:v>2745.6712832158937</c:v>
                </c:pt>
                <c:pt idx="10">
                  <c:v>2586.0397105541833</c:v>
                </c:pt>
                <c:pt idx="11">
                  <c:v>2163.8641209534389</c:v>
                </c:pt>
                <c:pt idx="12">
                  <c:v>1665.5529602736858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DF-1042-9A43-D38DF3CFABCA}"/>
            </c:ext>
          </c:extLst>
        </c:ser>
        <c:dLbls/>
        <c:gapWidth val="125"/>
        <c:overlap val="-27"/>
        <c:axId val="80067200"/>
        <c:axId val="80081280"/>
      </c:barChart>
      <c:lineChart>
        <c:grouping val="standard"/>
        <c:ser>
          <c:idx val="1"/>
          <c:order val="1"/>
          <c:tx>
            <c:strRef>
              <c:f>Hoja1!$C$1</c:f>
              <c:strCache>
                <c:ptCount val="1"/>
                <c:pt idx="0">
                  <c:v>Sup. (has)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5">
                  <a:lumMod val="5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Hoja1!$A$2:$A$14</c:f>
              <c:strCache>
                <c:ptCount val="13"/>
                <c:pt idx="0">
                  <c:v>MYS</c:v>
                </c:pt>
                <c:pt idx="1">
                  <c:v>SDE</c:v>
                </c:pt>
                <c:pt idx="2">
                  <c:v>NBA</c:v>
                </c:pt>
                <c:pt idx="3">
                  <c:v>SSF</c:v>
                </c:pt>
                <c:pt idx="4">
                  <c:v>OES</c:v>
                </c:pt>
                <c:pt idx="5">
                  <c:v>OAR</c:v>
                </c:pt>
                <c:pt idx="6">
                  <c:v>SFC</c:v>
                </c:pt>
                <c:pt idx="7">
                  <c:v>CEN</c:v>
                </c:pt>
                <c:pt idx="8">
                  <c:v>LIS</c:v>
                </c:pt>
                <c:pt idx="9">
                  <c:v>COR</c:v>
                </c:pt>
                <c:pt idx="10">
                  <c:v>NSF</c:v>
                </c:pt>
                <c:pt idx="11">
                  <c:v>SUO</c:v>
                </c:pt>
                <c:pt idx="12">
                  <c:v>SAR</c:v>
                </c:pt>
              </c:strCache>
            </c:strRef>
          </c:cat>
          <c:val>
            <c:numRef>
              <c:f>Hoja1!$C$2:$C$14</c:f>
              <c:numCache>
                <c:formatCode>General</c:formatCode>
                <c:ptCount val="13"/>
                <c:pt idx="0">
                  <c:v>19996.234999999997</c:v>
                </c:pt>
                <c:pt idx="1">
                  <c:v>15509.640000000001</c:v>
                </c:pt>
                <c:pt idx="2">
                  <c:v>10160.299999999997</c:v>
                </c:pt>
                <c:pt idx="3">
                  <c:v>32804.25</c:v>
                </c:pt>
                <c:pt idx="4">
                  <c:v>25482.668967999987</c:v>
                </c:pt>
                <c:pt idx="5">
                  <c:v>17685.2</c:v>
                </c:pt>
                <c:pt idx="6">
                  <c:v>19407.3</c:v>
                </c:pt>
                <c:pt idx="7">
                  <c:v>15419.94</c:v>
                </c:pt>
                <c:pt idx="8">
                  <c:v>38419.340000000011</c:v>
                </c:pt>
                <c:pt idx="9">
                  <c:v>18507.330000000002</c:v>
                </c:pt>
                <c:pt idx="10">
                  <c:v>5666</c:v>
                </c:pt>
                <c:pt idx="11">
                  <c:v>8557.405999999999</c:v>
                </c:pt>
                <c:pt idx="12">
                  <c:v>7161.5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DF-1042-9A43-D38DF3CFABCA}"/>
            </c:ext>
          </c:extLst>
        </c:ser>
        <c:dLbls/>
        <c:marker val="1"/>
        <c:axId val="80093568"/>
        <c:axId val="80083200"/>
      </c:lineChart>
      <c:catAx>
        <c:axId val="80067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081280"/>
        <c:crosses val="autoZero"/>
        <c:auto val="1"/>
        <c:lblAlgn val="ctr"/>
        <c:lblOffset val="100"/>
      </c:catAx>
      <c:valAx>
        <c:axId val="80081280"/>
        <c:scaling>
          <c:orientation val="minMax"/>
          <c:max val="8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kg/ha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067200"/>
        <c:crosses val="autoZero"/>
        <c:crossBetween val="between"/>
      </c:valAx>
      <c:valAx>
        <c:axId val="80083200"/>
        <c:scaling>
          <c:orientation val="minMax"/>
          <c:max val="40000"/>
        </c:scaling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has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093568"/>
        <c:crosses val="max"/>
        <c:crossBetween val="between"/>
        <c:majorUnit val="5000"/>
      </c:valAx>
      <c:catAx>
        <c:axId val="80093568"/>
        <c:scaling>
          <c:orientation val="minMax"/>
        </c:scaling>
        <c:delete val="1"/>
        <c:axPos val="b"/>
        <c:numFmt formatCode="General" sourceLinked="1"/>
        <c:tickLblPos val="none"/>
        <c:crossAx val="8008320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Sin napa</c:v>
                </c:pt>
              </c:strCache>
            </c:strRef>
          </c:tx>
          <c:spPr>
            <a:solidFill>
              <a:srgbClr val="AB7942"/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Hoja1!$A$2:$A$15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NSF</c:v>
                </c:pt>
                <c:pt idx="3">
                  <c:v>SAR</c:v>
                </c:pt>
                <c:pt idx="4">
                  <c:v>SUO</c:v>
                </c:pt>
                <c:pt idx="5">
                  <c:v>COR</c:v>
                </c:pt>
                <c:pt idx="6">
                  <c:v>NBA</c:v>
                </c:pt>
                <c:pt idx="7">
                  <c:v>SFC</c:v>
                </c:pt>
                <c:pt idx="8">
                  <c:v>SDE</c:v>
                </c:pt>
                <c:pt idx="9">
                  <c:v>SSF</c:v>
                </c:pt>
                <c:pt idx="10">
                  <c:v>OAR</c:v>
                </c:pt>
                <c:pt idx="11">
                  <c:v>OES</c:v>
                </c:pt>
                <c:pt idx="12">
                  <c:v>CEN</c:v>
                </c:pt>
              </c:strCache>
            </c:strRef>
          </c:cat>
          <c:val>
            <c:numRef>
              <c:f>Hoja1!$B$2:$B$15</c:f>
              <c:numCache>
                <c:formatCode>0%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0.97865716946638615</c:v>
                </c:pt>
                <c:pt idx="6">
                  <c:v>0.93933821787058203</c:v>
                </c:pt>
                <c:pt idx="7">
                  <c:v>0.92384871724876783</c:v>
                </c:pt>
                <c:pt idx="8">
                  <c:v>0.81848040465630201</c:v>
                </c:pt>
                <c:pt idx="9">
                  <c:v>0.77650711627531444</c:v>
                </c:pt>
                <c:pt idx="10">
                  <c:v>0.59478931054703854</c:v>
                </c:pt>
                <c:pt idx="11">
                  <c:v>0.51481552400124186</c:v>
                </c:pt>
                <c:pt idx="12">
                  <c:v>0.48553501213084582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FB-1446-A12C-2AA7166E9DF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 napa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Hoja1!$A$2:$A$15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NSF</c:v>
                </c:pt>
                <c:pt idx="3">
                  <c:v>SAR</c:v>
                </c:pt>
                <c:pt idx="4">
                  <c:v>SUO</c:v>
                </c:pt>
                <c:pt idx="5">
                  <c:v>COR</c:v>
                </c:pt>
                <c:pt idx="6">
                  <c:v>NBA</c:v>
                </c:pt>
                <c:pt idx="7">
                  <c:v>SFC</c:v>
                </c:pt>
                <c:pt idx="8">
                  <c:v>SDE</c:v>
                </c:pt>
                <c:pt idx="9">
                  <c:v>SSF</c:v>
                </c:pt>
                <c:pt idx="10">
                  <c:v>OAR</c:v>
                </c:pt>
                <c:pt idx="11">
                  <c:v>OES</c:v>
                </c:pt>
                <c:pt idx="12">
                  <c:v>CEN</c:v>
                </c:pt>
              </c:strCache>
            </c:strRef>
          </c:cat>
          <c:val>
            <c:numRef>
              <c:f>Hoja1!$C$2:$C$15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2.1342830533613882E-2</c:v>
                </c:pt>
                <c:pt idx="6">
                  <c:v>6.0661782129418133E-2</c:v>
                </c:pt>
                <c:pt idx="7">
                  <c:v>7.6151282751232272E-2</c:v>
                </c:pt>
                <c:pt idx="8">
                  <c:v>0.18151959534369794</c:v>
                </c:pt>
                <c:pt idx="9">
                  <c:v>0.22349288372468568</c:v>
                </c:pt>
                <c:pt idx="10">
                  <c:v>0.40521068945296146</c:v>
                </c:pt>
                <c:pt idx="11">
                  <c:v>0.48518447599875808</c:v>
                </c:pt>
                <c:pt idx="12">
                  <c:v>0.51446498786915407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FB-1446-A12C-2AA7166E9DF0}"/>
            </c:ext>
          </c:extLst>
        </c:ser>
        <c:dLbls/>
        <c:overlap val="100"/>
        <c:axId val="80473088"/>
        <c:axId val="80487168"/>
      </c:barChart>
      <c:lineChart>
        <c:grouping val="standard"/>
        <c:ser>
          <c:idx val="2"/>
          <c:order val="2"/>
          <c:tx>
            <c:strRef>
              <c:f>Hoja1!$D$1</c:f>
              <c:strCache>
                <c:ptCount val="1"/>
                <c:pt idx="0">
                  <c:v>Prof. a la siembra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Hoja1!$A$2:$A$15</c:f>
              <c:strCache>
                <c:ptCount val="13"/>
                <c:pt idx="0">
                  <c:v>LIS</c:v>
                </c:pt>
                <c:pt idx="1">
                  <c:v>MYS</c:v>
                </c:pt>
                <c:pt idx="2">
                  <c:v>NSF</c:v>
                </c:pt>
                <c:pt idx="3">
                  <c:v>SAR</c:v>
                </c:pt>
                <c:pt idx="4">
                  <c:v>SUO</c:v>
                </c:pt>
                <c:pt idx="5">
                  <c:v>COR</c:v>
                </c:pt>
                <c:pt idx="6">
                  <c:v>NBA</c:v>
                </c:pt>
                <c:pt idx="7">
                  <c:v>SFC</c:v>
                </c:pt>
                <c:pt idx="8">
                  <c:v>SDE</c:v>
                </c:pt>
                <c:pt idx="9">
                  <c:v>SSF</c:v>
                </c:pt>
                <c:pt idx="10">
                  <c:v>OAR</c:v>
                </c:pt>
                <c:pt idx="11">
                  <c:v>OES</c:v>
                </c:pt>
                <c:pt idx="12">
                  <c:v>CEN</c:v>
                </c:pt>
              </c:strCache>
            </c:strRef>
          </c:cat>
          <c:val>
            <c:numRef>
              <c:f>Hoja1!$D$3:$D$15</c:f>
              <c:numCache>
                <c:formatCode>General</c:formatCode>
                <c:ptCount val="13"/>
                <c:pt idx="6">
                  <c:v>-1.75</c:v>
                </c:pt>
                <c:pt idx="7">
                  <c:v>-1.47</c:v>
                </c:pt>
                <c:pt idx="8">
                  <c:v>-1.1299999999999997</c:v>
                </c:pt>
                <c:pt idx="9">
                  <c:v>-1.5</c:v>
                </c:pt>
                <c:pt idx="10">
                  <c:v>-1.62</c:v>
                </c:pt>
                <c:pt idx="11">
                  <c:v>-1.5</c:v>
                </c:pt>
                <c:pt idx="12" formatCode="0.00">
                  <c:v>-1.47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FB-1446-A12C-2AA7166E9DF0}"/>
            </c:ext>
          </c:extLst>
        </c:ser>
        <c:dLbls/>
        <c:marker val="1"/>
        <c:axId val="80494592"/>
        <c:axId val="80488704"/>
      </c:lineChart>
      <c:catAx>
        <c:axId val="8047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487168"/>
        <c:crosses val="autoZero"/>
        <c:auto val="1"/>
        <c:lblAlgn val="ctr"/>
        <c:lblOffset val="100"/>
      </c:catAx>
      <c:valAx>
        <c:axId val="80487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473088"/>
        <c:crosses val="autoZero"/>
        <c:crossBetween val="between"/>
      </c:valAx>
      <c:valAx>
        <c:axId val="80488704"/>
        <c:scaling>
          <c:orientation val="minMax"/>
          <c:max val="0"/>
          <c:min val="-2.5"/>
        </c:scaling>
        <c:axPos val="r"/>
        <c:numFmt formatCode="#,##0.00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494592"/>
        <c:crosses val="max"/>
        <c:crossBetween val="between"/>
        <c:majorUnit val="0.25"/>
      </c:valAx>
      <c:catAx>
        <c:axId val="80494592"/>
        <c:scaling>
          <c:orientation val="minMax"/>
        </c:scaling>
        <c:delete val="1"/>
        <c:axPos val="b"/>
        <c:numFmt formatCode="General" sourceLinked="1"/>
        <c:tickLblPos val="none"/>
        <c:crossAx val="8048870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L / IL / 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OAR</c:v>
                </c:pt>
                <c:pt idx="1">
                  <c:v>CEN</c:v>
                </c:pt>
                <c:pt idx="2">
                  <c:v>SUO</c:v>
                </c:pt>
                <c:pt idx="3">
                  <c:v>SAR</c:v>
                </c:pt>
                <c:pt idx="4">
                  <c:v>COR</c:v>
                </c:pt>
                <c:pt idx="5">
                  <c:v>MYS</c:v>
                </c:pt>
                <c:pt idx="6">
                  <c:v>SDE</c:v>
                </c:pt>
                <c:pt idx="7">
                  <c:v>OES</c:v>
                </c:pt>
                <c:pt idx="8">
                  <c:v>SSF</c:v>
                </c:pt>
                <c:pt idx="9">
                  <c:v>SFC</c:v>
                </c:pt>
                <c:pt idx="10">
                  <c:v>LIS</c:v>
                </c:pt>
                <c:pt idx="11">
                  <c:v>NBA</c:v>
                </c:pt>
                <c:pt idx="12">
                  <c:v>NSF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13"/>
                <c:pt idx="0">
                  <c:v>0.84749963551538143</c:v>
                </c:pt>
                <c:pt idx="1">
                  <c:v>0.84398332973250556</c:v>
                </c:pt>
                <c:pt idx="2">
                  <c:v>0.8412021058813447</c:v>
                </c:pt>
                <c:pt idx="3">
                  <c:v>0.83265914413455411</c:v>
                </c:pt>
                <c:pt idx="4">
                  <c:v>0.8277036068978173</c:v>
                </c:pt>
                <c:pt idx="5">
                  <c:v>0.81356774284179878</c:v>
                </c:pt>
                <c:pt idx="6">
                  <c:v>0.78802089596109393</c:v>
                </c:pt>
                <c:pt idx="7">
                  <c:v>0.74958500949128992</c:v>
                </c:pt>
                <c:pt idx="8">
                  <c:v>0.67458940638050124</c:v>
                </c:pt>
                <c:pt idx="9">
                  <c:v>0.6659994876064822</c:v>
                </c:pt>
                <c:pt idx="10">
                  <c:v>0.56920184184091782</c:v>
                </c:pt>
                <c:pt idx="11">
                  <c:v>0.49216228454712752</c:v>
                </c:pt>
                <c:pt idx="12">
                  <c:v>6.3938618925831234E-2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A7-3641-935C-06C69D2BD2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 / IC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strRef>
              <c:f>Hoja1!$A$2:$A$14</c:f>
              <c:strCache>
                <c:ptCount val="13"/>
                <c:pt idx="0">
                  <c:v>OAR</c:v>
                </c:pt>
                <c:pt idx="1">
                  <c:v>CEN</c:v>
                </c:pt>
                <c:pt idx="2">
                  <c:v>SUO</c:v>
                </c:pt>
                <c:pt idx="3">
                  <c:v>SAR</c:v>
                </c:pt>
                <c:pt idx="4">
                  <c:v>COR</c:v>
                </c:pt>
                <c:pt idx="5">
                  <c:v>MYS</c:v>
                </c:pt>
                <c:pt idx="6">
                  <c:v>SDE</c:v>
                </c:pt>
                <c:pt idx="7">
                  <c:v>OES</c:v>
                </c:pt>
                <c:pt idx="8">
                  <c:v>SSF</c:v>
                </c:pt>
                <c:pt idx="9">
                  <c:v>SFC</c:v>
                </c:pt>
                <c:pt idx="10">
                  <c:v>LIS</c:v>
                </c:pt>
                <c:pt idx="11">
                  <c:v>NBA</c:v>
                </c:pt>
                <c:pt idx="12">
                  <c:v>NSF</c:v>
                </c:pt>
              </c:strCache>
            </c:strRef>
          </c:cat>
          <c:val>
            <c:numRef>
              <c:f>Hoja1!$C$2:$C$14</c:f>
              <c:numCache>
                <c:formatCode>0%</c:formatCode>
                <c:ptCount val="13"/>
                <c:pt idx="0">
                  <c:v>0.15250036448461876</c:v>
                </c:pt>
                <c:pt idx="1">
                  <c:v>0.15601667026749458</c:v>
                </c:pt>
                <c:pt idx="2">
                  <c:v>0.15879789411865505</c:v>
                </c:pt>
                <c:pt idx="3">
                  <c:v>0.16734085586544606</c:v>
                </c:pt>
                <c:pt idx="4">
                  <c:v>0.17229639310218278</c:v>
                </c:pt>
                <c:pt idx="5">
                  <c:v>0.18643225715820111</c:v>
                </c:pt>
                <c:pt idx="6">
                  <c:v>0.21197910403890607</c:v>
                </c:pt>
                <c:pt idx="7">
                  <c:v>0.25041499050871002</c:v>
                </c:pt>
                <c:pt idx="8">
                  <c:v>0.32541059361949909</c:v>
                </c:pt>
                <c:pt idx="9">
                  <c:v>0.33400051239351836</c:v>
                </c:pt>
                <c:pt idx="10">
                  <c:v>0.43079815815908207</c:v>
                </c:pt>
                <c:pt idx="11">
                  <c:v>0.5078377154528726</c:v>
                </c:pt>
                <c:pt idx="12">
                  <c:v>0.9360613810741687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A7-3641-935C-06C69D2BD2ED}"/>
            </c:ext>
          </c:extLst>
        </c:ser>
        <c:dLbls/>
        <c:overlap val="100"/>
        <c:axId val="79984512"/>
        <c:axId val="79986048"/>
      </c:barChart>
      <c:lineChart>
        <c:grouping val="standard"/>
        <c:ser>
          <c:idx val="2"/>
          <c:order val="2"/>
          <c:tx>
            <c:strRef>
              <c:f>Hoja1!$D$1</c:f>
              <c:strCache>
                <c:ptCount val="1"/>
                <c:pt idx="0">
                  <c:v>Casos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Hoja1!$A$2:$A$14</c:f>
              <c:strCache>
                <c:ptCount val="13"/>
                <c:pt idx="0">
                  <c:v>OAR</c:v>
                </c:pt>
                <c:pt idx="1">
                  <c:v>CEN</c:v>
                </c:pt>
                <c:pt idx="2">
                  <c:v>SUO</c:v>
                </c:pt>
                <c:pt idx="3">
                  <c:v>SAR</c:v>
                </c:pt>
                <c:pt idx="4">
                  <c:v>COR</c:v>
                </c:pt>
                <c:pt idx="5">
                  <c:v>MYS</c:v>
                </c:pt>
                <c:pt idx="6">
                  <c:v>SDE</c:v>
                </c:pt>
                <c:pt idx="7">
                  <c:v>OES</c:v>
                </c:pt>
                <c:pt idx="8">
                  <c:v>SSF</c:v>
                </c:pt>
                <c:pt idx="9">
                  <c:v>SFC</c:v>
                </c:pt>
                <c:pt idx="10">
                  <c:v>LIS</c:v>
                </c:pt>
                <c:pt idx="11">
                  <c:v>NBA</c:v>
                </c:pt>
                <c:pt idx="12">
                  <c:v>NSF</c:v>
                </c:pt>
              </c:strCache>
            </c:strRef>
          </c:cat>
          <c:val>
            <c:numRef>
              <c:f>Hoja1!$D$2:$D$14</c:f>
              <c:numCache>
                <c:formatCode>General</c:formatCode>
                <c:ptCount val="13"/>
                <c:pt idx="0">
                  <c:v>266</c:v>
                </c:pt>
                <c:pt idx="1">
                  <c:v>182</c:v>
                </c:pt>
                <c:pt idx="2">
                  <c:v>208</c:v>
                </c:pt>
                <c:pt idx="3">
                  <c:v>68</c:v>
                </c:pt>
                <c:pt idx="4">
                  <c:v>353</c:v>
                </c:pt>
                <c:pt idx="5">
                  <c:v>393</c:v>
                </c:pt>
                <c:pt idx="6">
                  <c:v>431</c:v>
                </c:pt>
                <c:pt idx="7">
                  <c:v>596</c:v>
                </c:pt>
                <c:pt idx="8">
                  <c:v>512</c:v>
                </c:pt>
                <c:pt idx="9">
                  <c:v>437</c:v>
                </c:pt>
                <c:pt idx="10">
                  <c:v>471</c:v>
                </c:pt>
                <c:pt idx="11">
                  <c:v>192</c:v>
                </c:pt>
                <c:pt idx="12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EA7-3641-935C-06C69D2BD2ED}"/>
            </c:ext>
          </c:extLst>
        </c:ser>
        <c:dLbls/>
        <c:marker val="1"/>
        <c:axId val="79998336"/>
        <c:axId val="79996416"/>
      </c:lineChart>
      <c:catAx>
        <c:axId val="79984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9986048"/>
        <c:crosses val="autoZero"/>
        <c:auto val="1"/>
        <c:lblAlgn val="ctr"/>
        <c:lblOffset val="100"/>
      </c:catAx>
      <c:valAx>
        <c:axId val="79986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Superficie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9984512"/>
        <c:crosses val="autoZero"/>
        <c:crossBetween val="between"/>
      </c:valAx>
      <c:valAx>
        <c:axId val="79996416"/>
        <c:scaling>
          <c:orientation val="minMax"/>
          <c:max val="1000"/>
        </c:scaling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 dirty="0"/>
                  <a:t>Casos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9998336"/>
        <c:crosses val="max"/>
        <c:crossBetween val="between"/>
      </c:valAx>
      <c:catAx>
        <c:axId val="79998336"/>
        <c:scaling>
          <c:orientation val="minMax"/>
        </c:scaling>
        <c:delete val="1"/>
        <c:axPos val="b"/>
        <c:numFmt formatCode="General" sourceLinked="1"/>
        <c:tickLblPos val="none"/>
        <c:crossAx val="7999641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</c:v>
                </c:pt>
              </c:strCache>
            </c:strRef>
          </c:tx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A-CE40-B178-F8D02AA470DE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4A-CE40-B178-F8D02AA470DE}"/>
              </c:ext>
            </c:extLst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A-CE40-B178-F8D02AA470DE}"/>
              </c:ext>
            </c:extLst>
          </c:dPt>
          <c:dPt>
            <c:idx val="3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4A-CE40-B178-F8D02AA470DE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4A-CE40-B178-F8D02AA470DE}"/>
              </c:ext>
            </c:extLst>
          </c:dPt>
          <c:dPt>
            <c:idx val="5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84A-CE40-B178-F8D02AA470DE}"/>
              </c:ext>
            </c:extLst>
          </c:dPt>
          <c:dPt>
            <c:idx val="6"/>
            <c:spPr>
              <a:solidFill>
                <a:schemeClr val="bg2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4A-CE40-B178-F8D02AA470DE}"/>
              </c:ext>
            </c:extLst>
          </c:dPt>
          <c:dPt>
            <c:idx val="7"/>
            <c:spPr>
              <a:solidFill>
                <a:srgbClr val="D883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84A-CE40-B178-F8D02AA470DE}"/>
              </c:ext>
            </c:extLst>
          </c:dPt>
          <c:dPt>
            <c:idx val="8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4A-CE40-B178-F8D02AA470DE}"/>
              </c:ext>
            </c:extLst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84A-CE40-B178-F8D02AA470DE}"/>
              </c:ext>
            </c:extLst>
          </c:dPt>
          <c:dPt>
            <c:idx val="1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195-914C-942B-B36E211A2E1B}"/>
              </c:ext>
            </c:extLst>
          </c:dPt>
          <c:dPt>
            <c:idx val="11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195-914C-942B-B36E211A2E1B}"/>
              </c:ext>
            </c:extLst>
          </c:dPt>
          <c:dPt>
            <c:idx val="12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195-914C-942B-B36E211A2E1B}"/>
              </c:ext>
            </c:extLst>
          </c:dPt>
          <c:dPt>
            <c:idx val="13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195-914C-942B-B36E211A2E1B}"/>
              </c:ext>
            </c:extLst>
          </c:dPt>
          <c:dPt>
            <c:idx val="14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3195-914C-942B-B36E211A2E1B}"/>
              </c:ext>
            </c:extLst>
          </c:dPt>
          <c:dPt>
            <c:idx val="15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3195-914C-942B-B36E211A2E1B}"/>
              </c:ext>
            </c:extLst>
          </c:dPt>
          <c:dPt>
            <c:idx val="16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3195-914C-942B-B36E211A2E1B}"/>
              </c:ext>
            </c:extLst>
          </c:dPt>
          <c:dPt>
            <c:idx val="17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3195-914C-942B-B36E211A2E1B}"/>
              </c:ext>
            </c:extLst>
          </c:dPt>
          <c:dPt>
            <c:idx val="1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24-A849-9F16-3DEEB3517EDC}"/>
              </c:ext>
            </c:extLst>
          </c:dPt>
          <c:dPt>
            <c:idx val="19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24-A849-9F16-3DEEB3517EDC}"/>
              </c:ext>
            </c:extLst>
          </c:dPt>
          <c:dPt>
            <c:idx val="2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532-4CB8-98E9-DD205C62DFF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Hoja1!$A$2:$A$22</c:f>
              <c:strCache>
                <c:ptCount val="21"/>
                <c:pt idx="0">
                  <c:v>ALGARROBO</c:v>
                </c:pt>
                <c:pt idx="1">
                  <c:v>CEIBO</c:v>
                </c:pt>
                <c:pt idx="2">
                  <c:v>BASILIO</c:v>
                </c:pt>
                <c:pt idx="3">
                  <c:v>BAGUETTE 802</c:v>
                </c:pt>
                <c:pt idx="4">
                  <c:v>RAYO</c:v>
                </c:pt>
                <c:pt idx="5">
                  <c:v>NOGAL</c:v>
                </c:pt>
                <c:pt idx="6">
                  <c:v>BAGUETTE 750</c:v>
                </c:pt>
                <c:pt idx="7">
                  <c:v>TAURO</c:v>
                </c:pt>
                <c:pt idx="8">
                  <c:v>LAPACHO (NOGAL 111)</c:v>
                </c:pt>
                <c:pt idx="9">
                  <c:v>BELLACO</c:v>
                </c:pt>
                <c:pt idx="10">
                  <c:v>ÑANDUBAY</c:v>
                </c:pt>
                <c:pt idx="11">
                  <c:v>SERPIENTE</c:v>
                </c:pt>
                <c:pt idx="12">
                  <c:v>SY 211</c:v>
                </c:pt>
                <c:pt idx="13">
                  <c:v>BAGUETTE 620</c:v>
                </c:pt>
                <c:pt idx="14">
                  <c:v>ACA 360</c:v>
                </c:pt>
                <c:pt idx="15">
                  <c:v>SY 200</c:v>
                </c:pt>
                <c:pt idx="16">
                  <c:v>METEORO</c:v>
                </c:pt>
                <c:pt idx="17">
                  <c:v>SY 120</c:v>
                </c:pt>
                <c:pt idx="18">
                  <c:v>SY 330</c:v>
                </c:pt>
                <c:pt idx="19">
                  <c:v>SY 300</c:v>
                </c:pt>
                <c:pt idx="20">
                  <c:v>OTRO</c:v>
                </c:pt>
              </c:strCache>
            </c:strRef>
          </c:cat>
          <c:val>
            <c:numRef>
              <c:f>Hoja1!$B$2:$B$22</c:f>
              <c:numCache>
                <c:formatCode>General</c:formatCode>
                <c:ptCount val="21"/>
                <c:pt idx="0">
                  <c:v>1329</c:v>
                </c:pt>
                <c:pt idx="1">
                  <c:v>562</c:v>
                </c:pt>
                <c:pt idx="2">
                  <c:v>345</c:v>
                </c:pt>
                <c:pt idx="3">
                  <c:v>140</c:v>
                </c:pt>
                <c:pt idx="4">
                  <c:v>124</c:v>
                </c:pt>
                <c:pt idx="5">
                  <c:v>116</c:v>
                </c:pt>
                <c:pt idx="6">
                  <c:v>103</c:v>
                </c:pt>
                <c:pt idx="7">
                  <c:v>90</c:v>
                </c:pt>
                <c:pt idx="8">
                  <c:v>73</c:v>
                </c:pt>
                <c:pt idx="9">
                  <c:v>66</c:v>
                </c:pt>
                <c:pt idx="10">
                  <c:v>66</c:v>
                </c:pt>
                <c:pt idx="11">
                  <c:v>66</c:v>
                </c:pt>
                <c:pt idx="12">
                  <c:v>62</c:v>
                </c:pt>
                <c:pt idx="13">
                  <c:v>57</c:v>
                </c:pt>
                <c:pt idx="14">
                  <c:v>56</c:v>
                </c:pt>
                <c:pt idx="15">
                  <c:v>56</c:v>
                </c:pt>
                <c:pt idx="16">
                  <c:v>46</c:v>
                </c:pt>
                <c:pt idx="17">
                  <c:v>46</c:v>
                </c:pt>
                <c:pt idx="18">
                  <c:v>42</c:v>
                </c:pt>
                <c:pt idx="19">
                  <c:v>41</c:v>
                </c:pt>
                <c:pt idx="20">
                  <c:v>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A-CE40-B178-F8D02AA470D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5222125012152"/>
          <c:y val="1.4163318080815121E-2"/>
          <c:w val="0.20369592689802665"/>
          <c:h val="0.9677399174660690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</c:v>
                </c:pt>
              </c:strCache>
            </c:strRef>
          </c:tx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4A-CE40-B178-F8D02AA470DE}"/>
              </c:ext>
            </c:extLst>
          </c:dPt>
          <c:dPt>
            <c:idx val="1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84A-CE40-B178-F8D02AA470DE}"/>
              </c:ext>
            </c:extLst>
          </c:dPt>
          <c:dPt>
            <c:idx val="2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4A-CE40-B178-F8D02AA470DE}"/>
              </c:ext>
            </c:extLst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84A-CE40-B178-F8D02AA470DE}"/>
              </c:ext>
            </c:extLst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4A-CE40-B178-F8D02AA470DE}"/>
              </c:ext>
            </c:extLst>
          </c:dPt>
          <c:dPt>
            <c:idx val="5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84A-CE40-B178-F8D02AA470DE}"/>
              </c:ext>
            </c:extLst>
          </c:dPt>
          <c:dPt>
            <c:idx val="6"/>
            <c:spPr>
              <a:solidFill>
                <a:schemeClr val="bg2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4A-CE40-B178-F8D02AA470DE}"/>
              </c:ext>
            </c:extLst>
          </c:dPt>
          <c:dPt>
            <c:idx val="7"/>
            <c:spPr>
              <a:solidFill>
                <a:srgbClr val="D883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84A-CE40-B178-F8D02AA470DE}"/>
              </c:ext>
            </c:extLst>
          </c:dPt>
          <c:dPt>
            <c:idx val="8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4A-CE40-B178-F8D02AA470DE}"/>
              </c:ext>
            </c:extLst>
          </c:dPt>
          <c:dPt>
            <c:idx val="9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84A-CE40-B178-F8D02AA470DE}"/>
              </c:ext>
            </c:extLst>
          </c:dPt>
          <c:dPt>
            <c:idx val="1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195-914C-942B-B36E211A2E1B}"/>
              </c:ext>
            </c:extLst>
          </c:dPt>
          <c:dPt>
            <c:idx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195-914C-942B-B36E211A2E1B}"/>
              </c:ext>
            </c:extLst>
          </c:dPt>
          <c:dPt>
            <c:idx val="1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195-914C-942B-B36E211A2E1B}"/>
              </c:ext>
            </c:extLst>
          </c:dPt>
          <c:dPt>
            <c:idx val="1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3195-914C-942B-B36E211A2E1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Val val="1"/>
            <c:separator>,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Hoja1!$A$2:$A$15</c:f>
              <c:strCache>
                <c:ptCount val="14"/>
                <c:pt idx="0">
                  <c:v>ALGARROBO</c:v>
                </c:pt>
                <c:pt idx="1">
                  <c:v>RAYO</c:v>
                </c:pt>
                <c:pt idx="2">
                  <c:v>TAURO</c:v>
                </c:pt>
                <c:pt idx="3">
                  <c:v>ACA 315</c:v>
                </c:pt>
                <c:pt idx="4">
                  <c:v>CEIBO</c:v>
                </c:pt>
                <c:pt idx="5">
                  <c:v>BASILIO</c:v>
                </c:pt>
                <c:pt idx="6">
                  <c:v>LAPACHO (NOGAL 111)</c:v>
                </c:pt>
                <c:pt idx="7">
                  <c:v>ACA 360</c:v>
                </c:pt>
                <c:pt idx="8">
                  <c:v>MS INTA 116</c:v>
                </c:pt>
                <c:pt idx="9">
                  <c:v>SY 211</c:v>
                </c:pt>
                <c:pt idx="10">
                  <c:v>BAGUETTE 680</c:v>
                </c:pt>
                <c:pt idx="11">
                  <c:v>MINERVA</c:v>
                </c:pt>
                <c:pt idx="12">
                  <c:v>CAPRICORNIO</c:v>
                </c:pt>
                <c:pt idx="13">
                  <c:v>OTRO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124</c:v>
                </c:pt>
                <c:pt idx="1">
                  <c:v>38</c:v>
                </c:pt>
                <c:pt idx="2">
                  <c:v>34</c:v>
                </c:pt>
                <c:pt idx="3">
                  <c:v>22</c:v>
                </c:pt>
                <c:pt idx="4">
                  <c:v>20</c:v>
                </c:pt>
                <c:pt idx="5">
                  <c:v>17</c:v>
                </c:pt>
                <c:pt idx="6">
                  <c:v>16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11</c:v>
                </c:pt>
                <c:pt idx="12">
                  <c:v>10</c:v>
                </c:pt>
                <c:pt idx="13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4A-CE40-B178-F8D02AA470D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45222125012152"/>
          <c:y val="1.4163318080815121E-2"/>
          <c:w val="0.20369592689802665"/>
          <c:h val="0.96773991746606902"/>
        </c:manualLayout>
      </c:layout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D9707-9A05-E142-A21D-7CD7C03A5834}" type="datetime1">
              <a:rPr lang="es-AR" smtClean="0"/>
              <a:pPr/>
              <a:t>23/04/2020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9FD7-7669-F047-B09D-30DF030D27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2830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F19D-B7AE-C34B-8359-8B2301F530F8}" type="datetime1">
              <a:rPr lang="es-AR" smtClean="0"/>
              <a:pPr/>
              <a:t>23/04/2020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12A01-97CF-9F4F-B5CA-993D3EBE45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7546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Trigo destino grano, sin riego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12A01-97CF-9F4F-B5CA-993D3EBE45D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029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12A01-97CF-9F4F-B5CA-993D3EBE45D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50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Ver en otra </a:t>
            </a:r>
            <a:r>
              <a:rPr lang="es-ES_tradnl" dirty="0" err="1"/>
              <a:t>compu</a:t>
            </a:r>
            <a:r>
              <a:rPr lang="es-ES_tradnl" dirty="0"/>
              <a:t>!!!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12A01-97CF-9F4F-B5CA-993D3EBE45D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052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Otras (</a:t>
            </a:r>
            <a:r>
              <a:rPr lang="es-ES" baseline="0" dirty="0"/>
              <a:t>menos de 6 casos): </a:t>
            </a:r>
            <a:r>
              <a:rPr lang="es-ES" baseline="0" dirty="0" err="1"/>
              <a:t>Descurainia</a:t>
            </a:r>
            <a:r>
              <a:rPr lang="es-ES" baseline="0" dirty="0"/>
              <a:t> argentina (Altamisa), </a:t>
            </a:r>
            <a:r>
              <a:rPr lang="es-ES" baseline="0" dirty="0" err="1"/>
              <a:t>Borreria</a:t>
            </a:r>
            <a:r>
              <a:rPr lang="es-ES" baseline="0" dirty="0"/>
              <a:t> </a:t>
            </a:r>
            <a:r>
              <a:rPr lang="es-ES" baseline="0" dirty="0" err="1"/>
              <a:t>verticillata</a:t>
            </a:r>
            <a:r>
              <a:rPr lang="es-ES" baseline="0" dirty="0"/>
              <a:t> (</a:t>
            </a:r>
            <a:r>
              <a:rPr lang="es-ES" baseline="0" dirty="0" err="1"/>
              <a:t>Borreria</a:t>
            </a:r>
            <a:r>
              <a:rPr lang="es-ES" baseline="0" dirty="0"/>
              <a:t>), </a:t>
            </a:r>
            <a:r>
              <a:rPr lang="es-ES" baseline="0" dirty="0" err="1"/>
              <a:t>Chenopodium</a:t>
            </a:r>
            <a:r>
              <a:rPr lang="es-ES" baseline="0" dirty="0"/>
              <a:t> </a:t>
            </a:r>
            <a:r>
              <a:rPr lang="es-ES" baseline="0" dirty="0" err="1"/>
              <a:t>Album</a:t>
            </a:r>
            <a:r>
              <a:rPr lang="es-ES" baseline="0" dirty="0"/>
              <a:t>, Eleusine indica (Pata de ganso), </a:t>
            </a:r>
            <a:r>
              <a:rPr lang="es-ES" baseline="0" dirty="0" err="1"/>
              <a:t>Digitaria</a:t>
            </a:r>
            <a:r>
              <a:rPr lang="es-ES" baseline="0" dirty="0"/>
              <a:t> </a:t>
            </a:r>
            <a:r>
              <a:rPr lang="es-ES" baseline="0" dirty="0" err="1"/>
              <a:t>sanguinalis</a:t>
            </a:r>
            <a:r>
              <a:rPr lang="es-ES" baseline="0" dirty="0"/>
              <a:t> (Pasto cuaresma), </a:t>
            </a:r>
            <a:r>
              <a:rPr lang="es-ES" baseline="0" dirty="0" err="1"/>
              <a:t>Bowlesia</a:t>
            </a:r>
            <a:r>
              <a:rPr lang="es-ES" baseline="0" dirty="0"/>
              <a:t> </a:t>
            </a:r>
            <a:r>
              <a:rPr lang="es-ES" baseline="0" dirty="0" err="1"/>
              <a:t>incana</a:t>
            </a:r>
            <a:r>
              <a:rPr lang="es-ES" baseline="0" dirty="0"/>
              <a:t> (</a:t>
            </a:r>
            <a:r>
              <a:rPr lang="es-ES" baseline="0" dirty="0" err="1"/>
              <a:t>Bowlesia</a:t>
            </a:r>
            <a:r>
              <a:rPr lang="es-ES" baseline="0" dirty="0"/>
              <a:t>), </a:t>
            </a:r>
            <a:r>
              <a:rPr lang="es-ES" baseline="0" dirty="0" err="1"/>
              <a:t>Raphanus</a:t>
            </a:r>
            <a:r>
              <a:rPr lang="es-ES" baseline="0" dirty="0"/>
              <a:t> </a:t>
            </a:r>
            <a:r>
              <a:rPr lang="es-ES" baseline="0" dirty="0" err="1"/>
              <a:t>sativus</a:t>
            </a:r>
            <a:r>
              <a:rPr lang="es-ES" baseline="0" dirty="0"/>
              <a:t> (Nabón), </a:t>
            </a:r>
            <a:r>
              <a:rPr lang="es-ES" baseline="0" dirty="0" err="1"/>
              <a:t>Cynodon</a:t>
            </a:r>
            <a:r>
              <a:rPr lang="es-ES" baseline="0" dirty="0"/>
              <a:t> sp. (Gramilla mansa), Cardo, </a:t>
            </a:r>
            <a:r>
              <a:rPr lang="es-ES" baseline="0" dirty="0" err="1"/>
              <a:t>Cruciferas</a:t>
            </a:r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2A01-97CF-9F4F-B5CA-993D3EBE45D6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977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Otras (</a:t>
            </a:r>
            <a:r>
              <a:rPr lang="es-ES" baseline="0" dirty="0"/>
              <a:t>menos de 6 casos): </a:t>
            </a:r>
            <a:r>
              <a:rPr lang="es-ES" baseline="0" dirty="0" err="1"/>
              <a:t>Descurainia</a:t>
            </a:r>
            <a:r>
              <a:rPr lang="es-ES" baseline="0" dirty="0"/>
              <a:t> argentina (Altamisa), </a:t>
            </a:r>
            <a:r>
              <a:rPr lang="es-ES" baseline="0" dirty="0" err="1"/>
              <a:t>Borreria</a:t>
            </a:r>
            <a:r>
              <a:rPr lang="es-ES" baseline="0" dirty="0"/>
              <a:t> </a:t>
            </a:r>
            <a:r>
              <a:rPr lang="es-ES" baseline="0" dirty="0" err="1"/>
              <a:t>verticillata</a:t>
            </a:r>
            <a:r>
              <a:rPr lang="es-ES" baseline="0" dirty="0"/>
              <a:t> (</a:t>
            </a:r>
            <a:r>
              <a:rPr lang="es-ES" baseline="0" dirty="0" err="1"/>
              <a:t>Borreria</a:t>
            </a:r>
            <a:r>
              <a:rPr lang="es-ES" baseline="0" dirty="0"/>
              <a:t>), </a:t>
            </a:r>
            <a:r>
              <a:rPr lang="es-ES" baseline="0" dirty="0" err="1"/>
              <a:t>Chenopodium</a:t>
            </a:r>
            <a:r>
              <a:rPr lang="es-ES" baseline="0" dirty="0"/>
              <a:t> </a:t>
            </a:r>
            <a:r>
              <a:rPr lang="es-ES" baseline="0" dirty="0" err="1"/>
              <a:t>Album</a:t>
            </a:r>
            <a:r>
              <a:rPr lang="es-ES" baseline="0" dirty="0"/>
              <a:t>, Eleusine indica (Pata de ganso), </a:t>
            </a:r>
            <a:r>
              <a:rPr lang="es-ES" baseline="0" dirty="0" err="1"/>
              <a:t>Digitaria</a:t>
            </a:r>
            <a:r>
              <a:rPr lang="es-ES" baseline="0" dirty="0"/>
              <a:t> </a:t>
            </a:r>
            <a:r>
              <a:rPr lang="es-ES" baseline="0" dirty="0" err="1"/>
              <a:t>sanguinalis</a:t>
            </a:r>
            <a:r>
              <a:rPr lang="es-ES" baseline="0" dirty="0"/>
              <a:t> (Pasto cuaresma), </a:t>
            </a:r>
            <a:r>
              <a:rPr lang="es-ES" baseline="0" dirty="0" err="1"/>
              <a:t>Bowlesia</a:t>
            </a:r>
            <a:r>
              <a:rPr lang="es-ES" baseline="0" dirty="0"/>
              <a:t> </a:t>
            </a:r>
            <a:r>
              <a:rPr lang="es-ES" baseline="0" dirty="0" err="1"/>
              <a:t>incana</a:t>
            </a:r>
            <a:r>
              <a:rPr lang="es-ES" baseline="0" dirty="0"/>
              <a:t> (</a:t>
            </a:r>
            <a:r>
              <a:rPr lang="es-ES" baseline="0" dirty="0" err="1"/>
              <a:t>Bowlesia</a:t>
            </a:r>
            <a:r>
              <a:rPr lang="es-ES" baseline="0" dirty="0"/>
              <a:t>), </a:t>
            </a:r>
            <a:r>
              <a:rPr lang="es-ES" baseline="0" dirty="0" err="1"/>
              <a:t>Raphanus</a:t>
            </a:r>
            <a:r>
              <a:rPr lang="es-ES" baseline="0" dirty="0"/>
              <a:t> </a:t>
            </a:r>
            <a:r>
              <a:rPr lang="es-ES" baseline="0" dirty="0" err="1"/>
              <a:t>sativus</a:t>
            </a:r>
            <a:r>
              <a:rPr lang="es-ES" baseline="0" dirty="0"/>
              <a:t> (Nabón), </a:t>
            </a:r>
            <a:r>
              <a:rPr lang="es-ES" baseline="0" dirty="0" err="1"/>
              <a:t>Cynodon</a:t>
            </a:r>
            <a:r>
              <a:rPr lang="es-ES" baseline="0" dirty="0"/>
              <a:t> sp. (Gramilla mansa), Cardo, </a:t>
            </a:r>
            <a:r>
              <a:rPr lang="es-ES" baseline="0" dirty="0" err="1"/>
              <a:t>Cruciferas</a:t>
            </a:r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2A01-97CF-9F4F-B5CA-993D3EBE45D6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70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924409" y="2089238"/>
            <a:ext cx="4445052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TÍTULO  MAYÚSCULA/ Tipografía Calibri/ Bold/ Cuerpo: 28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24409" y="3268943"/>
            <a:ext cx="4445052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Subtítulo  Mayúscula minúscula/ Tipografía Calibri/ Regular/ Cuerpo: 24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7012558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468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s_ppt_2018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602192"/>
            <a:ext cx="9144000" cy="541308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3475078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 baseline="0"/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Mayúscula minúscula/ Tipografía Calibri/ Bold/ Cuerpo: 20 / Color: negro</a:t>
            </a:r>
            <a:endParaRPr lang="es-ES" dirty="0"/>
          </a:p>
        </p:txBody>
      </p:sp>
      <p:sp>
        <p:nvSpPr>
          <p:cNvPr id="5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334208"/>
            <a:ext cx="5486400" cy="3086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6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3900138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Tipografía Calibri/ Regular /Cuerpo: 14/ Color: negro</a:t>
            </a:r>
          </a:p>
        </p:txBody>
      </p:sp>
      <p:sp>
        <p:nvSpPr>
          <p:cNvPr id="10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200" dirty="0"/>
              <a:t>Espacio opcional para epígrafes o comentarios/ Tipografía Calibri/ Regular/ Cuerpo: 12/ Color: negro</a:t>
            </a:r>
          </a:p>
          <a:p>
            <a:pPr lvl="0"/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0429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1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677726" y="2731982"/>
            <a:ext cx="5808434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Subtítulo sección Mayúscula minúscula/ Tipografía Calibri/ Regular/ Cuerpo: 24/</a:t>
            </a:r>
          </a:p>
          <a:p>
            <a:r>
              <a:rPr lang="es-ES_tradnl" dirty="0"/>
              <a:t>Color: negro</a:t>
            </a:r>
            <a:endParaRPr lang="es-ES" dirty="0"/>
          </a:p>
        </p:txBody>
      </p:sp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1677726" y="1511134"/>
            <a:ext cx="5808434" cy="85725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s-ES_tradnl" dirty="0"/>
              <a:t>Título sección Mayúscula minúscula/ Tipografía Calibri/ Bold/ cuerpo: 28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7012560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4910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lantillas_ppt_2018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602192"/>
            <a:ext cx="9144000" cy="54130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229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000" baseline="0"/>
            </a:lvl2pPr>
            <a:lvl3pPr>
              <a:defRPr sz="1800"/>
            </a:lvl3pPr>
            <a:lvl4pPr>
              <a:defRPr sz="1600"/>
            </a:lvl4pPr>
            <a:lvl5pPr>
              <a:defRPr sz="1400" baseline="0"/>
            </a:lvl5pPr>
          </a:lstStyle>
          <a:p>
            <a:pPr lvl="0"/>
            <a:r>
              <a:rPr lang="es-ES_tradnl" dirty="0"/>
              <a:t>Tipografía Calibri/ Regular/ Cuerpo: 24/ Color: negro</a:t>
            </a:r>
          </a:p>
          <a:p>
            <a:pPr lvl="1"/>
            <a:r>
              <a:rPr lang="es-ES_tradnl" dirty="0"/>
              <a:t>Tipografía Calibri/ Regular/ Cuerpo: 20/ Color: negro </a:t>
            </a:r>
          </a:p>
          <a:p>
            <a:pPr lvl="2"/>
            <a:r>
              <a:rPr lang="es-ES_tradnl" dirty="0"/>
              <a:t>Tipografía Calibri/ Regular/ Cuerpo: 18/ Color: negro</a:t>
            </a:r>
          </a:p>
          <a:p>
            <a:pPr lvl="3"/>
            <a:r>
              <a:rPr lang="es-ES_tradnl" dirty="0"/>
              <a:t>Tipografía Calibri/ Regular/ Cuerpo: 16/ Color: negro</a:t>
            </a:r>
          </a:p>
          <a:p>
            <a:pPr lvl="4"/>
            <a:r>
              <a:rPr lang="es-ES_tradnl" dirty="0"/>
              <a:t>Tipografía Calibri/ Regular/ Cuerpo: 14/ Color: negro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200" dirty="0"/>
              <a:t>Espacio opcional para epígrafes o comentarios / Tipografía Calibri/ Regular/ Cuerpo: 12/ Color: negro</a:t>
            </a:r>
          </a:p>
          <a:p>
            <a:pPr lvl="0"/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2800" b="1" baseline="0"/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Mayúscula minúscula/ Tipografía Calibri / Bold/ Cuerpo: 28/ Color: negro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890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s_ppt_2018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602192"/>
            <a:ext cx="9144000" cy="54130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57199" y="3305176"/>
            <a:ext cx="8249294" cy="8357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 baseline="0">
                <a:latin typeface="+mj-lt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</a:t>
            </a:r>
            <a:r>
              <a:rPr lang="es-ES_tradnl" dirty="0" err="1"/>
              <a:t>MAyÚSCULA</a:t>
            </a:r>
            <a:r>
              <a:rPr lang="es-ES_tradnl" dirty="0"/>
              <a:t>/ Tipografía Calibri/ BOLD/ cuerpo: 28/ COLOR: NEGRO</a:t>
            </a:r>
            <a:endParaRPr lang="es-ES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199" y="2180035"/>
            <a:ext cx="8249294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Tipografía Calibri/ Regular/ Cuerpo 20/ Color: negro</a:t>
            </a:r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200" dirty="0"/>
              <a:t>Espacio opcional para epígrafes o comentarios/ Tipografía Calibri/ Regular/ Cuerpo: 12/ Color: negro</a:t>
            </a:r>
          </a:p>
          <a:p>
            <a:pPr lvl="0"/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7204364" y="4767263"/>
            <a:ext cx="1939636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4340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s_ppt_2018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602192"/>
            <a:ext cx="9144000" cy="5413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Mayúscula minúscula/ Tipografía Calibri/ Bold/ Cuerpo: 28 / Color: negro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57200" y="1200152"/>
            <a:ext cx="4038600" cy="3242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 baseline="0"/>
            </a:lvl3pPr>
            <a:lvl4pPr>
              <a:defRPr sz="160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Tipografía Calibri/ Regular/ Cuerpo: 24/ Color: negro</a:t>
            </a:r>
          </a:p>
          <a:p>
            <a:pPr lvl="1"/>
            <a:r>
              <a:rPr lang="es-ES_tradnl" dirty="0"/>
              <a:t>Tipografía Calibri/ Regular/ Cuerpo: 20/ Color: negro</a:t>
            </a:r>
          </a:p>
          <a:p>
            <a:pPr lvl="2"/>
            <a:r>
              <a:rPr lang="es-ES_tradnl" dirty="0"/>
              <a:t>Tipografía Calibri/ Regular /Cuerpo: 18/ Color: negro</a:t>
            </a:r>
          </a:p>
          <a:p>
            <a:pPr lvl="3"/>
            <a:r>
              <a:rPr lang="es-ES_tradnl" dirty="0"/>
              <a:t>Tipografía Calibri/ Regular/ Cuerpo: 16/ Color: negro</a:t>
            </a:r>
          </a:p>
          <a:p>
            <a:pPr lvl="4"/>
            <a:r>
              <a:rPr lang="es-ES_tradnl" dirty="0"/>
              <a:t>Tipografía Calibri/ Regular/ Cuerpo: 14/ Color: negro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48200" y="1200152"/>
            <a:ext cx="4038600" cy="3242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Tipografía Calibri/ Regular/ Cuerpo: 24/ Color: negro</a:t>
            </a:r>
          </a:p>
          <a:p>
            <a:pPr lvl="1"/>
            <a:r>
              <a:rPr lang="es-ES_tradnl" dirty="0"/>
              <a:t>Tipografía Calibri/ </a:t>
            </a:r>
            <a:r>
              <a:rPr lang="es-ES_tradnl" dirty="0" err="1"/>
              <a:t>Regurlar</a:t>
            </a:r>
            <a:r>
              <a:rPr lang="es-ES_tradnl" dirty="0"/>
              <a:t>/ Cuerpo: 20/ Color: negro</a:t>
            </a:r>
          </a:p>
          <a:p>
            <a:pPr lvl="2"/>
            <a:r>
              <a:rPr lang="es-ES_tradnl" dirty="0"/>
              <a:t>Tipografía Calibri/ Regular/ Cuerpo: 18/ Color: negro</a:t>
            </a:r>
          </a:p>
          <a:p>
            <a:pPr lvl="3"/>
            <a:r>
              <a:rPr lang="es-ES_tradnl" dirty="0"/>
              <a:t>Tipografía Calibri/ Regular/ Cuerpo: 16/ Color: negro</a:t>
            </a:r>
          </a:p>
          <a:p>
            <a:pPr lvl="4"/>
            <a:r>
              <a:rPr lang="es-ES_tradnl" dirty="0"/>
              <a:t>Tipografía Calibri/ Regular/ Cuerpo: 14/ Color: negro</a:t>
            </a:r>
            <a:endParaRPr lang="es-ES" dirty="0"/>
          </a:p>
        </p:txBody>
      </p:sp>
      <p:sp>
        <p:nvSpPr>
          <p:cNvPr id="10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200" dirty="0"/>
              <a:t>Espacio opcional para epígrafes o comentarios/ Tipografía Calibri/ Regular/ Cuerpo: 12/ Color: negro</a:t>
            </a:r>
          </a:p>
          <a:p>
            <a:pPr lv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1881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lantillas_ppt_2018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602192"/>
            <a:ext cx="9144000" cy="5413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Mayúscula minúscula/ Tipografía Calibri/ Bold/ Cuerpo: 28/ Color: negro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Tipografía Calibri/ Bold/ Cuerpo: 20/ Color: negro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8493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 baseline="0"/>
            </a:lvl3pPr>
            <a:lvl4pPr>
              <a:defRPr sz="1200" baseline="0"/>
            </a:lvl4pPr>
            <a:lvl5pPr>
              <a:defRPr sz="11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Tipografía Calibri/ Regular/ Cuerpo: 18/ Color: negro</a:t>
            </a:r>
          </a:p>
          <a:p>
            <a:pPr lvl="1"/>
            <a:r>
              <a:rPr lang="es-ES_tradnl" dirty="0"/>
              <a:t>Tipografía Calibri/ Regular/ Cuerpo: 16/ Color: negro</a:t>
            </a:r>
          </a:p>
          <a:p>
            <a:pPr lvl="2"/>
            <a:r>
              <a:rPr lang="es-ES_tradnl" dirty="0"/>
              <a:t>Tipografía Calibri/ Regular/ Cuerpo: 14/ Color: negro</a:t>
            </a:r>
          </a:p>
          <a:p>
            <a:pPr lvl="3"/>
            <a:r>
              <a:rPr lang="es-ES_tradnl" dirty="0"/>
              <a:t>Tipografía Calibri/ Regular/ Cuerpo: 12/ Color: negro</a:t>
            </a:r>
          </a:p>
          <a:p>
            <a:pPr lvl="4"/>
            <a:r>
              <a:rPr lang="es-ES_tradnl" dirty="0"/>
              <a:t>Tipografía Calibri/ Regular/ Cuerpo: 11/ Color: negro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Tipografía Calibri/ Bold/ Cuerpo: 20/ Color: negro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8493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 baseline="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Tipografía Calibri/ Regular/ Cuerpo: 18/ Color: negro</a:t>
            </a:r>
          </a:p>
          <a:p>
            <a:pPr lvl="1"/>
            <a:r>
              <a:rPr lang="es-ES_tradnl" dirty="0"/>
              <a:t>Tipografía Calibri/ Regular/ Cuerpo: 16/ Color: negro</a:t>
            </a:r>
          </a:p>
          <a:p>
            <a:pPr lvl="2"/>
            <a:r>
              <a:rPr lang="es-ES_tradnl" dirty="0"/>
              <a:t>Tipografía Calibri/ Regular/ Cuerpo: 14/ Color: negro</a:t>
            </a:r>
          </a:p>
          <a:p>
            <a:pPr lvl="3"/>
            <a:r>
              <a:rPr lang="es-ES_tradnl" dirty="0"/>
              <a:t>Tipografía Calibri/ Regular/ Cuerpo: 12/ Color: negro</a:t>
            </a:r>
          </a:p>
          <a:p>
            <a:pPr lvl="4"/>
            <a:r>
              <a:rPr lang="es-ES_tradnl" dirty="0"/>
              <a:t>Tipografía Calibri/ Regular/ Cuerpo: 11/ Color: negro</a:t>
            </a:r>
            <a:endParaRPr lang="es-ES" dirty="0"/>
          </a:p>
        </p:txBody>
      </p:sp>
      <p:sp>
        <p:nvSpPr>
          <p:cNvPr id="12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200" dirty="0"/>
              <a:t>Espacio opcional para epígrafes o comentarios/ Tipografía Calibri/ Regular/ Cuerpo: 12/ Color: negro</a:t>
            </a:r>
          </a:p>
          <a:p>
            <a:pPr lv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9595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E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s_ppt_2018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602192"/>
            <a:ext cx="9144000" cy="541308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baseline="0">
                <a:latin typeface="+mj-lt"/>
                <a:cs typeface="Ciutadella W04 Bold"/>
              </a:defRPr>
            </a:lvl1pPr>
          </a:lstStyle>
          <a:p>
            <a:r>
              <a:rPr lang="es-ES_tradnl" dirty="0"/>
              <a:t>T</a:t>
            </a:r>
            <a:r>
              <a:rPr lang="es-ES" dirty="0"/>
              <a:t>í</a:t>
            </a:r>
            <a:r>
              <a:rPr lang="es-ES_tradnl" dirty="0" err="1"/>
              <a:t>tulo</a:t>
            </a:r>
            <a:r>
              <a:rPr lang="es-ES_tradnl" dirty="0"/>
              <a:t> Mayúscula minúscula/ Tipografía Calibri/ Bold/ Cuerpo: 28/ Color: negro</a:t>
            </a:r>
            <a:endParaRPr lang="es-ES" dirty="0"/>
          </a:p>
        </p:txBody>
      </p:sp>
      <p:sp>
        <p:nvSpPr>
          <p:cNvPr id="9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200" dirty="0"/>
              <a:t>Espacio opcional para epígrafes o comentarios/ Tipografía Calibri/ Regular/ Cuerpo: 12/ Color: negro</a:t>
            </a:r>
          </a:p>
          <a:p>
            <a:pPr lvl="0"/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8729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s_ppt_2018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602192"/>
            <a:ext cx="9144000" cy="541308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200" dirty="0"/>
              <a:t>Espacio opcional para epígrafes o comentarios/ Tipografía Calibri/ Regular/ Cuerpo: 12/ Color: negro</a:t>
            </a:r>
          </a:p>
          <a:p>
            <a:pPr lvl="0"/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2883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RE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s_ppt_2018-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602192"/>
            <a:ext cx="9144000" cy="54130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57217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 baseline="0"/>
            </a:lvl1pPr>
          </a:lstStyle>
          <a:p>
            <a:pPr lvl="0"/>
            <a:r>
              <a:rPr lang="es-ES_tradnl" dirty="0"/>
              <a:t>Tipografía Calibri / Bold/ Cuerpo: 20/ Color: negro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575050" y="204797"/>
            <a:ext cx="5111750" cy="4243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Tipografía Calibri/ Regular Cuerpo:32/ Color: negro</a:t>
            </a:r>
          </a:p>
          <a:p>
            <a:pPr lvl="1"/>
            <a:r>
              <a:rPr lang="es-ES_tradnl" dirty="0"/>
              <a:t>Tipografía Calibri/ Regular/ Cuerpo:28/ Color: negro</a:t>
            </a:r>
          </a:p>
          <a:p>
            <a:pPr lvl="2"/>
            <a:r>
              <a:rPr lang="es-ES_tradnl" dirty="0"/>
              <a:t>Tipografía Calibri/ Regular/ Cuerpo: 24/ Color: negro</a:t>
            </a:r>
          </a:p>
          <a:p>
            <a:pPr lvl="3"/>
            <a:r>
              <a:rPr lang="es-ES_tradnl" dirty="0"/>
              <a:t>Tipografía Calibri/ Regular/ Cuerpo:20/ Color: negro </a:t>
            </a:r>
          </a:p>
          <a:p>
            <a:pPr lvl="4"/>
            <a:r>
              <a:rPr lang="es-ES_tradnl" dirty="0"/>
              <a:t>Tipografía Calibri/ Regular/ Cuerpo:20/ Color: negro</a:t>
            </a:r>
            <a:endParaRPr lang="es-ES" dirty="0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17" y="1076329"/>
            <a:ext cx="3008313" cy="3371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Tipografía Calibri / Regular/ Cuerpo: 14/ Color: negro</a:t>
            </a:r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200" dirty="0"/>
              <a:t>Espacio opcional para epígrafes o comentarios/ Tipografía Calibri/ Regular/ Cuerpo: 12/ Color: negro</a:t>
            </a:r>
          </a:p>
          <a:p>
            <a:pPr lvl="0"/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8C6C731B-B68D-034F-8C43-896439074A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788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731B-B68D-034F-8C43-896439074AB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614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5" r:id="rId2"/>
    <p:sldLayoutId id="2147484024" r:id="rId3"/>
    <p:sldLayoutId id="2147484025" r:id="rId4"/>
    <p:sldLayoutId id="2147484006" r:id="rId5"/>
    <p:sldLayoutId id="2147484007" r:id="rId6"/>
    <p:sldLayoutId id="2147484008" r:id="rId7"/>
    <p:sldLayoutId id="2147484026" r:id="rId8"/>
    <p:sldLayoutId id="2147484009" r:id="rId9"/>
    <p:sldLayoutId id="2147484027" r:id="rId10"/>
    <p:sldLayoutId id="214748401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DAT CREA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4409" y="3268943"/>
            <a:ext cx="4445052" cy="1314450"/>
          </a:xfrm>
        </p:spPr>
        <p:txBody>
          <a:bodyPr/>
          <a:lstStyle/>
          <a:p>
            <a:r>
              <a:rPr lang="es-AR" dirty="0"/>
              <a:t>Cultivos de Invierno 2019-20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813978F-A9E2-4C46-B5F6-9AA28C82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24" y="1213659"/>
            <a:ext cx="4224510" cy="17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6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E0F6E89-C530-894A-87E3-1D1952B17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BB80F0E-A315-2D44-9407-BCC86EB2B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Título 3">
            <a:extLst>
              <a:ext uri="{FF2B5EF4-FFF2-40B4-BE49-F238E27FC236}">
                <a16:creationId xmlns="" xmlns:a16="http://schemas.microsoft.com/office/drawing/2014/main" id="{C58D9C48-EF19-874E-9C0E-0A06923A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Trigo (grano) - Superficie con napa y profundidad</a:t>
            </a:r>
          </a:p>
        </p:txBody>
      </p:sp>
      <p:pic>
        <p:nvPicPr>
          <p:cNvPr id="7" name="3 Imagen">
            <a:extLst>
              <a:ext uri="{FF2B5EF4-FFF2-40B4-BE49-F238E27FC236}">
                <a16:creationId xmlns="" xmlns:a16="http://schemas.microsoft.com/office/drawing/2014/main" id="{48C23E23-7A2A-1A4C-B5CC-D6B1525EDE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F3F45600-7DB2-1141-8E80-B212DE91D573}"/>
              </a:ext>
            </a:extLst>
          </p:cNvPr>
          <p:cNvGraphicFramePr/>
          <p:nvPr/>
        </p:nvGraphicFramePr>
        <p:xfrm>
          <a:off x="457200" y="1031080"/>
          <a:ext cx="8229600" cy="357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4222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8ACFB0-661F-7D4A-A5E9-49ACB1287A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91A51C3-F6EB-664D-9A42-EBDF996B3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20F9F7CE-8110-BA4B-8042-FE24859B7240}"/>
              </a:ext>
            </a:extLst>
          </p:cNvPr>
          <p:cNvSpPr txBox="1">
            <a:spLocks/>
          </p:cNvSpPr>
          <p:nvPr/>
        </p:nvSpPr>
        <p:spPr>
          <a:xfrm>
            <a:off x="457200" y="265406"/>
            <a:ext cx="8229600" cy="68337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200" b="0" dirty="0"/>
              <a:t>Trigo (grano) – Superficie por ciclo</a:t>
            </a:r>
          </a:p>
          <a:p>
            <a:r>
              <a:rPr lang="es-AR" sz="1600" b="0" dirty="0"/>
              <a:t>Regiones CREA</a:t>
            </a:r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E3CD81CB-E625-094D-8554-6781EED71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DD171778-42DA-4240-B644-621C03F7D84F}"/>
              </a:ext>
            </a:extLst>
          </p:cNvPr>
          <p:cNvGraphicFramePr/>
          <p:nvPr/>
        </p:nvGraphicFramePr>
        <p:xfrm>
          <a:off x="457201" y="948784"/>
          <a:ext cx="8229600" cy="365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8210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 fontScale="90000"/>
          </a:bodyPr>
          <a:lstStyle/>
          <a:p>
            <a:r>
              <a:rPr lang="es-AR" sz="2400" b="0" dirty="0"/>
              <a:t>Genética </a:t>
            </a:r>
            <a:r>
              <a:rPr lang="es-AR" sz="2400" dirty="0"/>
              <a:t>Total</a:t>
            </a:r>
            <a:r>
              <a:rPr lang="es-AR" sz="2400" b="0" dirty="0"/>
              <a:t> – Trigo (grano)</a:t>
            </a:r>
            <a:r>
              <a:rPr lang="es-AR" sz="2200" b="0" dirty="0"/>
              <a:t/>
            </a:r>
            <a:br>
              <a:rPr lang="es-AR" sz="2200" b="0" dirty="0"/>
            </a:br>
            <a:r>
              <a:rPr lang="es-AR" sz="1800" b="0" dirty="0"/>
              <a:t>Casos (4334 lotes)</a:t>
            </a:r>
            <a:endParaRPr lang="es-AR" sz="2200" b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8F662006-E7FC-1A40-BDE9-DED938E19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0005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 fontScale="90000"/>
          </a:bodyPr>
          <a:lstStyle/>
          <a:p>
            <a:r>
              <a:rPr lang="es-AR" sz="2400" b="0" dirty="0"/>
              <a:t>Genética </a:t>
            </a:r>
            <a:r>
              <a:rPr lang="es-AR" sz="2400" dirty="0"/>
              <a:t>Macro Región Norte </a:t>
            </a:r>
            <a:r>
              <a:rPr lang="es-AR" sz="2400" b="0" dirty="0"/>
              <a:t>(COR, NSF) – Trigo (grano)</a:t>
            </a:r>
            <a:r>
              <a:rPr lang="es-AR" sz="2200" b="0" dirty="0"/>
              <a:t/>
            </a:r>
            <a:br>
              <a:rPr lang="es-AR" sz="2200" b="0" dirty="0"/>
            </a:br>
            <a:r>
              <a:rPr lang="es-AR" sz="1800" b="0" dirty="0"/>
              <a:t>Casos (465 lotes)</a:t>
            </a:r>
            <a:endParaRPr lang="es-AR" sz="2200" b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8F662006-E7FC-1A40-BDE9-DED938E19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7385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 fontScale="90000"/>
          </a:bodyPr>
          <a:lstStyle/>
          <a:p>
            <a:r>
              <a:rPr lang="es-AR" sz="2400" b="0" dirty="0"/>
              <a:t>Genética </a:t>
            </a:r>
            <a:r>
              <a:rPr lang="es-AR" sz="2400" dirty="0"/>
              <a:t>Macro Región Centro </a:t>
            </a:r>
            <a:r>
              <a:rPr lang="es-AR" sz="2400" b="0" dirty="0"/>
              <a:t>(CEN, SFC, LIS) – Trigo (grano)</a:t>
            </a:r>
            <a:r>
              <a:rPr lang="es-AR" sz="2200" b="0" dirty="0"/>
              <a:t/>
            </a:r>
            <a:br>
              <a:rPr lang="es-AR" sz="2200" b="0" dirty="0"/>
            </a:br>
            <a:r>
              <a:rPr lang="es-AR" sz="1800" b="0" dirty="0"/>
              <a:t>Casos (1124 lotes)</a:t>
            </a:r>
            <a:endParaRPr lang="es-AR" sz="2200" b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8F662006-E7FC-1A40-BDE9-DED938E19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6167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 fontScale="90000"/>
          </a:bodyPr>
          <a:lstStyle/>
          <a:p>
            <a:r>
              <a:rPr lang="es-AR" sz="2400" b="0" dirty="0"/>
              <a:t>Genética </a:t>
            </a:r>
            <a:r>
              <a:rPr lang="es-AR" sz="2400" dirty="0"/>
              <a:t>Macro Región Oeste </a:t>
            </a:r>
            <a:r>
              <a:rPr lang="es-AR" sz="2400" b="0" dirty="0"/>
              <a:t>(OES, OAR, SAR) – Trigo (grano)</a:t>
            </a:r>
            <a:r>
              <a:rPr lang="es-AR" sz="2200" b="0" dirty="0"/>
              <a:t/>
            </a:r>
            <a:br>
              <a:rPr lang="es-AR" sz="2200" b="0" dirty="0"/>
            </a:br>
            <a:r>
              <a:rPr lang="es-AR" sz="1800" b="0" dirty="0"/>
              <a:t>Casos (979 lotes)</a:t>
            </a:r>
            <a:endParaRPr lang="es-AR" sz="2200" b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8F662006-E7FC-1A40-BDE9-DED938E19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7145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 fontScale="90000"/>
          </a:bodyPr>
          <a:lstStyle/>
          <a:p>
            <a:r>
              <a:rPr lang="es-AR" sz="2400" b="0" dirty="0"/>
              <a:t>Genética </a:t>
            </a:r>
            <a:r>
              <a:rPr lang="es-AR" sz="2400" dirty="0"/>
              <a:t>Macro Región Núcleo </a:t>
            </a:r>
            <a:r>
              <a:rPr lang="es-AR" sz="2400" b="0" dirty="0"/>
              <a:t>(SSF, NBA, SDE norte) – Trigo (grano)</a:t>
            </a:r>
            <a:r>
              <a:rPr lang="es-AR" sz="2200" b="0" dirty="0"/>
              <a:t/>
            </a:r>
            <a:br>
              <a:rPr lang="es-AR" sz="2200" b="0" dirty="0"/>
            </a:br>
            <a:r>
              <a:rPr lang="es-AR" sz="1800" b="0" dirty="0"/>
              <a:t>Casos (1076 lotes)</a:t>
            </a:r>
            <a:endParaRPr lang="es-AR" sz="2200" b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16</a:t>
            </a:fld>
            <a:endParaRPr lang="es-ES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8F662006-E7FC-1A40-BDE9-DED938E19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812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 fontScale="90000"/>
          </a:bodyPr>
          <a:lstStyle/>
          <a:p>
            <a:r>
              <a:rPr lang="es-AR" sz="2400" b="0" dirty="0"/>
              <a:t>Genética </a:t>
            </a:r>
            <a:r>
              <a:rPr lang="es-AR" sz="2400" dirty="0"/>
              <a:t>Macro Región Sur </a:t>
            </a:r>
            <a:r>
              <a:rPr lang="es-AR" sz="2400" b="0" dirty="0"/>
              <a:t>(MYS, SUO, SDE sur) – Trigo (grano)</a:t>
            </a:r>
            <a:r>
              <a:rPr lang="es-AR" sz="2200" b="0" dirty="0"/>
              <a:t/>
            </a:r>
            <a:br>
              <a:rPr lang="es-AR" sz="2200" b="0" dirty="0"/>
            </a:br>
            <a:r>
              <a:rPr lang="es-AR" sz="1800" b="0" dirty="0"/>
              <a:t>Casos (690 lotes)</a:t>
            </a:r>
            <a:endParaRPr lang="es-AR" sz="2200" b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8F662006-E7FC-1A40-BDE9-DED938E19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0827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1B0E5059-6367-CD48-8CD3-1E621FAE4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854419C-8859-E54D-BFE8-433C07937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9BEC9B6-FB43-F746-BDE3-8C04D6322641}"/>
              </a:ext>
            </a:extLst>
          </p:cNvPr>
          <p:cNvSpPr txBox="1"/>
          <p:nvPr/>
        </p:nvSpPr>
        <p:spPr>
          <a:xfrm>
            <a:off x="1890536" y="4314818"/>
            <a:ext cx="5775960" cy="1645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rmAutofit fontScale="47500" lnSpcReduction="20000"/>
          </a:bodyPr>
          <a:lstStyle/>
          <a:p>
            <a:endParaRPr lang="es-AR" sz="1200" b="0" dirty="0"/>
          </a:p>
        </p:txBody>
      </p:sp>
      <p:sp>
        <p:nvSpPr>
          <p:cNvPr id="10" name="Título 3">
            <a:extLst>
              <a:ext uri="{FF2B5EF4-FFF2-40B4-BE49-F238E27FC236}">
                <a16:creationId xmlns="" xmlns:a16="http://schemas.microsoft.com/office/drawing/2014/main" id="{D31EE527-17B1-0945-9CBB-18C145248544}"/>
              </a:ext>
            </a:extLst>
          </p:cNvPr>
          <p:cNvSpPr txBox="1">
            <a:spLocks/>
          </p:cNvSpPr>
          <p:nvPr/>
        </p:nvSpPr>
        <p:spPr>
          <a:xfrm>
            <a:off x="192024" y="192455"/>
            <a:ext cx="8229600" cy="68337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200" b="0" dirty="0"/>
              <a:t>Trigo – Fecha de siembra por ciclo</a:t>
            </a:r>
          </a:p>
        </p:txBody>
      </p:sp>
      <p:pic>
        <p:nvPicPr>
          <p:cNvPr id="11" name="3 Imagen">
            <a:extLst>
              <a:ext uri="{FF2B5EF4-FFF2-40B4-BE49-F238E27FC236}">
                <a16:creationId xmlns="" xmlns:a16="http://schemas.microsoft.com/office/drawing/2014/main" id="{B0FD406E-B595-CE40-BFC2-451C3F6BA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15AC08C7-A9C8-1541-A320-B4E9581368DA}"/>
              </a:ext>
            </a:extLst>
          </p:cNvPr>
          <p:cNvSpPr txBox="1"/>
          <p:nvPr/>
        </p:nvSpPr>
        <p:spPr>
          <a:xfrm>
            <a:off x="3968496" y="3867912"/>
            <a:ext cx="603504" cy="16459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normAutofit fontScale="47500" lnSpcReduction="20000"/>
          </a:bodyPr>
          <a:lstStyle/>
          <a:p>
            <a:endParaRPr lang="es-AR" sz="1200" b="0" dirty="0"/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96278BA0-7E12-D243-8766-AC9D2A21C9EC}"/>
              </a:ext>
            </a:extLst>
          </p:cNvPr>
          <p:cNvSpPr txBox="1"/>
          <p:nvPr/>
        </p:nvSpPr>
        <p:spPr>
          <a:xfrm>
            <a:off x="4476764" y="863441"/>
            <a:ext cx="603504" cy="16459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normAutofit fontScale="47500" lnSpcReduction="20000"/>
          </a:bodyPr>
          <a:lstStyle/>
          <a:p>
            <a:endParaRPr lang="es-AR" sz="1200" b="0" dirty="0"/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94EE708F-CDE5-1C4D-99E6-1075EF8A97B6}"/>
              </a:ext>
            </a:extLst>
          </p:cNvPr>
          <p:cNvSpPr txBox="1"/>
          <p:nvPr/>
        </p:nvSpPr>
        <p:spPr>
          <a:xfrm>
            <a:off x="3215640" y="711585"/>
            <a:ext cx="1100328" cy="16171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normAutofit fontScale="40000" lnSpcReduction="20000"/>
          </a:bodyPr>
          <a:lstStyle/>
          <a:p>
            <a:endParaRPr lang="es-AR" sz="1200" b="0" dirty="0"/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A2D509BD-511D-EA44-AD11-1CE99566267D}"/>
              </a:ext>
            </a:extLst>
          </p:cNvPr>
          <p:cNvSpPr txBox="1"/>
          <p:nvPr/>
        </p:nvSpPr>
        <p:spPr>
          <a:xfrm>
            <a:off x="6218082" y="710667"/>
            <a:ext cx="603504" cy="16459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normAutofit fontScale="47500" lnSpcReduction="20000"/>
          </a:bodyPr>
          <a:lstStyle/>
          <a:p>
            <a:endParaRPr lang="es-AR" sz="1200" b="0" dirty="0"/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CE530C62-4DC3-8C4D-8800-3E14FE0CB01D}"/>
              </a:ext>
            </a:extLst>
          </p:cNvPr>
          <p:cNvSpPr txBox="1"/>
          <p:nvPr/>
        </p:nvSpPr>
        <p:spPr>
          <a:xfrm>
            <a:off x="6378878" y="844901"/>
            <a:ext cx="603504" cy="16459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normAutofit fontScale="47500" lnSpcReduction="20000"/>
          </a:bodyPr>
          <a:lstStyle/>
          <a:p>
            <a:endParaRPr lang="es-AR" sz="1200" b="0" dirty="0"/>
          </a:p>
        </p:txBody>
      </p:sp>
      <p:graphicFrame>
        <p:nvGraphicFramePr>
          <p:cNvPr id="46" name="6 Gráfico">
            <a:extLst>
              <a:ext uri="{FF2B5EF4-FFF2-40B4-BE49-F238E27FC236}">
                <a16:creationId xmlns="" xmlns:a16="http://schemas.microsoft.com/office/drawing/2014/main" id="{0236AFEE-2177-47F5-A9CD-35C9F6884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0191312"/>
              </p:ext>
            </p:extLst>
          </p:nvPr>
        </p:nvGraphicFramePr>
        <p:xfrm>
          <a:off x="323528" y="710667"/>
          <a:ext cx="8496944" cy="368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9389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="" xmlns:a16="http://schemas.microsoft.com/office/drawing/2014/main" id="{43BC39C4-72FB-8841-9FB1-4EA72F848D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Daño por enfermedades en trigo por Región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35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D0EEB44D-8EF9-754A-BC57-4BD3A85A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4418"/>
            <a:ext cx="8229600" cy="3518339"/>
          </a:xfrm>
        </p:spPr>
        <p:txBody>
          <a:bodyPr>
            <a:normAutofit/>
          </a:bodyPr>
          <a:lstStyle/>
          <a:p>
            <a:r>
              <a:rPr lang="es-ES_tradnl" dirty="0"/>
              <a:t>348.872,67 has (al 10/04)</a:t>
            </a:r>
          </a:p>
          <a:p>
            <a:r>
              <a:rPr lang="es-ES_tradnl" dirty="0"/>
              <a:t>13 Regiones CREA</a:t>
            </a:r>
          </a:p>
          <a:p>
            <a:r>
              <a:rPr lang="es-ES_tradnl" dirty="0"/>
              <a:t>566 Empresas</a:t>
            </a:r>
          </a:p>
          <a:p>
            <a:r>
              <a:rPr lang="es-ES_tradnl" dirty="0"/>
              <a:t>6198 casos (lotes)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6C22390-8C25-B044-81A8-C2A1B6210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" name="Título 3">
            <a:extLst>
              <a:ext uri="{FF2B5EF4-FFF2-40B4-BE49-F238E27FC236}">
                <a16:creationId xmlns="" xmlns:a16="http://schemas.microsoft.com/office/drawing/2014/main" id="{36331F7A-6AA0-CB45-B81C-4F379532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b="0" dirty="0"/>
              <a:t>DAT Cultivos de Invierno 2019-20</a:t>
            </a:r>
          </a:p>
        </p:txBody>
      </p:sp>
      <p:pic>
        <p:nvPicPr>
          <p:cNvPr id="7" name="3 Imagen">
            <a:extLst>
              <a:ext uri="{FF2B5EF4-FFF2-40B4-BE49-F238E27FC236}">
                <a16:creationId xmlns="" xmlns:a16="http://schemas.microsoft.com/office/drawing/2014/main" id="{7063A7A4-F01D-C644-A92B-28579F594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B9779005-B134-3246-9A1F-4BA52E669590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57200" y="4733925"/>
            <a:ext cx="7537450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DAT CREA – Cultivos de Invierno 2019/20</a:t>
            </a:r>
          </a:p>
        </p:txBody>
      </p:sp>
    </p:spTree>
    <p:extLst>
      <p:ext uri="{BB962C8B-B14F-4D97-AF65-F5344CB8AC3E}">
        <p14:creationId xmlns:p14="http://schemas.microsoft.com/office/powerpoint/2010/main" xmlns="" val="223562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C57E7A-4E96-0642-8464-146A14E5A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D4C7D36-D8BC-4E40-99F0-560606E30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4A73941-1CF5-8549-8BFA-DE62BDF77473}"/>
              </a:ext>
            </a:extLst>
          </p:cNvPr>
          <p:cNvSpPr txBox="1">
            <a:spLocks/>
          </p:cNvSpPr>
          <p:nvPr/>
        </p:nvSpPr>
        <p:spPr>
          <a:xfrm>
            <a:off x="457200" y="347702"/>
            <a:ext cx="8229600" cy="68337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200" b="0" dirty="0"/>
              <a:t>Trigo (grano) – Superficie con fungicida</a:t>
            </a:r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F28CE99A-B8D1-BF47-BF57-892B8671B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2730BA61-2521-9141-9EE5-BCB92DC52016}"/>
              </a:ext>
            </a:extLst>
          </p:cNvPr>
          <p:cNvGraphicFramePr/>
          <p:nvPr/>
        </p:nvGraphicFramePr>
        <p:xfrm>
          <a:off x="457200" y="841248"/>
          <a:ext cx="8229600" cy="376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1994619-C4E0-6D4C-9FE9-CFF1A9D54BFE}"/>
              </a:ext>
            </a:extLst>
          </p:cNvPr>
          <p:cNvSpPr txBox="1"/>
          <p:nvPr/>
        </p:nvSpPr>
        <p:spPr>
          <a:xfrm>
            <a:off x="1559052" y="1194594"/>
            <a:ext cx="6025896" cy="683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rmAutofit/>
          </a:bodyPr>
          <a:lstStyle/>
          <a:p>
            <a:pPr algn="ctr"/>
            <a:r>
              <a:rPr lang="es-ES_tradnl" sz="1200" dirty="0"/>
              <a:t>1er fungicida: </a:t>
            </a:r>
            <a:r>
              <a:rPr lang="es-ES_tradnl" sz="1200" b="1" dirty="0"/>
              <a:t>82%</a:t>
            </a:r>
            <a:r>
              <a:rPr lang="es-ES_tradnl" sz="1200" dirty="0"/>
              <a:t> </a:t>
            </a:r>
            <a:r>
              <a:rPr lang="es-ES_tradnl" sz="1200" dirty="0" err="1"/>
              <a:t>Triazol</a:t>
            </a:r>
            <a:r>
              <a:rPr lang="es-ES_tradnl" sz="1200" dirty="0"/>
              <a:t> + </a:t>
            </a:r>
            <a:r>
              <a:rPr lang="es-ES_tradnl" sz="1200" dirty="0" err="1"/>
              <a:t>Estrobirulina</a:t>
            </a:r>
            <a:r>
              <a:rPr lang="es-ES_tradnl" sz="1200" dirty="0"/>
              <a:t> – </a:t>
            </a:r>
            <a:r>
              <a:rPr lang="es-ES_tradnl" sz="1200" b="1" dirty="0"/>
              <a:t>5% </a:t>
            </a:r>
            <a:r>
              <a:rPr lang="es-ES_tradnl" sz="1200" dirty="0" err="1"/>
              <a:t>Carboxamida</a:t>
            </a:r>
            <a:r>
              <a:rPr lang="es-ES_tradnl" sz="1200" dirty="0"/>
              <a:t> + </a:t>
            </a:r>
            <a:r>
              <a:rPr lang="es-ES_tradnl" sz="1200" dirty="0" err="1"/>
              <a:t>Triazol</a:t>
            </a:r>
            <a:r>
              <a:rPr lang="es-ES_tradnl" sz="1200" dirty="0"/>
              <a:t> + </a:t>
            </a:r>
            <a:r>
              <a:rPr lang="es-ES_tradnl" sz="1200" dirty="0" err="1"/>
              <a:t>Estrobirulina</a:t>
            </a:r>
            <a:endParaRPr lang="es-ES_tradnl" sz="1200" dirty="0"/>
          </a:p>
          <a:p>
            <a:pPr algn="ctr"/>
            <a:endParaRPr lang="es-ES_tradnl" sz="1200" dirty="0"/>
          </a:p>
          <a:p>
            <a:pPr algn="ctr"/>
            <a:r>
              <a:rPr lang="es-ES_tradnl" sz="1200" dirty="0"/>
              <a:t>2do fungicida: </a:t>
            </a:r>
            <a:r>
              <a:rPr lang="es-ES_tradnl" sz="1200" b="1" dirty="0"/>
              <a:t>74%</a:t>
            </a:r>
            <a:r>
              <a:rPr lang="es-ES_tradnl" sz="1200" dirty="0"/>
              <a:t> </a:t>
            </a:r>
            <a:r>
              <a:rPr lang="es-ES_tradnl" sz="1200" dirty="0" err="1"/>
              <a:t>Triazol</a:t>
            </a:r>
            <a:r>
              <a:rPr lang="es-ES_tradnl" sz="1200" dirty="0"/>
              <a:t> + </a:t>
            </a:r>
            <a:r>
              <a:rPr lang="es-ES_tradnl" sz="1200" dirty="0" err="1"/>
              <a:t>Estrobirulina</a:t>
            </a:r>
            <a:r>
              <a:rPr lang="es-ES_tradnl" sz="1200" dirty="0"/>
              <a:t> – </a:t>
            </a:r>
            <a:r>
              <a:rPr lang="es-ES_tradnl" sz="1200" b="1" dirty="0"/>
              <a:t>19%</a:t>
            </a:r>
            <a:r>
              <a:rPr lang="es-ES_tradnl" sz="1200" dirty="0"/>
              <a:t> </a:t>
            </a:r>
            <a:r>
              <a:rPr lang="es-ES_tradnl" sz="1200" dirty="0" err="1"/>
              <a:t>Carboxamida</a:t>
            </a:r>
            <a:r>
              <a:rPr lang="es-ES_tradnl" sz="1200" dirty="0"/>
              <a:t> + </a:t>
            </a:r>
            <a:r>
              <a:rPr lang="es-ES_tradnl" sz="1200" dirty="0" err="1"/>
              <a:t>Triazol</a:t>
            </a:r>
            <a:r>
              <a:rPr lang="es-ES_tradnl" sz="1200" dirty="0"/>
              <a:t> + </a:t>
            </a:r>
            <a:r>
              <a:rPr lang="es-ES_tradnl" sz="1200" dirty="0" err="1"/>
              <a:t>Estrobirulina</a:t>
            </a:r>
            <a:endParaRPr lang="es-ES_tradnl" sz="1200" b="0" dirty="0"/>
          </a:p>
        </p:txBody>
      </p:sp>
    </p:spTree>
    <p:extLst>
      <p:ext uri="{BB962C8B-B14F-4D97-AF65-F5344CB8AC3E}">
        <p14:creationId xmlns:p14="http://schemas.microsoft.com/office/powerpoint/2010/main" xmlns="" val="13106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C57E7A-4E96-0642-8464-146A14E5A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D4C7D36-D8BC-4E40-99F0-560606E30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4A73941-1CF5-8549-8BFA-DE62BDF77473}"/>
              </a:ext>
            </a:extLst>
          </p:cNvPr>
          <p:cNvSpPr txBox="1">
            <a:spLocks/>
          </p:cNvSpPr>
          <p:nvPr/>
        </p:nvSpPr>
        <p:spPr>
          <a:xfrm>
            <a:off x="457200" y="128246"/>
            <a:ext cx="8229600" cy="68337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200" b="0" dirty="0"/>
              <a:t>Trigo </a:t>
            </a:r>
            <a:r>
              <a:rPr lang="es-AR" sz="2200" dirty="0"/>
              <a:t>Total</a:t>
            </a:r>
            <a:r>
              <a:rPr lang="es-AR" sz="2200" b="0" dirty="0"/>
              <a:t> (grano) – Fungicida sg. genética (10 var + sembradas)</a:t>
            </a:r>
          </a:p>
          <a:p>
            <a:r>
              <a:rPr lang="es-AR" sz="1600" b="0" dirty="0"/>
              <a:t>Casos (964 lotes)</a:t>
            </a:r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F28CE99A-B8D1-BF47-BF57-892B8671B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2730BA61-2521-9141-9EE5-BCB92DC52016}"/>
              </a:ext>
            </a:extLst>
          </p:cNvPr>
          <p:cNvGraphicFramePr/>
          <p:nvPr/>
        </p:nvGraphicFramePr>
        <p:xfrm>
          <a:off x="457200" y="841248"/>
          <a:ext cx="8229600" cy="376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3750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5745" y="767278"/>
            <a:ext cx="4932510" cy="37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 Imagen">
            <a:extLst>
              <a:ext uri="{FF2B5EF4-FFF2-40B4-BE49-F238E27FC236}">
                <a16:creationId xmlns="" xmlns:a16="http://schemas.microsoft.com/office/drawing/2014/main" id="{B8331DF5-896F-4EF5-A3D3-B4CD43DE19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6C60A82-20D3-4C37-A6F9-017CC58117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734250"/>
            <a:ext cx="7536936" cy="290513"/>
          </a:xfrm>
        </p:spPr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1D3F7B35-4019-4C8F-BB98-28E26C869850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200" dirty="0"/>
              <a:t>Trigo - Fertilización nitrogenada</a:t>
            </a:r>
          </a:p>
        </p:txBody>
      </p:sp>
    </p:spTree>
    <p:extLst>
      <p:ext uri="{BB962C8B-B14F-4D97-AF65-F5344CB8AC3E}">
        <p14:creationId xmlns:p14="http://schemas.microsoft.com/office/powerpoint/2010/main" xmlns="" val="3795075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638" y="824819"/>
            <a:ext cx="4762724" cy="366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3 Imagen">
            <a:extLst>
              <a:ext uri="{FF2B5EF4-FFF2-40B4-BE49-F238E27FC236}">
                <a16:creationId xmlns="" xmlns:a16="http://schemas.microsoft.com/office/drawing/2014/main" id="{80D62DF5-B3E5-40E5-B31A-A8F2829E1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7C2744-3AA7-4507-9092-4F91C563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200" b="0" dirty="0"/>
              <a:t>Trigo - Fertilización fosforada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AAA62467-5444-4567-A88A-73D4A0585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</p:spTree>
    <p:extLst>
      <p:ext uri="{BB962C8B-B14F-4D97-AF65-F5344CB8AC3E}">
        <p14:creationId xmlns:p14="http://schemas.microsoft.com/office/powerpoint/2010/main" xmlns="" val="4249131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2E8C373-BFC9-A44E-B18D-666DAF744C93}"/>
              </a:ext>
            </a:extLst>
          </p:cNvPr>
          <p:cNvSpPr txBox="1"/>
          <p:nvPr/>
        </p:nvSpPr>
        <p:spPr>
          <a:xfrm>
            <a:off x="9509760" y="171907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s-ES_tradnl" sz="1200" b="0" dirty="0"/>
          </a:p>
        </p:txBody>
      </p:sp>
      <p:sp>
        <p:nvSpPr>
          <p:cNvPr id="18" name="Título 3">
            <a:extLst>
              <a:ext uri="{FF2B5EF4-FFF2-40B4-BE49-F238E27FC236}">
                <a16:creationId xmlns="" xmlns:a16="http://schemas.microsoft.com/office/drawing/2014/main" id="{1C974C3A-9616-4994-BE5D-C76E5A98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Cebada - Rendimiento por ubicación espacial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65DCCFC1-1019-4129-8E8A-7FBAE28C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880" y="814575"/>
            <a:ext cx="5269576" cy="37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506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Cebada - Superficie y Rendimiento por Región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10" name="Marcador de contenido 9">
            <a:extLst>
              <a:ext uri="{FF2B5EF4-FFF2-40B4-BE49-F238E27FC236}">
                <a16:creationId xmlns="" xmlns:a16="http://schemas.microsoft.com/office/drawing/2014/main" id="{552DC4E3-CA1F-604B-A9F5-0050174C7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1048461"/>
              </p:ext>
            </p:extLst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2E8C373-BFC9-A44E-B18D-666DAF744C93}"/>
              </a:ext>
            </a:extLst>
          </p:cNvPr>
          <p:cNvSpPr txBox="1"/>
          <p:nvPr/>
        </p:nvSpPr>
        <p:spPr>
          <a:xfrm>
            <a:off x="9509760" y="171907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s-ES_tradnl" sz="1200" b="0" dirty="0"/>
          </a:p>
        </p:txBody>
      </p:sp>
    </p:spTree>
    <p:extLst>
      <p:ext uri="{BB962C8B-B14F-4D97-AF65-F5344CB8AC3E}">
        <p14:creationId xmlns:p14="http://schemas.microsoft.com/office/powerpoint/2010/main" xmlns="" val="161919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Cebada – Distribución de rendimiento por Macro Regiones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2E8C373-BFC9-A44E-B18D-666DAF744C93}"/>
              </a:ext>
            </a:extLst>
          </p:cNvPr>
          <p:cNvSpPr txBox="1"/>
          <p:nvPr/>
        </p:nvSpPr>
        <p:spPr>
          <a:xfrm>
            <a:off x="9509760" y="170992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s-ES_tradnl" sz="1200" b="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84D93A5-7696-4973-8C60-4FAE73C4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245" y="807432"/>
            <a:ext cx="5121510" cy="37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548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E0F6E89-C530-894A-87E3-1D1952B17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BB80F0E-A315-2D44-9407-BCC86EB2B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6" name="Título 3">
            <a:extLst>
              <a:ext uri="{FF2B5EF4-FFF2-40B4-BE49-F238E27FC236}">
                <a16:creationId xmlns="" xmlns:a16="http://schemas.microsoft.com/office/drawing/2014/main" id="{C58D9C48-EF19-874E-9C0E-0A06923A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Cebada (grano) - Superficie con napa y profundidad</a:t>
            </a:r>
          </a:p>
        </p:txBody>
      </p:sp>
      <p:pic>
        <p:nvPicPr>
          <p:cNvPr id="7" name="3 Imagen">
            <a:extLst>
              <a:ext uri="{FF2B5EF4-FFF2-40B4-BE49-F238E27FC236}">
                <a16:creationId xmlns="" xmlns:a16="http://schemas.microsoft.com/office/drawing/2014/main" id="{48C23E23-7A2A-1A4C-B5CC-D6B1525EDE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F3F45600-7DB2-1141-8E80-B212DE91D573}"/>
              </a:ext>
            </a:extLst>
          </p:cNvPr>
          <p:cNvGraphicFramePr/>
          <p:nvPr/>
        </p:nvGraphicFramePr>
        <p:xfrm>
          <a:off x="1161288" y="896112"/>
          <a:ext cx="6832848" cy="370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5258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 fontScale="90000"/>
          </a:bodyPr>
          <a:lstStyle/>
          <a:p>
            <a:r>
              <a:rPr lang="es-AR" sz="2400" b="0" dirty="0"/>
              <a:t>Genética </a:t>
            </a:r>
            <a:r>
              <a:rPr lang="es-AR" sz="2400" dirty="0"/>
              <a:t>Total</a:t>
            </a:r>
            <a:r>
              <a:rPr lang="es-AR" sz="2400" b="0" dirty="0"/>
              <a:t> – Cebada cervecera (grano)</a:t>
            </a:r>
            <a:r>
              <a:rPr lang="es-AR" sz="2200" b="0" dirty="0"/>
              <a:t/>
            </a:r>
            <a:br>
              <a:rPr lang="es-AR" sz="2200" b="0" dirty="0"/>
            </a:br>
            <a:r>
              <a:rPr lang="es-AR" sz="1800" b="0" dirty="0"/>
              <a:t>Casos (964 lotes)</a:t>
            </a:r>
            <a:endParaRPr lang="es-AR" sz="2200" b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8F662006-E7FC-1A40-BDE9-DED938E19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38302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C57E7A-4E96-0642-8464-146A14E5A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D4C7D36-D8BC-4E40-99F0-560606E30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4A73941-1CF5-8549-8BFA-DE62BDF77473}"/>
              </a:ext>
            </a:extLst>
          </p:cNvPr>
          <p:cNvSpPr txBox="1">
            <a:spLocks/>
          </p:cNvSpPr>
          <p:nvPr/>
        </p:nvSpPr>
        <p:spPr>
          <a:xfrm>
            <a:off x="457200" y="347702"/>
            <a:ext cx="8229600" cy="68337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200" b="0" dirty="0"/>
              <a:t>Cebada cervecera – Superficie con fungicida</a:t>
            </a:r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F28CE99A-B8D1-BF47-BF57-892B8671B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2730BA61-2521-9141-9EE5-BCB92DC52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98882562"/>
              </p:ext>
            </p:extLst>
          </p:nvPr>
        </p:nvGraphicFramePr>
        <p:xfrm>
          <a:off x="950976" y="841248"/>
          <a:ext cx="7043160" cy="376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9162A96B-2643-0542-A869-867C70AE2D01}"/>
              </a:ext>
            </a:extLst>
          </p:cNvPr>
          <p:cNvSpPr txBox="1"/>
          <p:nvPr/>
        </p:nvSpPr>
        <p:spPr>
          <a:xfrm>
            <a:off x="1559052" y="1194594"/>
            <a:ext cx="6025896" cy="683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rmAutofit/>
          </a:bodyPr>
          <a:lstStyle/>
          <a:p>
            <a:pPr algn="ctr"/>
            <a:r>
              <a:rPr lang="es-ES_tradnl" sz="1200" dirty="0"/>
              <a:t>1er fungicida: </a:t>
            </a:r>
            <a:r>
              <a:rPr lang="es-ES_tradnl" sz="1200" b="1" dirty="0"/>
              <a:t>46%</a:t>
            </a:r>
            <a:r>
              <a:rPr lang="es-ES_tradnl" sz="1200" dirty="0"/>
              <a:t> </a:t>
            </a:r>
            <a:r>
              <a:rPr lang="es-ES_tradnl" sz="1200" dirty="0" err="1"/>
              <a:t>Triazol</a:t>
            </a:r>
            <a:r>
              <a:rPr lang="es-ES_tradnl" sz="1200" dirty="0"/>
              <a:t> + </a:t>
            </a:r>
            <a:r>
              <a:rPr lang="es-ES_tradnl" sz="1200" dirty="0" err="1"/>
              <a:t>Estrobirulina</a:t>
            </a:r>
            <a:r>
              <a:rPr lang="es-ES_tradnl" sz="1200" dirty="0"/>
              <a:t> – </a:t>
            </a:r>
            <a:r>
              <a:rPr lang="es-ES_tradnl" sz="1200" b="1" dirty="0"/>
              <a:t>41% </a:t>
            </a:r>
            <a:r>
              <a:rPr lang="es-ES_tradnl" sz="1200" dirty="0" err="1"/>
              <a:t>Carboxamida</a:t>
            </a:r>
            <a:r>
              <a:rPr lang="es-ES_tradnl" sz="1200" dirty="0"/>
              <a:t> + </a:t>
            </a:r>
            <a:r>
              <a:rPr lang="es-ES_tradnl" sz="1200" dirty="0" err="1"/>
              <a:t>Triazol</a:t>
            </a:r>
            <a:r>
              <a:rPr lang="es-ES_tradnl" sz="1200" dirty="0"/>
              <a:t> + </a:t>
            </a:r>
            <a:r>
              <a:rPr lang="es-ES_tradnl" sz="1200" dirty="0" err="1"/>
              <a:t>Estrobirulina</a:t>
            </a:r>
            <a:endParaRPr lang="es-ES_tradnl" sz="1200" dirty="0"/>
          </a:p>
          <a:p>
            <a:pPr algn="ctr"/>
            <a:endParaRPr lang="es-ES_tradnl" sz="1200" dirty="0"/>
          </a:p>
          <a:p>
            <a:pPr algn="ctr"/>
            <a:r>
              <a:rPr lang="es-ES_tradnl" sz="1200" dirty="0"/>
              <a:t>2do fungicida: </a:t>
            </a:r>
            <a:r>
              <a:rPr lang="es-ES_tradnl" sz="1200" b="1" dirty="0"/>
              <a:t>66%</a:t>
            </a:r>
            <a:r>
              <a:rPr lang="es-ES_tradnl" sz="1200" dirty="0"/>
              <a:t> </a:t>
            </a:r>
            <a:r>
              <a:rPr lang="es-ES_tradnl" sz="1200" dirty="0" err="1"/>
              <a:t>Carboxamida</a:t>
            </a:r>
            <a:r>
              <a:rPr lang="es-ES_tradnl" sz="1200" dirty="0"/>
              <a:t> + </a:t>
            </a:r>
            <a:r>
              <a:rPr lang="es-ES_tradnl" sz="1200" dirty="0" err="1"/>
              <a:t>Triazol</a:t>
            </a:r>
            <a:r>
              <a:rPr lang="es-ES_tradnl" sz="1200" dirty="0"/>
              <a:t> + </a:t>
            </a:r>
            <a:r>
              <a:rPr lang="es-ES_tradnl" sz="1200" dirty="0" err="1"/>
              <a:t>Estrobirulina</a:t>
            </a:r>
            <a:r>
              <a:rPr lang="es-ES_tradnl" sz="1200" dirty="0"/>
              <a:t> – </a:t>
            </a:r>
            <a:r>
              <a:rPr lang="es-ES_tradnl" sz="1200" b="1" dirty="0"/>
              <a:t>28%</a:t>
            </a:r>
            <a:r>
              <a:rPr lang="es-ES_tradnl" sz="1200" dirty="0"/>
              <a:t> </a:t>
            </a:r>
            <a:r>
              <a:rPr lang="es-ES_tradnl" sz="1200" dirty="0" err="1"/>
              <a:t>Triazol</a:t>
            </a:r>
            <a:r>
              <a:rPr lang="es-ES_tradnl" sz="1200" dirty="0"/>
              <a:t> + </a:t>
            </a:r>
            <a:r>
              <a:rPr lang="es-ES_tradnl" sz="1200" dirty="0" err="1"/>
              <a:t>Estrobirulina</a:t>
            </a:r>
            <a:endParaRPr lang="es-ES_tradnl" sz="1200" b="0" dirty="0"/>
          </a:p>
        </p:txBody>
      </p:sp>
    </p:spTree>
    <p:extLst>
      <p:ext uri="{BB962C8B-B14F-4D97-AF65-F5344CB8AC3E}">
        <p14:creationId xmlns:p14="http://schemas.microsoft.com/office/powerpoint/2010/main" xmlns="" val="10897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="" xmlns:a16="http://schemas.microsoft.com/office/drawing/2014/main" id="{43BC39C4-72FB-8841-9FB1-4EA72F848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2237357"/>
              </p:ext>
            </p:extLst>
          </p:nvPr>
        </p:nvGraphicFramePr>
        <p:xfrm>
          <a:off x="457200" y="800290"/>
          <a:ext cx="8229600" cy="370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Campos arrendados – % sobre Sup. Informada por Región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2DF2BEC3-FD89-214D-A0E0-97C3DAFAFF0D}"/>
              </a:ext>
            </a:extLst>
          </p:cNvPr>
          <p:cNvSpPr txBox="1">
            <a:spLocks/>
          </p:cNvSpPr>
          <p:nvPr/>
        </p:nvSpPr>
        <p:spPr>
          <a:xfrm>
            <a:off x="457200" y="4734250"/>
            <a:ext cx="7536936" cy="2905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DAT CREA – Cultivos de Invierno 2019/20</a:t>
            </a:r>
          </a:p>
        </p:txBody>
      </p:sp>
    </p:spTree>
    <p:extLst>
      <p:ext uri="{BB962C8B-B14F-4D97-AF65-F5344CB8AC3E}">
        <p14:creationId xmlns:p14="http://schemas.microsoft.com/office/powerpoint/2010/main" xmlns="" val="1920521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C57E7A-4E96-0642-8464-146A14E5AD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D4C7D36-D8BC-4E40-99F0-560606E302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F28CE99A-B8D1-BF47-BF57-892B8671B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2730BA61-2521-9141-9EE5-BCB92DC52016}"/>
              </a:ext>
            </a:extLst>
          </p:cNvPr>
          <p:cNvGraphicFramePr/>
          <p:nvPr/>
        </p:nvGraphicFramePr>
        <p:xfrm>
          <a:off x="457200" y="841248"/>
          <a:ext cx="8229600" cy="376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4A73941-1CF5-8549-8BFA-DE62BDF77473}"/>
              </a:ext>
            </a:extLst>
          </p:cNvPr>
          <p:cNvSpPr txBox="1">
            <a:spLocks/>
          </p:cNvSpPr>
          <p:nvPr/>
        </p:nvSpPr>
        <p:spPr>
          <a:xfrm>
            <a:off x="457200" y="128246"/>
            <a:ext cx="8229600" cy="68337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200" b="0" dirty="0"/>
              <a:t>Cebada Cervecera </a:t>
            </a:r>
            <a:r>
              <a:rPr lang="es-AR" sz="2200" dirty="0"/>
              <a:t>Total</a:t>
            </a:r>
            <a:r>
              <a:rPr lang="es-AR" sz="2200" b="0" dirty="0"/>
              <a:t> (grano) – Fung. sg. genética (5 var + sembradas)</a:t>
            </a:r>
          </a:p>
          <a:p>
            <a:r>
              <a:rPr lang="es-AR" sz="1600" b="0" dirty="0"/>
              <a:t>Casos (847 lotes)</a:t>
            </a:r>
          </a:p>
        </p:txBody>
      </p:sp>
    </p:spTree>
    <p:extLst>
      <p:ext uri="{BB962C8B-B14F-4D97-AF65-F5344CB8AC3E}">
        <p14:creationId xmlns:p14="http://schemas.microsoft.com/office/powerpoint/2010/main" xmlns="" val="1798061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="" xmlns:a16="http://schemas.microsoft.com/office/drawing/2014/main" id="{43BC39C4-72FB-8841-9FB1-4EA72F848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4329019"/>
              </p:ext>
            </p:extLst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Dificultad para controlar malezas por Región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374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Malezas más problemáticas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99F07256-A588-8340-96B6-259D1A807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428813"/>
              </p:ext>
            </p:extLst>
          </p:nvPr>
        </p:nvGraphicFramePr>
        <p:xfrm>
          <a:off x="560439" y="1031081"/>
          <a:ext cx="7433697" cy="356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65143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Malezas más problemáticas por Región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F5531C7-6C46-4338-A845-9AB75C9EB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00290"/>
            <a:ext cx="8229601" cy="37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323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1278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="" xmlns:a16="http://schemas.microsoft.com/office/drawing/2014/main" id="{43BC39C4-72FB-8841-9FB1-4EA72F848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9856809"/>
              </p:ext>
            </p:extLst>
          </p:nvPr>
        </p:nvGraphicFramePr>
        <p:xfrm>
          <a:off x="457200" y="942392"/>
          <a:ext cx="8229600" cy="348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Superficie y Cultivos por Región (destino grano)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17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Precipitaciones promedio acumuladas Ene 19-Dic 19 por Región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7" name="Marcador de contenido 6">
            <a:extLst>
              <a:ext uri="{FF2B5EF4-FFF2-40B4-BE49-F238E27FC236}">
                <a16:creationId xmlns="" xmlns:a16="http://schemas.microsoft.com/office/drawing/2014/main" id="{84CE24D9-F328-1748-B54A-E8A2B1A2B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5984606"/>
              </p:ext>
            </p:extLst>
          </p:nvPr>
        </p:nvGraphicFramePr>
        <p:xfrm>
          <a:off x="457200" y="800290"/>
          <a:ext cx="8229600" cy="3793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6079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>
            <a:extLst>
              <a:ext uri="{FF2B5EF4-FFF2-40B4-BE49-F238E27FC236}">
                <a16:creationId xmlns="" xmlns:a16="http://schemas.microsoft.com/office/drawing/2014/main" id="{43BC39C4-72FB-8841-9FB1-4EA72F848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9284622"/>
              </p:ext>
            </p:extLst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Daño por sequía por Región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92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2E8C373-BFC9-A44E-B18D-666DAF744C93}"/>
              </a:ext>
            </a:extLst>
          </p:cNvPr>
          <p:cNvSpPr txBox="1"/>
          <p:nvPr/>
        </p:nvSpPr>
        <p:spPr>
          <a:xfrm>
            <a:off x="9509760" y="171907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s-ES_tradnl" sz="1200" b="0" dirty="0"/>
          </a:p>
        </p:txBody>
      </p:sp>
      <p:grpSp>
        <p:nvGrpSpPr>
          <p:cNvPr id="15" name="2 Grupo">
            <a:extLst>
              <a:ext uri="{FF2B5EF4-FFF2-40B4-BE49-F238E27FC236}">
                <a16:creationId xmlns="" xmlns:a16="http://schemas.microsoft.com/office/drawing/2014/main" id="{61B3D590-77EB-4D43-AC59-7FE282797104}"/>
              </a:ext>
            </a:extLst>
          </p:cNvPr>
          <p:cNvGrpSpPr/>
          <p:nvPr/>
        </p:nvGrpSpPr>
        <p:grpSpPr>
          <a:xfrm>
            <a:off x="2269874" y="916371"/>
            <a:ext cx="4604252" cy="3645633"/>
            <a:chOff x="395536" y="282828"/>
            <a:chExt cx="8460432" cy="6594596"/>
          </a:xfrm>
        </p:grpSpPr>
        <p:pic>
          <p:nvPicPr>
            <p:cNvPr id="16" name="Picture 2">
              <a:extLst>
                <a:ext uri="{FF2B5EF4-FFF2-40B4-BE49-F238E27FC236}">
                  <a16:creationId xmlns="" xmlns:a16="http://schemas.microsoft.com/office/drawing/2014/main" id="{94A38A94-6104-4F2C-8224-550567248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2828"/>
              <a:ext cx="8460432" cy="659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1 Rectángulo">
              <a:extLst>
                <a:ext uri="{FF2B5EF4-FFF2-40B4-BE49-F238E27FC236}">
                  <a16:creationId xmlns="" xmlns:a16="http://schemas.microsoft.com/office/drawing/2014/main" id="{7F6CED3E-D2A0-4458-84A6-DF270F00964C}"/>
                </a:ext>
              </a:extLst>
            </p:cNvPr>
            <p:cNvSpPr/>
            <p:nvPr/>
          </p:nvSpPr>
          <p:spPr>
            <a:xfrm>
              <a:off x="6948264" y="1707688"/>
              <a:ext cx="151216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8" name="Título 3">
            <a:extLst>
              <a:ext uri="{FF2B5EF4-FFF2-40B4-BE49-F238E27FC236}">
                <a16:creationId xmlns="" xmlns:a16="http://schemas.microsoft.com/office/drawing/2014/main" id="{1C974C3A-9616-4994-BE5D-C76E5A98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Trigo - Rendimiento por ubicación espacial</a:t>
            </a:r>
          </a:p>
        </p:txBody>
      </p:sp>
    </p:spTree>
    <p:extLst>
      <p:ext uri="{BB962C8B-B14F-4D97-AF65-F5344CB8AC3E}">
        <p14:creationId xmlns:p14="http://schemas.microsoft.com/office/powerpoint/2010/main" xmlns="" val="306239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  <a:p>
            <a:endParaRPr lang="es-A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Trigo - Superficie y Rendimiento por Región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graphicFrame>
        <p:nvGraphicFramePr>
          <p:cNvPr id="10" name="Marcador de contenido 9">
            <a:extLst>
              <a:ext uri="{FF2B5EF4-FFF2-40B4-BE49-F238E27FC236}">
                <a16:creationId xmlns="" xmlns:a16="http://schemas.microsoft.com/office/drawing/2014/main" id="{552DC4E3-CA1F-604B-A9F5-0050174C7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613598"/>
              </p:ext>
            </p:extLst>
          </p:nvPr>
        </p:nvGraphicFramePr>
        <p:xfrm>
          <a:off x="457200" y="1200150"/>
          <a:ext cx="8229600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2E8C373-BFC9-A44E-B18D-666DAF744C93}"/>
              </a:ext>
            </a:extLst>
          </p:cNvPr>
          <p:cNvSpPr txBox="1"/>
          <p:nvPr/>
        </p:nvSpPr>
        <p:spPr>
          <a:xfrm>
            <a:off x="9509760" y="171907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s-ES_tradnl" sz="1200" b="0" dirty="0"/>
          </a:p>
        </p:txBody>
      </p:sp>
    </p:spTree>
    <p:extLst>
      <p:ext uri="{BB962C8B-B14F-4D97-AF65-F5344CB8AC3E}">
        <p14:creationId xmlns:p14="http://schemas.microsoft.com/office/powerpoint/2010/main" xmlns="" val="64894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AR" dirty="0"/>
              <a:t>DAT CREA – Cultivos de Invierno 2019/20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47702"/>
            <a:ext cx="8229600" cy="683379"/>
          </a:xfrm>
        </p:spPr>
        <p:txBody>
          <a:bodyPr>
            <a:normAutofit/>
          </a:bodyPr>
          <a:lstStyle/>
          <a:p>
            <a:r>
              <a:rPr lang="es-AR" sz="2200" b="0" dirty="0"/>
              <a:t>Trigo – Distribución de rendimiento por Macro Regiones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C731B-B68D-034F-8C43-896439074AB5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8" name="3 Imagen">
            <a:extLst>
              <a:ext uri="{FF2B5EF4-FFF2-40B4-BE49-F238E27FC236}">
                <a16:creationId xmlns="" xmlns:a16="http://schemas.microsoft.com/office/drawing/2014/main" id="{A71E2916-C227-44A7-A979-8B49BAE9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08908" y="6602"/>
            <a:ext cx="1185298" cy="7606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2E8C373-BFC9-A44E-B18D-666DAF744C93}"/>
              </a:ext>
            </a:extLst>
          </p:cNvPr>
          <p:cNvSpPr txBox="1"/>
          <p:nvPr/>
        </p:nvSpPr>
        <p:spPr>
          <a:xfrm>
            <a:off x="9509760" y="170992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s-ES_tradnl" sz="1200" b="0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32DDE66-F118-4188-8A9E-9CAC9B087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215" y="825847"/>
            <a:ext cx="5045571" cy="36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80943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s CREA 16.9_nueva">
  <a:themeElements>
    <a:clrScheme name="CREA">
      <a:dk1>
        <a:srgbClr val="000000"/>
      </a:dk1>
      <a:lt1>
        <a:srgbClr val="FFFFFF"/>
      </a:lt1>
      <a:dk2>
        <a:srgbClr val="5E554A"/>
      </a:dk2>
      <a:lt2>
        <a:srgbClr val="FFFFFF"/>
      </a:lt2>
      <a:accent1>
        <a:srgbClr val="FDA023"/>
      </a:accent1>
      <a:accent2>
        <a:srgbClr val="DA4B14"/>
      </a:accent2>
      <a:accent3>
        <a:srgbClr val="226871"/>
      </a:accent3>
      <a:accent4>
        <a:srgbClr val="52962B"/>
      </a:accent4>
      <a:accent5>
        <a:srgbClr val="968B83"/>
      </a:accent5>
      <a:accent6>
        <a:srgbClr val="C5D121"/>
      </a:accent6>
      <a:hlink>
        <a:srgbClr val="000000"/>
      </a:hlink>
      <a:folHlink>
        <a:srgbClr val="C8C8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sz="12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cin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12252</TotalTime>
  <Words>694</Words>
  <Application>Microsoft Office PowerPoint</Application>
  <PresentationFormat>Presentación en pantalla (16:9)</PresentationFormat>
  <Paragraphs>139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plantillas CREA 16.9_nueva</vt:lpstr>
      <vt:lpstr>DAT CREA</vt:lpstr>
      <vt:lpstr>DAT Cultivos de Invierno 2019-20</vt:lpstr>
      <vt:lpstr>Campos arrendados – % sobre Sup. Informada por Región</vt:lpstr>
      <vt:lpstr>Superficie y Cultivos por Región (destino grano)</vt:lpstr>
      <vt:lpstr>Precipitaciones promedio acumuladas Ene 19-Dic 19 por Región</vt:lpstr>
      <vt:lpstr>Daño por sequía por Región</vt:lpstr>
      <vt:lpstr>Trigo - Rendimiento por ubicación espacial</vt:lpstr>
      <vt:lpstr>Trigo - Superficie y Rendimiento por Región</vt:lpstr>
      <vt:lpstr>Trigo – Distribución de rendimiento por Macro Regiones</vt:lpstr>
      <vt:lpstr>Trigo (grano) - Superficie con napa y profundidad</vt:lpstr>
      <vt:lpstr>Diapositiva 11</vt:lpstr>
      <vt:lpstr>Genética Total – Trigo (grano) Casos (4334 lotes)</vt:lpstr>
      <vt:lpstr>Genética Macro Región Norte (COR, NSF) – Trigo (grano) Casos (465 lotes)</vt:lpstr>
      <vt:lpstr>Genética Macro Región Centro (CEN, SFC, LIS) – Trigo (grano) Casos (1124 lotes)</vt:lpstr>
      <vt:lpstr>Genética Macro Región Oeste (OES, OAR, SAR) – Trigo (grano) Casos (979 lotes)</vt:lpstr>
      <vt:lpstr>Genética Macro Región Núcleo (SSF, NBA, SDE norte) – Trigo (grano) Casos (1076 lotes)</vt:lpstr>
      <vt:lpstr>Genética Macro Región Sur (MYS, SUO, SDE sur) – Trigo (grano) Casos (690 lotes)</vt:lpstr>
      <vt:lpstr>Diapositiva 18</vt:lpstr>
      <vt:lpstr>Daño por enfermedades en trigo por Región</vt:lpstr>
      <vt:lpstr>Diapositiva 20</vt:lpstr>
      <vt:lpstr>Diapositiva 21</vt:lpstr>
      <vt:lpstr>Diapositiva 22</vt:lpstr>
      <vt:lpstr>Trigo - Fertilización fosforada</vt:lpstr>
      <vt:lpstr>Cebada - Rendimiento por ubicación espacial</vt:lpstr>
      <vt:lpstr>Cebada - Superficie y Rendimiento por Región</vt:lpstr>
      <vt:lpstr>Cebada – Distribución de rendimiento por Macro Regiones</vt:lpstr>
      <vt:lpstr>Cebada (grano) - Superficie con napa y profundidad</vt:lpstr>
      <vt:lpstr>Genética Total – Cebada cervecera (grano) Casos (964 lotes)</vt:lpstr>
      <vt:lpstr>Diapositiva 29</vt:lpstr>
      <vt:lpstr>Diapositiva 30</vt:lpstr>
      <vt:lpstr>Dificultad para controlar malezas por Región</vt:lpstr>
      <vt:lpstr>Malezas más problemáticas</vt:lpstr>
      <vt:lpstr>Malezas más problemáticas por Región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ACME</dc:creator>
  <cp:lastModifiedBy>www.intercambiosvirtuales.org</cp:lastModifiedBy>
  <cp:revision>523</cp:revision>
  <dcterms:created xsi:type="dcterms:W3CDTF">2018-05-14T13:00:45Z</dcterms:created>
  <dcterms:modified xsi:type="dcterms:W3CDTF">2020-04-23T20:20:58Z</dcterms:modified>
</cp:coreProperties>
</file>