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99" r:id="rId1"/>
  </p:sldMasterIdLst>
  <p:notesMasterIdLst>
    <p:notesMasterId r:id="rId63"/>
  </p:notesMasterIdLst>
  <p:handoutMasterIdLst>
    <p:handoutMasterId r:id="rId64"/>
  </p:handoutMasterIdLst>
  <p:sldIdLst>
    <p:sldId id="269" r:id="rId2"/>
    <p:sldId id="371" r:id="rId3"/>
    <p:sldId id="372" r:id="rId4"/>
    <p:sldId id="423" r:id="rId5"/>
    <p:sldId id="279" r:id="rId6"/>
    <p:sldId id="290" r:id="rId7"/>
    <p:sldId id="375" r:id="rId8"/>
    <p:sldId id="376" r:id="rId9"/>
    <p:sldId id="377" r:id="rId10"/>
    <p:sldId id="378" r:id="rId11"/>
    <p:sldId id="379" r:id="rId12"/>
    <p:sldId id="380" r:id="rId13"/>
    <p:sldId id="382" r:id="rId14"/>
    <p:sldId id="383" r:id="rId15"/>
    <p:sldId id="384" r:id="rId16"/>
    <p:sldId id="385" r:id="rId17"/>
    <p:sldId id="386" r:id="rId18"/>
    <p:sldId id="369" r:id="rId19"/>
    <p:sldId id="419" r:id="rId20"/>
    <p:sldId id="387" r:id="rId21"/>
    <p:sldId id="388" r:id="rId22"/>
    <p:sldId id="389" r:id="rId23"/>
    <p:sldId id="390" r:id="rId24"/>
    <p:sldId id="391" r:id="rId25"/>
    <p:sldId id="393" r:id="rId26"/>
    <p:sldId id="392" r:id="rId27"/>
    <p:sldId id="394" r:id="rId28"/>
    <p:sldId id="395" r:id="rId29"/>
    <p:sldId id="397" r:id="rId30"/>
    <p:sldId id="398" r:id="rId31"/>
    <p:sldId id="399" r:id="rId32"/>
    <p:sldId id="400" r:id="rId33"/>
    <p:sldId id="396" r:id="rId34"/>
    <p:sldId id="370" r:id="rId35"/>
    <p:sldId id="420" r:id="rId36"/>
    <p:sldId id="281" r:id="rId37"/>
    <p:sldId id="346" r:id="rId38"/>
    <p:sldId id="327" r:id="rId39"/>
    <p:sldId id="328" r:id="rId40"/>
    <p:sldId id="401" r:id="rId41"/>
    <p:sldId id="402" r:id="rId42"/>
    <p:sldId id="403" r:id="rId43"/>
    <p:sldId id="404" r:id="rId44"/>
    <p:sldId id="405" r:id="rId45"/>
    <p:sldId id="406" r:id="rId46"/>
    <p:sldId id="407" r:id="rId47"/>
    <p:sldId id="408" r:id="rId48"/>
    <p:sldId id="409" r:id="rId49"/>
    <p:sldId id="422" r:id="rId50"/>
    <p:sldId id="410" r:id="rId51"/>
    <p:sldId id="411" r:id="rId52"/>
    <p:sldId id="412" r:id="rId53"/>
    <p:sldId id="413" r:id="rId54"/>
    <p:sldId id="415" r:id="rId55"/>
    <p:sldId id="414" r:id="rId56"/>
    <p:sldId id="416" r:id="rId57"/>
    <p:sldId id="417" r:id="rId58"/>
    <p:sldId id="418" r:id="rId59"/>
    <p:sldId id="373" r:id="rId60"/>
    <p:sldId id="421" r:id="rId61"/>
    <p:sldId id="268" r:id="rId62"/>
  </p:sldIdLst>
  <p:sldSz cx="6858000" cy="5143500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5A14E"/>
    <a:srgbClr val="A0A07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974" autoAdjust="0"/>
  </p:normalViewPr>
  <p:slideViewPr>
    <p:cSldViewPr snapToGrid="0" snapToObjects="1" showGuides="1">
      <p:cViewPr varScale="1">
        <p:scale>
          <a:sx n="135" d="100"/>
          <a:sy n="135" d="100"/>
        </p:scale>
        <p:origin x="-252" y="-78"/>
      </p:cViewPr>
      <p:guideLst>
        <p:guide orient="horz" pos="16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 showGuides="1">
      <p:cViewPr varScale="1">
        <p:scale>
          <a:sx n="161" d="100"/>
          <a:sy n="161" d="100"/>
        </p:scale>
        <p:origin x="-5280" y="-12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1D9707-9A05-E142-A21D-7CD7C03A5834}" type="datetime1">
              <a:rPr lang="es-AR" smtClean="0"/>
              <a:pPr/>
              <a:t>11/08/2020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849FD7-7669-F047-B09D-30DF030D27C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54283016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C0F19D-B7AE-C34B-8359-8B2301F530F8}" type="datetime1">
              <a:rPr lang="es-AR" smtClean="0"/>
              <a:pPr/>
              <a:t>11/08/2020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F12A01-97CF-9F4F-B5CA-993D3EBE45D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78754601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2943307" y="2089239"/>
            <a:ext cx="3333789" cy="110251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s-ES_tradnl" dirty="0"/>
              <a:t>TÍTULO  MAYÚSCULA/ Tipografía Calibri/ Bold/ Cuerpo: 28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2943307" y="3268943"/>
            <a:ext cx="3333789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/>
              <a:t>Subtítulo  Mayúscula minúscula/ Tipografía Calibri/ Regular/ Cuerpo: 24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5259419" y="4767264"/>
            <a:ext cx="1600200" cy="274637"/>
          </a:xfrm>
        </p:spPr>
        <p:txBody>
          <a:bodyPr/>
          <a:lstStyle/>
          <a:p>
            <a:fld id="{8C6C731B-B68D-034F-8C43-896439074AB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754680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ítulo y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614564"/>
            <a:ext cx="6858000" cy="510976"/>
          </a:xfrm>
          <a:prstGeom prst="rect">
            <a:avLst/>
          </a:prstGeom>
        </p:spPr>
      </p:pic>
      <p:sp>
        <p:nvSpPr>
          <p:cNvPr id="3" name="Título 1"/>
          <p:cNvSpPr>
            <a:spLocks noGrp="1"/>
          </p:cNvSpPr>
          <p:nvPr>
            <p:ph type="title" hasCustomPrompt="1"/>
          </p:nvPr>
        </p:nvSpPr>
        <p:spPr>
          <a:xfrm>
            <a:off x="1344216" y="3475078"/>
            <a:ext cx="4114800" cy="42505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000" b="1" baseline="0"/>
            </a:lvl1pPr>
          </a:lstStyle>
          <a:p>
            <a:r>
              <a:rPr lang="es-ES_tradnl" dirty="0"/>
              <a:t>T</a:t>
            </a:r>
            <a:r>
              <a:rPr lang="es-ES" dirty="0"/>
              <a:t>í</a:t>
            </a:r>
            <a:r>
              <a:rPr lang="es-ES_tradnl" dirty="0" err="1"/>
              <a:t>tulo</a:t>
            </a:r>
            <a:r>
              <a:rPr lang="es-ES_tradnl" dirty="0"/>
              <a:t> Mayúscula minúscula/ Tipografía Calibri/ Bold/ Cuerpo: 20 / Color: negro</a:t>
            </a:r>
            <a:endParaRPr lang="es-ES" dirty="0"/>
          </a:p>
        </p:txBody>
      </p:sp>
      <p:sp>
        <p:nvSpPr>
          <p:cNvPr id="5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344216" y="334208"/>
            <a:ext cx="4114800" cy="30861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_tradnl" dirty="0"/>
              <a:t>Arrastre la imagen al marcador de posición o haga clic en el icono para agregar</a:t>
            </a:r>
            <a:endParaRPr lang="es-ES" dirty="0"/>
          </a:p>
        </p:txBody>
      </p:sp>
      <p:sp>
        <p:nvSpPr>
          <p:cNvPr id="6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344216" y="3900139"/>
            <a:ext cx="4114800" cy="6036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_tradnl" dirty="0"/>
              <a:t>Tipografía Calibri/ Regular /Cuerpo: 14/ Color: negro</a:t>
            </a:r>
          </a:p>
        </p:txBody>
      </p:sp>
      <p:sp>
        <p:nvSpPr>
          <p:cNvPr id="10" name="Marcador de texto 6"/>
          <p:cNvSpPr>
            <a:spLocks noGrp="1"/>
          </p:cNvSpPr>
          <p:nvPr>
            <p:ph type="body" sz="quarter" idx="10" hasCustomPrompt="1"/>
          </p:nvPr>
        </p:nvSpPr>
        <p:spPr>
          <a:xfrm>
            <a:off x="342900" y="4734251"/>
            <a:ext cx="5652702" cy="29051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900">
                <a:latin typeface="+mn-lt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" sz="900" dirty="0"/>
              <a:t>Espacio opcional para epígrafes o comentarios/ Tipografía Calibri/ Regular/ Cuerpo</a:t>
            </a:r>
            <a:r>
              <a:rPr lang="es-ES" sz="900"/>
              <a:t>: 9/ </a:t>
            </a:r>
            <a:r>
              <a:rPr lang="es-ES" sz="900" dirty="0"/>
              <a:t>Color: negro</a:t>
            </a:r>
          </a:p>
          <a:p>
            <a:pPr lvl="0"/>
            <a:endParaRPr lang="es-ES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1"/>
          </p:nvPr>
        </p:nvSpPr>
        <p:spPr>
          <a:xfrm>
            <a:off x="5257800" y="4767264"/>
            <a:ext cx="1600200" cy="274637"/>
          </a:xfrm>
        </p:spPr>
        <p:txBody>
          <a:bodyPr/>
          <a:lstStyle/>
          <a:p>
            <a:fld id="{8C6C731B-B68D-034F-8C43-896439074AB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2404299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8167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258294" y="2731982"/>
            <a:ext cx="4356326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/>
              <a:t>Subtítulo sección Mayúscula minúscula/ Tipografía Calibri/ Regular/ Cuerpo: 24/</a:t>
            </a:r>
          </a:p>
          <a:p>
            <a:r>
              <a:rPr lang="es-ES_tradnl" dirty="0"/>
              <a:t>Color: negro</a:t>
            </a:r>
            <a:endParaRPr lang="es-ES" dirty="0"/>
          </a:p>
        </p:txBody>
      </p:sp>
      <p:sp>
        <p:nvSpPr>
          <p:cNvPr id="11" name="Título 10"/>
          <p:cNvSpPr>
            <a:spLocks noGrp="1"/>
          </p:cNvSpPr>
          <p:nvPr>
            <p:ph type="title" hasCustomPrompt="1"/>
          </p:nvPr>
        </p:nvSpPr>
        <p:spPr>
          <a:xfrm>
            <a:off x="1258294" y="1511134"/>
            <a:ext cx="4356326" cy="857250"/>
          </a:xfrm>
          <a:prstGeom prst="rect">
            <a:avLst/>
          </a:prstGeom>
        </p:spPr>
        <p:txBody>
          <a:bodyPr vert="horz">
            <a:noAutofit/>
          </a:bodyPr>
          <a:lstStyle>
            <a:lvl1pPr algn="ctr">
              <a:defRPr sz="2800" b="1">
                <a:solidFill>
                  <a:srgbClr val="FFFFFF"/>
                </a:solidFill>
              </a:defRPr>
            </a:lvl1pPr>
          </a:lstStyle>
          <a:p>
            <a:r>
              <a:rPr lang="es-ES_tradnl" dirty="0"/>
              <a:t>Título sección Mayúscula minúscula/ Tipografía Calibri/ Bold/ cuerpo: 28</a:t>
            </a:r>
            <a:endParaRPr lang="es-ES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>
          <a:xfrm>
            <a:off x="5259420" y="4767264"/>
            <a:ext cx="1600200" cy="274637"/>
          </a:xfrm>
        </p:spPr>
        <p:txBody>
          <a:bodyPr/>
          <a:lstStyle/>
          <a:p>
            <a:fld id="{8C6C731B-B68D-034F-8C43-896439074AB5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0491048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ítulo y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614564"/>
            <a:ext cx="6858000" cy="510976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342900" y="1200151"/>
            <a:ext cx="6172200" cy="32297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000" baseline="0"/>
            </a:lvl2pPr>
            <a:lvl3pPr>
              <a:defRPr sz="1800"/>
            </a:lvl3pPr>
            <a:lvl4pPr>
              <a:defRPr sz="1600"/>
            </a:lvl4pPr>
            <a:lvl5pPr>
              <a:defRPr sz="1400" baseline="0"/>
            </a:lvl5pPr>
          </a:lstStyle>
          <a:p>
            <a:pPr lvl="0"/>
            <a:r>
              <a:rPr lang="es-ES_tradnl" dirty="0"/>
              <a:t>Tipografía Calibri/ Regular/ Cuerpo: 24/ Color: negro</a:t>
            </a:r>
          </a:p>
          <a:p>
            <a:pPr lvl="1"/>
            <a:r>
              <a:rPr lang="es-ES_tradnl" dirty="0"/>
              <a:t>Tipografía Calibri/ Regular/ Cuerpo: 20/ Color: negro </a:t>
            </a:r>
          </a:p>
          <a:p>
            <a:pPr lvl="2"/>
            <a:r>
              <a:rPr lang="es-ES_tradnl" dirty="0"/>
              <a:t>Tipografía Calibri/ Regular/ Cuerpo: 18/ Color: negro</a:t>
            </a:r>
          </a:p>
          <a:p>
            <a:pPr lvl="3"/>
            <a:r>
              <a:rPr lang="es-ES_tradnl" dirty="0"/>
              <a:t>Tipografía Calibri/ Regular/ Cuerpo: 16/ Color: negro</a:t>
            </a:r>
          </a:p>
          <a:p>
            <a:pPr lvl="4"/>
            <a:r>
              <a:rPr lang="es-ES_tradnl" dirty="0"/>
              <a:t>Tipografía Calibri/ Regular/ Cuerpo: 14/ Color: negro</a:t>
            </a:r>
            <a:endParaRPr lang="es-ES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10" hasCustomPrompt="1"/>
          </p:nvPr>
        </p:nvSpPr>
        <p:spPr>
          <a:xfrm>
            <a:off x="342900" y="4734251"/>
            <a:ext cx="5652702" cy="29051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000" baseline="0">
                <a:latin typeface="+mn-lt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" sz="900" dirty="0"/>
              <a:t>Espacio opcional para epígrafes o comentarios / Tipografía Calibri/ Regular/ Cuerpo: 9/ Color: negro</a:t>
            </a:r>
          </a:p>
          <a:p>
            <a:pPr lvl="0"/>
            <a:endParaRPr lang="es-ES" dirty="0"/>
          </a:p>
        </p:txBody>
      </p:sp>
      <p:sp>
        <p:nvSpPr>
          <p:cNvPr id="8" name="Título 7"/>
          <p:cNvSpPr>
            <a:spLocks noGrp="1"/>
          </p:cNvSpPr>
          <p:nvPr>
            <p:ph type="title" hasCustomPrompt="1"/>
          </p:nvPr>
        </p:nvSpPr>
        <p:spPr>
          <a:xfrm>
            <a:off x="342900" y="206375"/>
            <a:ext cx="6172200" cy="857250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2800" b="1" baseline="0"/>
            </a:lvl1pPr>
          </a:lstStyle>
          <a:p>
            <a:r>
              <a:rPr lang="es-ES_tradnl" dirty="0"/>
              <a:t>T</a:t>
            </a:r>
            <a:r>
              <a:rPr lang="es-ES" dirty="0"/>
              <a:t>í</a:t>
            </a:r>
            <a:r>
              <a:rPr lang="es-ES_tradnl" dirty="0" err="1"/>
              <a:t>tulo</a:t>
            </a:r>
            <a:r>
              <a:rPr lang="es-ES_tradnl" dirty="0"/>
              <a:t> Mayúscula minúscula/ Tipografía Calibri / Bold/ Cuerpo: 28/ Color: negro</a:t>
            </a:r>
            <a:endParaRPr lang="es-ES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1"/>
          </p:nvPr>
        </p:nvSpPr>
        <p:spPr>
          <a:xfrm>
            <a:off x="5257800" y="4767264"/>
            <a:ext cx="1600200" cy="274637"/>
          </a:xfrm>
        </p:spPr>
        <p:txBody>
          <a:bodyPr/>
          <a:lstStyle/>
          <a:p>
            <a:fld id="{8C6C731B-B68D-034F-8C43-896439074AB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0989046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ítulo y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614564"/>
            <a:ext cx="6858000" cy="510976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 hasCustomPrompt="1"/>
          </p:nvPr>
        </p:nvSpPr>
        <p:spPr>
          <a:xfrm>
            <a:off x="342899" y="3305176"/>
            <a:ext cx="6186971" cy="83577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800" b="1" cap="all" baseline="0">
                <a:latin typeface="+mj-lt"/>
              </a:defRPr>
            </a:lvl1pPr>
          </a:lstStyle>
          <a:p>
            <a:r>
              <a:rPr lang="es-ES_tradnl" dirty="0"/>
              <a:t>T</a:t>
            </a:r>
            <a:r>
              <a:rPr lang="es-ES" dirty="0"/>
              <a:t>í</a:t>
            </a:r>
            <a:r>
              <a:rPr lang="es-ES_tradnl" dirty="0" err="1"/>
              <a:t>tulo</a:t>
            </a:r>
            <a:r>
              <a:rPr lang="es-ES_tradnl" dirty="0"/>
              <a:t> </a:t>
            </a:r>
            <a:r>
              <a:rPr lang="es-ES_tradnl" dirty="0" err="1"/>
              <a:t>MAyÚSCULA</a:t>
            </a:r>
            <a:r>
              <a:rPr lang="es-ES_tradnl" dirty="0"/>
              <a:t>/ Tipografía Calibri/ BOLD/ cuerpo: 28/ COLOR: NEGRO</a:t>
            </a:r>
            <a:endParaRPr lang="es-ES" dirty="0"/>
          </a:p>
        </p:txBody>
      </p:sp>
      <p:sp>
        <p:nvSpPr>
          <p:cNvPr id="6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342899" y="2180035"/>
            <a:ext cx="6186971" cy="11251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/>
              <a:t>Tipografía Calibri/ Regular/ Cuerpo 20/ Color: negro</a:t>
            </a:r>
          </a:p>
        </p:txBody>
      </p:sp>
      <p:sp>
        <p:nvSpPr>
          <p:cNvPr id="9" name="Marcador de texto 6"/>
          <p:cNvSpPr>
            <a:spLocks noGrp="1"/>
          </p:cNvSpPr>
          <p:nvPr>
            <p:ph type="body" sz="quarter" idx="10" hasCustomPrompt="1"/>
          </p:nvPr>
        </p:nvSpPr>
        <p:spPr>
          <a:xfrm>
            <a:off x="342900" y="4734251"/>
            <a:ext cx="5652702" cy="29051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900">
                <a:latin typeface="+mn-lt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" sz="900" dirty="0"/>
              <a:t>Espacio opcional para epígrafes o comentarios/ Tipografía Calibri/ Regular/ Cuerpo: 9/ Color: negro</a:t>
            </a:r>
          </a:p>
          <a:p>
            <a:pPr lvl="0"/>
            <a:endParaRPr lang="es-ES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1"/>
          </p:nvPr>
        </p:nvSpPr>
        <p:spPr>
          <a:xfrm>
            <a:off x="5403273" y="4767264"/>
            <a:ext cx="1454727" cy="274637"/>
          </a:xfrm>
        </p:spPr>
        <p:txBody>
          <a:bodyPr/>
          <a:lstStyle/>
          <a:p>
            <a:fld id="{8C6C731B-B68D-034F-8C43-896439074AB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8434027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s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614564"/>
            <a:ext cx="6858000" cy="51097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42900" y="205979"/>
            <a:ext cx="6172200" cy="85725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800" b="1"/>
            </a:lvl1pPr>
          </a:lstStyle>
          <a:p>
            <a:r>
              <a:rPr lang="es-ES_tradnl" dirty="0"/>
              <a:t>T</a:t>
            </a:r>
            <a:r>
              <a:rPr lang="es-ES" dirty="0"/>
              <a:t>í</a:t>
            </a:r>
            <a:r>
              <a:rPr lang="es-ES_tradnl" dirty="0" err="1"/>
              <a:t>tulo</a:t>
            </a:r>
            <a:r>
              <a:rPr lang="es-ES_tradnl" dirty="0"/>
              <a:t> Mayúscula minúscula/ Tipografía Calibri/ Bold/ Cuerpo: 28 / Color: negro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342900" y="1200152"/>
            <a:ext cx="3028950" cy="324224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aseline="0"/>
            </a:lvl1pPr>
            <a:lvl2pPr>
              <a:defRPr sz="1600"/>
            </a:lvl2pPr>
            <a:lvl3pPr>
              <a:defRPr sz="1400" baseline="0"/>
            </a:lvl3pPr>
            <a:lvl4pPr>
              <a:defRPr sz="1200"/>
            </a:lvl4pPr>
            <a:lvl5pPr>
              <a:defRPr sz="1100" baseline="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s-ES_tradnl" dirty="0"/>
              <a:t>Tipografía Calibri/ Regular/ Cuerpo: 18/ Color: negro</a:t>
            </a:r>
          </a:p>
          <a:p>
            <a:pPr lvl="1"/>
            <a:r>
              <a:rPr lang="es-ES_tradnl" dirty="0"/>
              <a:t>Tipografía Calibri/ Regular/ Cuerpo: 16/ Color: negro</a:t>
            </a:r>
          </a:p>
          <a:p>
            <a:pPr lvl="2"/>
            <a:r>
              <a:rPr lang="es-ES_tradnl" dirty="0"/>
              <a:t>Tipografía Calibri/ Regular /Cuerpo: 14/ Color: negro</a:t>
            </a:r>
          </a:p>
          <a:p>
            <a:pPr lvl="3"/>
            <a:r>
              <a:rPr lang="es-ES_tradnl" dirty="0"/>
              <a:t>Tipografía Calibri/ Regular/ Cuerpo: 12/ Color: negro</a:t>
            </a:r>
          </a:p>
          <a:p>
            <a:pPr lvl="4"/>
            <a:r>
              <a:rPr lang="es-ES_tradnl" dirty="0"/>
              <a:t>Tipografía Calibri/ Regular/ Cuerpo: 11/ Color: negro</a:t>
            </a:r>
            <a:endParaRPr lang="es-ES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3486150" y="1200152"/>
            <a:ext cx="3028950" cy="324224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s-ES_tradnl" dirty="0"/>
              <a:t>Tipografía Calibri/ Regular/ Cuerpo: 18/ Color: negro</a:t>
            </a:r>
          </a:p>
          <a:p>
            <a:pPr lvl="1"/>
            <a:r>
              <a:rPr lang="es-ES_tradnl" dirty="0"/>
              <a:t>Tipografía Calibri/ Regular/ Cuerpo: 16/ Color: negro</a:t>
            </a:r>
          </a:p>
          <a:p>
            <a:pPr lvl="2"/>
            <a:r>
              <a:rPr lang="es-ES_tradnl" dirty="0"/>
              <a:t>Tipografía Calibri/ Regular/ Cuerpo: 14/ Color: negro</a:t>
            </a:r>
          </a:p>
          <a:p>
            <a:pPr lvl="3"/>
            <a:r>
              <a:rPr lang="es-ES_tradnl" dirty="0"/>
              <a:t>Tipografía Calibri/ Regular/ Cuerpo: 12/ Color: negro</a:t>
            </a:r>
          </a:p>
          <a:p>
            <a:pPr lvl="4"/>
            <a:r>
              <a:rPr lang="es-ES_tradnl" dirty="0"/>
              <a:t>Tipografía Calibri/ Regular/ Cuerpo: 11/ Color: negro</a:t>
            </a:r>
            <a:endParaRPr lang="es-ES" dirty="0"/>
          </a:p>
        </p:txBody>
      </p:sp>
      <p:sp>
        <p:nvSpPr>
          <p:cNvPr id="10" name="Marcador de texto 6"/>
          <p:cNvSpPr>
            <a:spLocks noGrp="1"/>
          </p:cNvSpPr>
          <p:nvPr>
            <p:ph type="body" sz="quarter" idx="10" hasCustomPrompt="1"/>
          </p:nvPr>
        </p:nvSpPr>
        <p:spPr>
          <a:xfrm>
            <a:off x="342900" y="4734251"/>
            <a:ext cx="5652702" cy="29051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900" baseline="0">
                <a:latin typeface="+mn-lt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" sz="900" dirty="0"/>
              <a:t>Espacio opcional para epígrafes o comentarios/ Tipografía Calibri/ Regular/ Cuerpo: 9/ Color: negro</a:t>
            </a:r>
          </a:p>
          <a:p>
            <a:pPr lvl="0"/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>
          <a:xfrm>
            <a:off x="5257800" y="4767264"/>
            <a:ext cx="1600200" cy="274637"/>
          </a:xfrm>
        </p:spPr>
        <p:txBody>
          <a:bodyPr/>
          <a:lstStyle/>
          <a:p>
            <a:fld id="{8C6C731B-B68D-034F-8C43-896439074AB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9188186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614564"/>
            <a:ext cx="6858000" cy="51097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42900" y="205979"/>
            <a:ext cx="6172200" cy="85725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 b="1" baseline="0"/>
            </a:lvl1pPr>
          </a:lstStyle>
          <a:p>
            <a:r>
              <a:rPr lang="es-ES_tradnl" dirty="0"/>
              <a:t>T</a:t>
            </a:r>
            <a:r>
              <a:rPr lang="es-ES" dirty="0"/>
              <a:t>í</a:t>
            </a:r>
            <a:r>
              <a:rPr lang="es-ES_tradnl" dirty="0" err="1"/>
              <a:t>tulo</a:t>
            </a:r>
            <a:r>
              <a:rPr lang="es-ES_tradnl" dirty="0"/>
              <a:t> Mayúscula minúscula/ Tipografía Calibri/ Bold/ Cuerpo: 28/ Color: negro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342900" y="1151335"/>
            <a:ext cx="3030141" cy="47982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_tradnl" dirty="0"/>
              <a:t>Tipografía Calibri/ Bold/ Cuerpo: 20/ Color: negro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342900" y="1631156"/>
            <a:ext cx="3030141" cy="284939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aseline="0"/>
            </a:lvl1pPr>
            <a:lvl2pPr>
              <a:defRPr sz="1600"/>
            </a:lvl2pPr>
            <a:lvl3pPr>
              <a:defRPr sz="1400" baseline="0"/>
            </a:lvl3pPr>
            <a:lvl4pPr>
              <a:defRPr sz="1200" baseline="0"/>
            </a:lvl4pPr>
            <a:lvl5pPr>
              <a:defRPr sz="1100" baseline="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_tradnl" dirty="0"/>
              <a:t>Tipografía Calibri/ Regular/ Cuerpo: 18/ Color: negro</a:t>
            </a:r>
          </a:p>
          <a:p>
            <a:pPr lvl="1"/>
            <a:r>
              <a:rPr lang="es-ES_tradnl" dirty="0"/>
              <a:t>Tipografía Calibri/ Regular/ Cuerpo: 16/ Color: negro</a:t>
            </a:r>
          </a:p>
          <a:p>
            <a:pPr lvl="2"/>
            <a:r>
              <a:rPr lang="es-ES_tradnl" dirty="0"/>
              <a:t>Tipografía Calibri/ Regular/ Cuerpo: 14/ Color: negro</a:t>
            </a:r>
          </a:p>
          <a:p>
            <a:pPr lvl="3"/>
            <a:r>
              <a:rPr lang="es-ES_tradnl" dirty="0"/>
              <a:t>Tipografía Calibri/ Regular/ Cuerpo: 12/ Color: negro</a:t>
            </a:r>
          </a:p>
          <a:p>
            <a:pPr lvl="4"/>
            <a:r>
              <a:rPr lang="es-ES_tradnl" dirty="0"/>
              <a:t>Tipografía Calibri/ Regular/ Cuerpo: 11/ Color: negro</a:t>
            </a:r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3483770" y="1151335"/>
            <a:ext cx="3031331" cy="47982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_tradnl" dirty="0"/>
              <a:t>Tipografía Calibri/ Bold/ Cuerpo: 20/ Color: negro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 hasCustomPrompt="1"/>
          </p:nvPr>
        </p:nvSpPr>
        <p:spPr>
          <a:xfrm>
            <a:off x="3483770" y="1631156"/>
            <a:ext cx="3031331" cy="284939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 baseline="0"/>
            </a:lvl3pPr>
            <a:lvl4pPr>
              <a:defRPr sz="1200"/>
            </a:lvl4pPr>
            <a:lvl5pPr>
              <a:defRPr sz="11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_tradnl" dirty="0"/>
              <a:t>Tipografía Calibri/ Regular/ Cuerpo: 18/ Color: negro</a:t>
            </a:r>
          </a:p>
          <a:p>
            <a:pPr lvl="1"/>
            <a:r>
              <a:rPr lang="es-ES_tradnl" dirty="0"/>
              <a:t>Tipografía Calibri/ Regular/ Cuerpo: 16/ Color: negro</a:t>
            </a:r>
          </a:p>
          <a:p>
            <a:pPr lvl="2"/>
            <a:r>
              <a:rPr lang="es-ES_tradnl" dirty="0"/>
              <a:t>Tipografía Calibri/ Regular/ Cuerpo: 14/ Color: negro</a:t>
            </a:r>
          </a:p>
          <a:p>
            <a:pPr lvl="3"/>
            <a:r>
              <a:rPr lang="es-ES_tradnl" dirty="0"/>
              <a:t>Tipografía Calibri/ Regular/ Cuerpo: 12/ Color: negro</a:t>
            </a:r>
          </a:p>
          <a:p>
            <a:pPr lvl="4"/>
            <a:r>
              <a:rPr lang="es-ES_tradnl" dirty="0"/>
              <a:t>Tipografía Calibri/ Regular/ Cuerpo: 11/ Color: negro</a:t>
            </a:r>
            <a:endParaRPr lang="es-ES" dirty="0"/>
          </a:p>
        </p:txBody>
      </p:sp>
      <p:sp>
        <p:nvSpPr>
          <p:cNvPr id="12" name="Marcador de texto 6"/>
          <p:cNvSpPr>
            <a:spLocks noGrp="1"/>
          </p:cNvSpPr>
          <p:nvPr>
            <p:ph type="body" sz="quarter" idx="10" hasCustomPrompt="1"/>
          </p:nvPr>
        </p:nvSpPr>
        <p:spPr>
          <a:xfrm>
            <a:off x="342900" y="4734251"/>
            <a:ext cx="5652702" cy="29051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900" baseline="0">
                <a:latin typeface="+mn-lt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" sz="900" dirty="0"/>
              <a:t>Espacio opcional para epígrafes o comentarios/ Tipografía Calibri/ Regular/ Cuerpo: 9/ Color: negro</a:t>
            </a:r>
          </a:p>
          <a:p>
            <a:pPr lvl="0"/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1"/>
          </p:nvPr>
        </p:nvSpPr>
        <p:spPr>
          <a:xfrm>
            <a:off x="5257800" y="4767264"/>
            <a:ext cx="1600200" cy="274637"/>
          </a:xfrm>
        </p:spPr>
        <p:txBody>
          <a:bodyPr/>
          <a:lstStyle/>
          <a:p>
            <a:fld id="{8C6C731B-B68D-034F-8C43-896439074AB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1695950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REA 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614564"/>
            <a:ext cx="6858000" cy="510976"/>
          </a:xfrm>
          <a:prstGeom prst="rect">
            <a:avLst/>
          </a:prstGeom>
        </p:spPr>
      </p:pic>
      <p:sp>
        <p:nvSpPr>
          <p:cNvPr id="6" name="Título 5"/>
          <p:cNvSpPr>
            <a:spLocks noGrp="1"/>
          </p:cNvSpPr>
          <p:nvPr>
            <p:ph type="title" hasCustomPrompt="1"/>
          </p:nvPr>
        </p:nvSpPr>
        <p:spPr>
          <a:xfrm>
            <a:off x="342900" y="205979"/>
            <a:ext cx="6172200" cy="85725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800" b="1" baseline="0">
                <a:latin typeface="+mj-lt"/>
                <a:cs typeface="Ciutadella W04 Bold"/>
              </a:defRPr>
            </a:lvl1pPr>
          </a:lstStyle>
          <a:p>
            <a:r>
              <a:rPr lang="es-ES_tradnl" dirty="0"/>
              <a:t>T</a:t>
            </a:r>
            <a:r>
              <a:rPr lang="es-ES" dirty="0"/>
              <a:t>í</a:t>
            </a:r>
            <a:r>
              <a:rPr lang="es-ES_tradnl" dirty="0" err="1"/>
              <a:t>tulo</a:t>
            </a:r>
            <a:r>
              <a:rPr lang="es-ES_tradnl" dirty="0"/>
              <a:t> Mayúscula minúscula/ Tipografía Calibri/ Bold/ Cuerpo: 28/ Color: negro</a:t>
            </a:r>
            <a:endParaRPr lang="es-ES" dirty="0"/>
          </a:p>
        </p:txBody>
      </p:sp>
      <p:sp>
        <p:nvSpPr>
          <p:cNvPr id="9" name="Marcador de texto 6"/>
          <p:cNvSpPr>
            <a:spLocks noGrp="1"/>
          </p:cNvSpPr>
          <p:nvPr>
            <p:ph type="body" sz="quarter" idx="10" hasCustomPrompt="1"/>
          </p:nvPr>
        </p:nvSpPr>
        <p:spPr>
          <a:xfrm>
            <a:off x="342900" y="4734251"/>
            <a:ext cx="5652702" cy="29051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900">
                <a:latin typeface="+mn-lt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" sz="900" dirty="0"/>
              <a:t>Espacio opcional para epígrafes o comentarios/ Tipografía Calibri/ Regular/ Cuerpo: 9/ Color: negro</a:t>
            </a:r>
          </a:p>
          <a:p>
            <a:pPr lvl="0"/>
            <a:endParaRPr lang="es-ES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1"/>
          </p:nvPr>
        </p:nvSpPr>
        <p:spPr>
          <a:xfrm>
            <a:off x="5257800" y="4767264"/>
            <a:ext cx="1600200" cy="274637"/>
          </a:xfrm>
        </p:spPr>
        <p:txBody>
          <a:bodyPr/>
          <a:lstStyle/>
          <a:p>
            <a:fld id="{8C6C731B-B68D-034F-8C43-896439074AB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2687298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ítulo y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614564"/>
            <a:ext cx="6858000" cy="510976"/>
          </a:xfrm>
          <a:prstGeom prst="rect">
            <a:avLst/>
          </a:prstGeom>
        </p:spPr>
      </p:pic>
      <p:sp>
        <p:nvSpPr>
          <p:cNvPr id="7" name="Marcador de texto 6"/>
          <p:cNvSpPr>
            <a:spLocks noGrp="1"/>
          </p:cNvSpPr>
          <p:nvPr>
            <p:ph type="body" sz="quarter" idx="10" hasCustomPrompt="1"/>
          </p:nvPr>
        </p:nvSpPr>
        <p:spPr>
          <a:xfrm>
            <a:off x="342900" y="4734251"/>
            <a:ext cx="5652702" cy="29051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latin typeface="+mn-lt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" sz="900" dirty="0"/>
              <a:t>Espacio opcional para epígrafes o comentarios/ Tipografía Calibri/ Regular/ Cuerpo: 9/ Color: negro</a:t>
            </a:r>
          </a:p>
          <a:p>
            <a:pPr lvl="0"/>
            <a:endParaRPr lang="es-ES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1"/>
          </p:nvPr>
        </p:nvSpPr>
        <p:spPr>
          <a:xfrm>
            <a:off x="5257800" y="4767264"/>
            <a:ext cx="1600200" cy="274637"/>
          </a:xfrm>
        </p:spPr>
        <p:txBody>
          <a:bodyPr/>
          <a:lstStyle/>
          <a:p>
            <a:fld id="{8C6C731B-B68D-034F-8C43-896439074AB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4288391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REA 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614564"/>
            <a:ext cx="6858000" cy="510976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 hasCustomPrompt="1"/>
          </p:nvPr>
        </p:nvSpPr>
        <p:spPr>
          <a:xfrm>
            <a:off x="342913" y="204787"/>
            <a:ext cx="2256235" cy="8715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000" b="1" baseline="0"/>
            </a:lvl1pPr>
          </a:lstStyle>
          <a:p>
            <a:pPr lvl="0"/>
            <a:r>
              <a:rPr lang="es-ES_tradnl" dirty="0"/>
              <a:t>Tipografía Calibri / Bold/ Cuerpo: 20/ Color: negro</a:t>
            </a:r>
          </a:p>
        </p:txBody>
      </p:sp>
      <p:sp>
        <p:nvSpPr>
          <p:cNvPr id="6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2681287" y="204797"/>
            <a:ext cx="3833813" cy="424304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_tradnl" dirty="0"/>
              <a:t>Tipografía Calibri/ Regular Cuerpo:24/ Color: negro</a:t>
            </a:r>
          </a:p>
          <a:p>
            <a:pPr lvl="1"/>
            <a:r>
              <a:rPr lang="es-ES_tradnl" dirty="0"/>
              <a:t>Tipografía Calibri/ Regular/ Cuerpo:21/ Color: negro</a:t>
            </a:r>
          </a:p>
          <a:p>
            <a:pPr lvl="2"/>
            <a:r>
              <a:rPr lang="es-ES_tradnl" dirty="0"/>
              <a:t>Tipografía Calibri/ Regular/ Cuerpo: 18/ Color: negro</a:t>
            </a:r>
          </a:p>
          <a:p>
            <a:pPr lvl="3"/>
            <a:r>
              <a:rPr lang="es-ES_tradnl" dirty="0"/>
              <a:t>Tipografía Calibri/ Regular/ Cuerpo:15/ Color: negro </a:t>
            </a:r>
          </a:p>
          <a:p>
            <a:pPr lvl="4"/>
            <a:r>
              <a:rPr lang="es-ES_tradnl" dirty="0"/>
              <a:t>Tipografía Calibri/ Regular/ Cuerpo:15/ Color: negro</a:t>
            </a:r>
            <a:endParaRPr lang="es-ES" dirty="0"/>
          </a:p>
        </p:txBody>
      </p:sp>
      <p:sp>
        <p:nvSpPr>
          <p:cNvPr id="8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342913" y="1076329"/>
            <a:ext cx="2256235" cy="337151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_tradnl" dirty="0"/>
              <a:t>Tipografía Calibri / Regular/ Cuerpo: 14/ Color: negro</a:t>
            </a:r>
          </a:p>
        </p:txBody>
      </p:sp>
      <p:sp>
        <p:nvSpPr>
          <p:cNvPr id="11" name="Marcador de texto 6"/>
          <p:cNvSpPr>
            <a:spLocks noGrp="1"/>
          </p:cNvSpPr>
          <p:nvPr>
            <p:ph type="body" sz="quarter" idx="10" hasCustomPrompt="1"/>
          </p:nvPr>
        </p:nvSpPr>
        <p:spPr>
          <a:xfrm>
            <a:off x="342900" y="4734251"/>
            <a:ext cx="5652702" cy="29051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900">
                <a:latin typeface="+mn-lt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" sz="900" dirty="0"/>
              <a:t>Espacio opcional para epígrafes o comentarios/ Tipografía Calibri/ Regular/ Cuerpo: 9/ Color: negro</a:t>
            </a:r>
          </a:p>
          <a:p>
            <a:pPr lvl="0"/>
            <a:endParaRPr lang="es-ES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1"/>
          </p:nvPr>
        </p:nvSpPr>
        <p:spPr>
          <a:xfrm>
            <a:off x="5257800" y="4767264"/>
            <a:ext cx="1600200" cy="274637"/>
          </a:xfrm>
        </p:spPr>
        <p:txBody>
          <a:bodyPr/>
          <a:lstStyle/>
          <a:p>
            <a:fld id="{8C6C731B-B68D-034F-8C43-896439074AB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9778895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4"/>
          </p:nvPr>
        </p:nvSpPr>
        <p:spPr>
          <a:xfrm>
            <a:off x="4914900" y="4767264"/>
            <a:ext cx="16002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C731B-B68D-034F-8C43-896439074AB5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76140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0" r:id="rId1"/>
    <p:sldLayoutId id="2147484005" r:id="rId2"/>
    <p:sldLayoutId id="2147484024" r:id="rId3"/>
    <p:sldLayoutId id="2147484025" r:id="rId4"/>
    <p:sldLayoutId id="2147484006" r:id="rId5"/>
    <p:sldLayoutId id="2147484007" r:id="rId6"/>
    <p:sldLayoutId id="2147484008" r:id="rId7"/>
    <p:sldLayoutId id="2147484026" r:id="rId8"/>
    <p:sldLayoutId id="2147484009" r:id="rId9"/>
    <p:sldLayoutId id="2147484027" r:id="rId10"/>
    <p:sldLayoutId id="2147484015" r:id="rId11"/>
  </p:sldLayoutIdLst>
  <p:hf hdr="0" ftr="0" dt="0"/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3" Type="http://schemas.openxmlformats.org/officeDocument/2006/relationships/image" Target="../media/image41.png"/><Relationship Id="rId7" Type="http://schemas.openxmlformats.org/officeDocument/2006/relationships/image" Target="../media/image38.em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emf"/><Relationship Id="rId5" Type="http://schemas.openxmlformats.org/officeDocument/2006/relationships/image" Target="../media/image34.emf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6.emf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74.emf"/><Relationship Id="rId4" Type="http://schemas.openxmlformats.org/officeDocument/2006/relationships/image" Target="../media/image73.emf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Experimentación zonal - GEASO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943307" y="3268943"/>
            <a:ext cx="3386056" cy="1314450"/>
          </a:xfrm>
        </p:spPr>
        <p:txBody>
          <a:bodyPr/>
          <a:lstStyle/>
          <a:p>
            <a:r>
              <a:rPr lang="es-AR" dirty="0"/>
              <a:t>Cultivos de verano</a:t>
            </a:r>
          </a:p>
          <a:p>
            <a:r>
              <a:rPr lang="es-AR" dirty="0"/>
              <a:t>Agosto 2020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29683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2D837A2-1078-4874-B582-528458A380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10</a:t>
            </a:fld>
            <a:endParaRPr lang="es-ES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29D682B-B8D1-4006-B438-DDC7EEF7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81309"/>
            <a:ext cx="6186971" cy="835772"/>
          </a:xfrm>
        </p:spPr>
        <p:txBody>
          <a:bodyPr/>
          <a:lstStyle/>
          <a:p>
            <a:r>
              <a:rPr lang="es-AR" dirty="0"/>
              <a:t>Densidad en girasol – datos 19-20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101B1406-120D-416E-A3EB-5E474942C9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129" y="867302"/>
            <a:ext cx="6175271" cy="3276526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DD3A8B52-552A-478D-8E0E-0F6B9370B0F1}"/>
              </a:ext>
            </a:extLst>
          </p:cNvPr>
          <p:cNvSpPr txBox="1"/>
          <p:nvPr/>
        </p:nvSpPr>
        <p:spPr>
          <a:xfrm>
            <a:off x="1154273" y="4244657"/>
            <a:ext cx="207300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100" i="1" dirty="0"/>
              <a:t>La Carolina, CREA Gral. Lamadrid</a:t>
            </a:r>
          </a:p>
          <a:p>
            <a:r>
              <a:rPr lang="es-AR" sz="1100" i="1" dirty="0" err="1"/>
              <a:t>D´Orbigny</a:t>
            </a:r>
            <a:r>
              <a:rPr lang="es-AR" sz="1100" i="1" dirty="0"/>
              <a:t>, Cnel. Suárez</a:t>
            </a:r>
          </a:p>
          <a:p>
            <a:r>
              <a:rPr lang="es-AR" sz="1100" i="1" dirty="0"/>
              <a:t>Siembra: 31 de octubre de 2019</a:t>
            </a:r>
          </a:p>
          <a:p>
            <a:r>
              <a:rPr lang="es-AR" sz="1100" i="1" dirty="0"/>
              <a:t>Suelo: 43 </a:t>
            </a:r>
            <a:r>
              <a:rPr lang="es-AR" sz="1100" i="1" dirty="0" err="1"/>
              <a:t>kgN</a:t>
            </a:r>
            <a:r>
              <a:rPr lang="es-AR" sz="1100" i="1" dirty="0"/>
              <a:t>/ha – 18 ppm </a:t>
            </a:r>
            <a:r>
              <a:rPr lang="es-AR" sz="1100" i="1" dirty="0" err="1"/>
              <a:t>Pext</a:t>
            </a:r>
            <a:endParaRPr lang="es-AR" sz="1100" i="1" dirty="0"/>
          </a:p>
        </p:txBody>
      </p:sp>
    </p:spTree>
    <p:extLst>
      <p:ext uri="{BB962C8B-B14F-4D97-AF65-F5344CB8AC3E}">
        <p14:creationId xmlns:p14="http://schemas.microsoft.com/office/powerpoint/2010/main" xmlns="" val="4137626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2D837A2-1078-4874-B582-528458A380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11</a:t>
            </a:fld>
            <a:endParaRPr lang="es-ES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29D682B-B8D1-4006-B438-DDC7EEF7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81309"/>
            <a:ext cx="6186971" cy="835772"/>
          </a:xfrm>
        </p:spPr>
        <p:txBody>
          <a:bodyPr/>
          <a:lstStyle/>
          <a:p>
            <a:r>
              <a:rPr lang="es-AR" dirty="0"/>
              <a:t>Densidad en girasol – datos 19-20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6C483B4D-71FB-4DB9-B849-8AC40F011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211" y="980658"/>
            <a:ext cx="6011577" cy="3182184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6CB3639C-24E4-4FCD-9313-A1A35344A0E2}"/>
              </a:ext>
            </a:extLst>
          </p:cNvPr>
          <p:cNvSpPr txBox="1"/>
          <p:nvPr/>
        </p:nvSpPr>
        <p:spPr>
          <a:xfrm>
            <a:off x="865490" y="4103182"/>
            <a:ext cx="2169184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100" i="1" dirty="0"/>
              <a:t>Pino Grande, CREA Cnel. Suárez</a:t>
            </a:r>
          </a:p>
          <a:p>
            <a:r>
              <a:rPr lang="es-AR" sz="1100" i="1" dirty="0" err="1"/>
              <a:t>Dufaur</a:t>
            </a:r>
            <a:r>
              <a:rPr lang="es-AR" sz="1100" i="1" dirty="0"/>
              <a:t>, Saavedra</a:t>
            </a:r>
          </a:p>
          <a:p>
            <a:r>
              <a:rPr lang="es-AR" sz="1100" i="1" dirty="0"/>
              <a:t>Siembra: 27 de noviembre de 2019</a:t>
            </a:r>
          </a:p>
          <a:p>
            <a:r>
              <a:rPr lang="es-AR" sz="1100" i="1" dirty="0"/>
              <a:t>Suelo: 55 </a:t>
            </a:r>
            <a:r>
              <a:rPr lang="es-AR" sz="1100" i="1" dirty="0" err="1"/>
              <a:t>kgN</a:t>
            </a:r>
            <a:r>
              <a:rPr lang="es-AR" sz="1100" i="1" dirty="0"/>
              <a:t>/ha – 16 ppm </a:t>
            </a:r>
            <a:r>
              <a:rPr lang="es-AR" sz="1100" i="1" dirty="0" err="1"/>
              <a:t>Pext</a:t>
            </a:r>
            <a:endParaRPr lang="es-AR" sz="1100" i="1" dirty="0"/>
          </a:p>
          <a:p>
            <a:r>
              <a:rPr lang="es-AR" sz="1100" i="1" dirty="0"/>
              <a:t>Fertilización: 45 kg PDA/ha</a:t>
            </a:r>
          </a:p>
        </p:txBody>
      </p:sp>
    </p:spTree>
    <p:extLst>
      <p:ext uri="{BB962C8B-B14F-4D97-AF65-F5344CB8AC3E}">
        <p14:creationId xmlns:p14="http://schemas.microsoft.com/office/powerpoint/2010/main" xmlns="" val="353863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2D837A2-1078-4874-B582-528458A380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12</a:t>
            </a:fld>
            <a:endParaRPr lang="es-ES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29D682B-B8D1-4006-B438-DDC7EEF7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81309"/>
            <a:ext cx="6186971" cy="835772"/>
          </a:xfrm>
        </p:spPr>
        <p:txBody>
          <a:bodyPr/>
          <a:lstStyle/>
          <a:p>
            <a:r>
              <a:rPr lang="es-AR" dirty="0"/>
              <a:t>Densidad en girasol – datos 19-20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6CB3639C-24E4-4FCD-9313-A1A35344A0E2}"/>
              </a:ext>
            </a:extLst>
          </p:cNvPr>
          <p:cNvSpPr txBox="1"/>
          <p:nvPr/>
        </p:nvSpPr>
        <p:spPr>
          <a:xfrm>
            <a:off x="836462" y="4233987"/>
            <a:ext cx="5140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i="1" dirty="0"/>
              <a:t>Comportamiento promedio de los híbridos evaluados en la campaña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D108ACCC-474D-41FF-959F-3C473A183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140" y="818733"/>
            <a:ext cx="5819154" cy="308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35897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2D837A2-1078-4874-B582-528458A380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13</a:t>
            </a:fld>
            <a:endParaRPr lang="es-ES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29D682B-B8D1-4006-B438-DDC7EEF7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81309"/>
            <a:ext cx="6186971" cy="835772"/>
          </a:xfrm>
        </p:spPr>
        <p:txBody>
          <a:bodyPr/>
          <a:lstStyle/>
          <a:p>
            <a:r>
              <a:rPr lang="es-AR" dirty="0"/>
              <a:t>Densidad en girasol – Historial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1DCC327E-EBEF-4FE9-B612-CE201EA0F8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771" y="1362817"/>
            <a:ext cx="6453227" cy="164050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72B02946-6F76-4560-ACCD-67C0556DE6DA}"/>
              </a:ext>
            </a:extLst>
          </p:cNvPr>
          <p:cNvSpPr txBox="1"/>
          <p:nvPr/>
        </p:nvSpPr>
        <p:spPr>
          <a:xfrm>
            <a:off x="1589571" y="4058159"/>
            <a:ext cx="4940300" cy="914400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r>
              <a:rPr lang="es-AR" sz="1400" b="0" i="1" dirty="0"/>
              <a:t>Refiere al desempeño del híbrido a cada densidad con respecto </a:t>
            </a:r>
          </a:p>
          <a:p>
            <a:r>
              <a:rPr lang="es-AR" sz="1400" b="0" i="1" dirty="0"/>
              <a:t>al promedio de cada ensayo (4 densidades y al menos 3 híbridos)</a:t>
            </a:r>
          </a:p>
        </p:txBody>
      </p:sp>
    </p:spTree>
    <p:extLst>
      <p:ext uri="{BB962C8B-B14F-4D97-AF65-F5344CB8AC3E}">
        <p14:creationId xmlns:p14="http://schemas.microsoft.com/office/powerpoint/2010/main" xmlns="" val="6477988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2D837A2-1078-4874-B582-528458A380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14</a:t>
            </a:fld>
            <a:endParaRPr lang="es-ES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29D682B-B8D1-4006-B438-DDC7EEF7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81309"/>
            <a:ext cx="6186971" cy="835772"/>
          </a:xfrm>
        </p:spPr>
        <p:txBody>
          <a:bodyPr/>
          <a:lstStyle/>
          <a:p>
            <a:r>
              <a:rPr lang="es-AR" dirty="0"/>
              <a:t>Híbridos girasol 2019-2020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C5D9AAC1-2726-4BB1-982B-1D601646BD4E}"/>
              </a:ext>
            </a:extLst>
          </p:cNvPr>
          <p:cNvSpPr txBox="1"/>
          <p:nvPr/>
        </p:nvSpPr>
        <p:spPr>
          <a:xfrm>
            <a:off x="4337743" y="2165475"/>
            <a:ext cx="224285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200" i="1" dirty="0"/>
              <a:t>La Carolina, CREA Gral. Lamadrid</a:t>
            </a:r>
          </a:p>
          <a:p>
            <a:r>
              <a:rPr lang="es-AR" sz="1200" i="1" dirty="0" err="1"/>
              <a:t>D´Orbigny</a:t>
            </a:r>
            <a:r>
              <a:rPr lang="es-AR" sz="1200" i="1" dirty="0"/>
              <a:t>, Cnel. Suárez</a:t>
            </a:r>
          </a:p>
          <a:p>
            <a:r>
              <a:rPr lang="es-AR" sz="1200" i="1" dirty="0"/>
              <a:t>Siembra: 31 de octubre de 2019</a:t>
            </a:r>
          </a:p>
          <a:p>
            <a:r>
              <a:rPr lang="es-AR" sz="1200" i="1" dirty="0"/>
              <a:t>Suelo: 43 </a:t>
            </a:r>
            <a:r>
              <a:rPr lang="es-AR" sz="1200" i="1" dirty="0" err="1"/>
              <a:t>kgN</a:t>
            </a:r>
            <a:r>
              <a:rPr lang="es-AR" sz="1200" i="1" dirty="0"/>
              <a:t>/ha – 18 ppm </a:t>
            </a:r>
            <a:r>
              <a:rPr lang="es-AR" sz="1200" i="1" dirty="0" err="1"/>
              <a:t>Pext</a:t>
            </a:r>
            <a:endParaRPr lang="es-AR" sz="1200" i="1" dirty="0"/>
          </a:p>
          <a:p>
            <a:r>
              <a:rPr lang="es-AR" sz="1200" i="1" dirty="0"/>
              <a:t>Densidad: 40.000 semillas/ha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5718E860-1A45-4DDB-956B-14C53BF4B8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568" y="677684"/>
            <a:ext cx="3669844" cy="3929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95215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2D837A2-1078-4874-B582-528458A380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15</a:t>
            </a:fld>
            <a:endParaRPr lang="es-ES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29D682B-B8D1-4006-B438-DDC7EEF7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81309"/>
            <a:ext cx="6186971" cy="835772"/>
          </a:xfrm>
        </p:spPr>
        <p:txBody>
          <a:bodyPr/>
          <a:lstStyle/>
          <a:p>
            <a:r>
              <a:rPr lang="es-AR" dirty="0"/>
              <a:t>Híbridos girasol 2019-2020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A70A4B85-0A85-4C38-A0A1-845932FC1B68}"/>
              </a:ext>
            </a:extLst>
          </p:cNvPr>
          <p:cNvSpPr txBox="1"/>
          <p:nvPr/>
        </p:nvSpPr>
        <p:spPr>
          <a:xfrm>
            <a:off x="4353875" y="1396989"/>
            <a:ext cx="23496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200" i="1" dirty="0"/>
              <a:t>Pino Grande, CREA Cnel. Suárez</a:t>
            </a:r>
          </a:p>
          <a:p>
            <a:r>
              <a:rPr lang="es-AR" sz="1200" i="1" dirty="0" err="1"/>
              <a:t>Dufaur</a:t>
            </a:r>
            <a:r>
              <a:rPr lang="es-AR" sz="1200" i="1" dirty="0"/>
              <a:t>, Saavedra</a:t>
            </a:r>
          </a:p>
          <a:p>
            <a:r>
              <a:rPr lang="es-AR" sz="1200" i="1" dirty="0"/>
              <a:t>Siembra: 27 de noviembre de 2019</a:t>
            </a:r>
          </a:p>
          <a:p>
            <a:r>
              <a:rPr lang="es-AR" sz="1200" i="1" dirty="0"/>
              <a:t>Suelo: 55 </a:t>
            </a:r>
            <a:r>
              <a:rPr lang="es-AR" sz="1200" i="1" dirty="0" err="1"/>
              <a:t>kgN</a:t>
            </a:r>
            <a:r>
              <a:rPr lang="es-AR" sz="1200" i="1" dirty="0"/>
              <a:t>/ha – 16 ppm </a:t>
            </a:r>
            <a:r>
              <a:rPr lang="es-AR" sz="1200" i="1" dirty="0" err="1"/>
              <a:t>Pext</a:t>
            </a:r>
            <a:endParaRPr lang="es-AR" sz="1200" i="1" dirty="0"/>
          </a:p>
          <a:p>
            <a:r>
              <a:rPr lang="es-AR" sz="1200" i="1" dirty="0"/>
              <a:t>Fertilización: 45 kg PDA/ha</a:t>
            </a:r>
          </a:p>
          <a:p>
            <a:r>
              <a:rPr lang="es-AR" sz="1200" i="1" dirty="0"/>
              <a:t>Densidad: 40.000 semillas/ha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BEBE86AC-823A-45C2-96C7-B945F93A7E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03" y="712516"/>
            <a:ext cx="4099639" cy="3855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590381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2D837A2-1078-4874-B582-528458A380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16</a:t>
            </a:fld>
            <a:endParaRPr lang="es-ES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29D682B-B8D1-4006-B438-DDC7EEF7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81309"/>
            <a:ext cx="6186971" cy="835772"/>
          </a:xfrm>
        </p:spPr>
        <p:txBody>
          <a:bodyPr/>
          <a:lstStyle/>
          <a:p>
            <a:r>
              <a:rPr lang="es-AR" dirty="0"/>
              <a:t>Híbridos girasol 2019-2020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1FE33E27-42AE-466D-96E8-56655AE81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601" y="728646"/>
            <a:ext cx="4348672" cy="384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812735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2D837A2-1078-4874-B582-528458A380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17</a:t>
            </a:fld>
            <a:endParaRPr lang="es-ES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29D682B-B8D1-4006-B438-DDC7EEF7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81309"/>
            <a:ext cx="6186971" cy="835772"/>
          </a:xfrm>
        </p:spPr>
        <p:txBody>
          <a:bodyPr/>
          <a:lstStyle/>
          <a:p>
            <a:r>
              <a:rPr lang="es-AR" dirty="0"/>
              <a:t>Nutrición girasol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B106E6EA-3203-4D3A-8CC3-7D58E89A9F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90" y="744127"/>
            <a:ext cx="5380256" cy="330536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CF714853-1E5E-4AE5-9199-C64EAA1D84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2331" y="1734858"/>
            <a:ext cx="1266164" cy="84579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1B908400-4A73-45EE-8521-AE23B77927D7}"/>
              </a:ext>
            </a:extLst>
          </p:cNvPr>
          <p:cNvSpPr txBox="1"/>
          <p:nvPr/>
        </p:nvSpPr>
        <p:spPr>
          <a:xfrm>
            <a:off x="224971" y="4107204"/>
            <a:ext cx="2474686" cy="602343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r>
              <a:rPr lang="es-AR" sz="1200" b="0" dirty="0"/>
              <a:t>Urea: 1,65 kg GIRASOL 10% </a:t>
            </a:r>
            <a:r>
              <a:rPr lang="es-AR" sz="1200" b="0" dirty="0" err="1"/>
              <a:t>Bonif</a:t>
            </a:r>
            <a:r>
              <a:rPr lang="es-AR" sz="1200" b="0" dirty="0"/>
              <a:t>.</a:t>
            </a:r>
          </a:p>
          <a:p>
            <a:r>
              <a:rPr lang="es-AR" sz="1200" dirty="0"/>
              <a:t>PDA: 2,16 kg GIRASOL 10% </a:t>
            </a:r>
            <a:r>
              <a:rPr lang="es-AR" sz="1200" dirty="0" err="1"/>
              <a:t>Bonif</a:t>
            </a:r>
            <a:r>
              <a:rPr lang="es-AR" sz="1200" dirty="0"/>
              <a:t>.</a:t>
            </a:r>
            <a:endParaRPr lang="es-AR" sz="1200" b="0" dirty="0"/>
          </a:p>
        </p:txBody>
      </p:sp>
    </p:spTree>
    <p:extLst>
      <p:ext uri="{BB962C8B-B14F-4D97-AF65-F5344CB8AC3E}">
        <p14:creationId xmlns:p14="http://schemas.microsoft.com/office/powerpoint/2010/main" xmlns="" val="18785070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22468A1-312C-47D6-B3FE-71BAF9E1A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81309"/>
            <a:ext cx="6186971" cy="835772"/>
          </a:xfrm>
        </p:spPr>
        <p:txBody>
          <a:bodyPr/>
          <a:lstStyle/>
          <a:p>
            <a:r>
              <a:rPr lang="es-AR" dirty="0"/>
              <a:t>Ideas generales en girasol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89ECBC65-BC91-4BAA-8543-429D4A9E9F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899" y="1561461"/>
            <a:ext cx="6186971" cy="331356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dirty="0"/>
              <a:t>Fecha de siembra: Fuerte efecto, pero diferente entre zonas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dirty="0"/>
              <a:t>Densidades óptimas siempre tendiendo a las 35.000 </a:t>
            </a:r>
            <a:r>
              <a:rPr lang="es-AR" dirty="0" err="1"/>
              <a:t>sem</a:t>
            </a:r>
            <a:r>
              <a:rPr lang="es-AR" dirty="0"/>
              <a:t>/ha.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s-AR" dirty="0"/>
              <a:t>Cuidado! No siempre ambientes malos funcionan mejor a baja densidad.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dirty="0"/>
              <a:t>Fertilización: siguen apareciendo respuestas (que antes no estaban) a N y P, ¿deterioro del sistema?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dirty="0"/>
              <a:t>Destacado comportamiento de </a:t>
            </a:r>
            <a:r>
              <a:rPr lang="es-AR" dirty="0" err="1"/>
              <a:t>Brevant</a:t>
            </a:r>
            <a:r>
              <a:rPr lang="es-AR" dirty="0"/>
              <a:t> Renee, </a:t>
            </a:r>
            <a:r>
              <a:rPr lang="es-AR" dirty="0" err="1"/>
              <a:t>Syn</a:t>
            </a:r>
            <a:r>
              <a:rPr lang="es-AR" dirty="0"/>
              <a:t> 407 0 y 3939, </a:t>
            </a:r>
            <a:r>
              <a:rPr lang="es-AR" dirty="0" err="1"/>
              <a:t>Nusol</a:t>
            </a:r>
            <a:r>
              <a:rPr lang="es-AR" dirty="0"/>
              <a:t> 4170, LG 50.760 y RAGT </a:t>
            </a:r>
            <a:r>
              <a:rPr lang="es-AR" dirty="0" err="1"/>
              <a:t>Cabilldo</a:t>
            </a:r>
            <a:r>
              <a:rPr lang="es-AR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A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AR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922BAA8F-6737-48EF-A306-A2E6DDD8873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72880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>
            <a:extLst>
              <a:ext uri="{FF2B5EF4-FFF2-40B4-BE49-F238E27FC236}">
                <a16:creationId xmlns:a16="http://schemas.microsoft.com/office/drawing/2014/main" xmlns="" id="{C49757B4-0887-4834-BF75-E9E8B54AC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931" y="0"/>
            <a:ext cx="6241496" cy="4630057"/>
          </a:xfrm>
          <a:prstGeom prst="rect">
            <a:avLst/>
          </a:prstGeom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xmlns="" id="{7549134D-77F6-46CD-A012-0E16935740E3}"/>
              </a:ext>
            </a:extLst>
          </p:cNvPr>
          <p:cNvSpPr/>
          <p:nvPr/>
        </p:nvSpPr>
        <p:spPr>
          <a:xfrm>
            <a:off x="558799" y="1095829"/>
            <a:ext cx="1175657" cy="841828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schemeClr val="accent4">
                    <a:lumMod val="50000"/>
                  </a:schemeClr>
                </a:solidFill>
              </a:rPr>
              <a:t>1650</a:t>
            </a:r>
          </a:p>
          <a:p>
            <a:pPr algn="ctr"/>
            <a:r>
              <a:rPr lang="es-AR" dirty="0">
                <a:solidFill>
                  <a:schemeClr val="accent4">
                    <a:lumMod val="50000"/>
                  </a:schemeClr>
                </a:solidFill>
              </a:rPr>
              <a:t>+/- 550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xmlns="" id="{A4479F6F-2A0D-4EC0-B242-A5990DBA555F}"/>
              </a:ext>
            </a:extLst>
          </p:cNvPr>
          <p:cNvSpPr/>
          <p:nvPr/>
        </p:nvSpPr>
        <p:spPr>
          <a:xfrm>
            <a:off x="1240970" y="2786739"/>
            <a:ext cx="1792516" cy="841828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schemeClr val="accent4">
                    <a:lumMod val="50000"/>
                  </a:schemeClr>
                </a:solidFill>
              </a:rPr>
              <a:t>1800</a:t>
            </a:r>
          </a:p>
          <a:p>
            <a:pPr algn="ctr"/>
            <a:r>
              <a:rPr lang="es-AR" dirty="0">
                <a:solidFill>
                  <a:schemeClr val="accent4">
                    <a:lumMod val="50000"/>
                  </a:schemeClr>
                </a:solidFill>
              </a:rPr>
              <a:t>+/- 600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xmlns="" id="{4A391AD4-2A0C-4148-91FF-57972FF45DFE}"/>
              </a:ext>
            </a:extLst>
          </p:cNvPr>
          <p:cNvSpPr/>
          <p:nvPr/>
        </p:nvSpPr>
        <p:spPr>
          <a:xfrm>
            <a:off x="2072270" y="1299030"/>
            <a:ext cx="1367620" cy="1487709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schemeClr val="accent4">
                    <a:lumMod val="50000"/>
                  </a:schemeClr>
                </a:solidFill>
              </a:rPr>
              <a:t>2100</a:t>
            </a:r>
          </a:p>
          <a:p>
            <a:pPr algn="ctr"/>
            <a:r>
              <a:rPr lang="es-AR" dirty="0">
                <a:solidFill>
                  <a:schemeClr val="accent4">
                    <a:lumMod val="50000"/>
                  </a:schemeClr>
                </a:solidFill>
              </a:rPr>
              <a:t>+/- 650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xmlns="" id="{097F5633-09CF-4C15-8DC7-D9B140E20179}"/>
              </a:ext>
            </a:extLst>
          </p:cNvPr>
          <p:cNvSpPr/>
          <p:nvPr/>
        </p:nvSpPr>
        <p:spPr>
          <a:xfrm>
            <a:off x="3301066" y="1037775"/>
            <a:ext cx="1367620" cy="106679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schemeClr val="accent4">
                    <a:lumMod val="50000"/>
                  </a:schemeClr>
                </a:solidFill>
              </a:rPr>
              <a:t>1900</a:t>
            </a:r>
          </a:p>
          <a:p>
            <a:pPr algn="ctr"/>
            <a:r>
              <a:rPr lang="es-AR" dirty="0">
                <a:solidFill>
                  <a:schemeClr val="accent4">
                    <a:lumMod val="50000"/>
                  </a:schemeClr>
                </a:solidFill>
              </a:rPr>
              <a:t>+/- 600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xmlns="" id="{C8A7688D-CAD2-493B-9DDB-C0FEAEA83DBA}"/>
              </a:ext>
            </a:extLst>
          </p:cNvPr>
          <p:cNvSpPr/>
          <p:nvPr/>
        </p:nvSpPr>
        <p:spPr>
          <a:xfrm>
            <a:off x="3751715" y="2201639"/>
            <a:ext cx="1938595" cy="740222"/>
          </a:xfrm>
          <a:prstGeom prst="ellipse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schemeClr val="bg1"/>
                </a:solidFill>
              </a:rPr>
              <a:t>2000</a:t>
            </a:r>
          </a:p>
          <a:p>
            <a:pPr algn="ctr"/>
            <a:r>
              <a:rPr lang="es-AR" dirty="0">
                <a:solidFill>
                  <a:schemeClr val="bg1"/>
                </a:solidFill>
              </a:rPr>
              <a:t>+/- 500</a:t>
            </a:r>
          </a:p>
        </p:txBody>
      </p:sp>
      <p:sp>
        <p:nvSpPr>
          <p:cNvPr id="12" name="Forma libre: forma 11">
            <a:extLst>
              <a:ext uri="{FF2B5EF4-FFF2-40B4-BE49-F238E27FC236}">
                <a16:creationId xmlns:a16="http://schemas.microsoft.com/office/drawing/2014/main" xmlns="" id="{6376739D-F7B8-4113-B33A-460E5999102A}"/>
              </a:ext>
            </a:extLst>
          </p:cNvPr>
          <p:cNvSpPr/>
          <p:nvPr/>
        </p:nvSpPr>
        <p:spPr>
          <a:xfrm>
            <a:off x="391881" y="1028928"/>
            <a:ext cx="3476171" cy="2779486"/>
          </a:xfrm>
          <a:custGeom>
            <a:avLst/>
            <a:gdLst>
              <a:gd name="connsiteX0" fmla="*/ 7257 w 3476171"/>
              <a:gd name="connsiteY0" fmla="*/ 0 h 2779486"/>
              <a:gd name="connsiteX1" fmla="*/ 1545771 w 3476171"/>
              <a:gd name="connsiteY1" fmla="*/ 14514 h 2779486"/>
              <a:gd name="connsiteX2" fmla="*/ 1465942 w 3476171"/>
              <a:gd name="connsiteY2" fmla="*/ 1182914 h 2779486"/>
              <a:gd name="connsiteX3" fmla="*/ 1574800 w 3476171"/>
              <a:gd name="connsiteY3" fmla="*/ 1531257 h 2779486"/>
              <a:gd name="connsiteX4" fmla="*/ 1937657 w 3476171"/>
              <a:gd name="connsiteY4" fmla="*/ 1748971 h 2779486"/>
              <a:gd name="connsiteX5" fmla="*/ 2547257 w 3476171"/>
              <a:gd name="connsiteY5" fmla="*/ 1901371 h 2779486"/>
              <a:gd name="connsiteX6" fmla="*/ 3033485 w 3476171"/>
              <a:gd name="connsiteY6" fmla="*/ 2039257 h 2779486"/>
              <a:gd name="connsiteX7" fmla="*/ 3251200 w 3476171"/>
              <a:gd name="connsiteY7" fmla="*/ 2177143 h 2779486"/>
              <a:gd name="connsiteX8" fmla="*/ 3476171 w 3476171"/>
              <a:gd name="connsiteY8" fmla="*/ 2510971 h 2779486"/>
              <a:gd name="connsiteX9" fmla="*/ 2670628 w 3476171"/>
              <a:gd name="connsiteY9" fmla="*/ 2641600 h 2779486"/>
              <a:gd name="connsiteX10" fmla="*/ 1719942 w 3476171"/>
              <a:gd name="connsiteY10" fmla="*/ 2779486 h 2779486"/>
              <a:gd name="connsiteX11" fmla="*/ 1001485 w 3476171"/>
              <a:gd name="connsiteY11" fmla="*/ 2721429 h 2779486"/>
              <a:gd name="connsiteX12" fmla="*/ 667657 w 3476171"/>
              <a:gd name="connsiteY12" fmla="*/ 2358571 h 2779486"/>
              <a:gd name="connsiteX13" fmla="*/ 333828 w 3476171"/>
              <a:gd name="connsiteY13" fmla="*/ 1451429 h 2779486"/>
              <a:gd name="connsiteX14" fmla="*/ 0 w 3476171"/>
              <a:gd name="connsiteY14" fmla="*/ 667657 h 2779486"/>
              <a:gd name="connsiteX15" fmla="*/ 7257 w 3476171"/>
              <a:gd name="connsiteY15" fmla="*/ 0 h 2779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476171" h="2779486">
                <a:moveTo>
                  <a:pt x="7257" y="0"/>
                </a:moveTo>
                <a:lnTo>
                  <a:pt x="1545771" y="14514"/>
                </a:lnTo>
                <a:lnTo>
                  <a:pt x="1465942" y="1182914"/>
                </a:lnTo>
                <a:lnTo>
                  <a:pt x="1574800" y="1531257"/>
                </a:lnTo>
                <a:lnTo>
                  <a:pt x="1937657" y="1748971"/>
                </a:lnTo>
                <a:lnTo>
                  <a:pt x="2547257" y="1901371"/>
                </a:lnTo>
                <a:lnTo>
                  <a:pt x="3033485" y="2039257"/>
                </a:lnTo>
                <a:lnTo>
                  <a:pt x="3251200" y="2177143"/>
                </a:lnTo>
                <a:lnTo>
                  <a:pt x="3476171" y="2510971"/>
                </a:lnTo>
                <a:lnTo>
                  <a:pt x="2670628" y="2641600"/>
                </a:lnTo>
                <a:lnTo>
                  <a:pt x="1719942" y="2779486"/>
                </a:lnTo>
                <a:lnTo>
                  <a:pt x="1001485" y="2721429"/>
                </a:lnTo>
                <a:lnTo>
                  <a:pt x="667657" y="2358571"/>
                </a:lnTo>
                <a:lnTo>
                  <a:pt x="333828" y="1451429"/>
                </a:lnTo>
                <a:lnTo>
                  <a:pt x="0" y="667657"/>
                </a:lnTo>
                <a:lnTo>
                  <a:pt x="7257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DA42B639-8325-4278-8C29-F6FA996C0B60}"/>
              </a:ext>
            </a:extLst>
          </p:cNvPr>
          <p:cNvSpPr txBox="1"/>
          <p:nvPr/>
        </p:nvSpPr>
        <p:spPr>
          <a:xfrm>
            <a:off x="1486634" y="3140073"/>
            <a:ext cx="1546255" cy="396425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r>
              <a:rPr lang="es-AR" sz="1200" b="0" dirty="0"/>
              <a:t>FECHA SIEMBRA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xmlns="" id="{A23B2002-3F5C-43CC-B44D-F59E91BE570B}"/>
              </a:ext>
            </a:extLst>
          </p:cNvPr>
          <p:cNvSpPr txBox="1"/>
          <p:nvPr/>
        </p:nvSpPr>
        <p:spPr>
          <a:xfrm>
            <a:off x="383202" y="1452437"/>
            <a:ext cx="1546255" cy="786954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pPr algn="ctr"/>
            <a:r>
              <a:rPr lang="es-AR" sz="1200" b="0" dirty="0"/>
              <a:t>DENSIDAD</a:t>
            </a:r>
          </a:p>
          <a:p>
            <a:pPr algn="ctr"/>
            <a:r>
              <a:rPr lang="es-AR" sz="1200" dirty="0"/>
              <a:t>X</a:t>
            </a:r>
          </a:p>
          <a:p>
            <a:pPr algn="ctr"/>
            <a:r>
              <a:rPr lang="es-AR" sz="1200" b="0" dirty="0"/>
              <a:t>HIBRIDO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xmlns="" id="{C3E5D9A6-B305-44B2-9EE2-211031B51396}"/>
              </a:ext>
            </a:extLst>
          </p:cNvPr>
          <p:cNvSpPr txBox="1"/>
          <p:nvPr/>
        </p:nvSpPr>
        <p:spPr>
          <a:xfrm>
            <a:off x="655393" y="2397789"/>
            <a:ext cx="1546255" cy="399488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pPr algn="ctr"/>
            <a:r>
              <a:rPr lang="es-AR" sz="1200" b="0" dirty="0"/>
              <a:t>FÓSFORO</a:t>
            </a:r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xmlns="" id="{FEE486B3-2DA8-49C4-B7A7-64729D149470}"/>
              </a:ext>
            </a:extLst>
          </p:cNvPr>
          <p:cNvSpPr/>
          <p:nvPr/>
        </p:nvSpPr>
        <p:spPr>
          <a:xfrm>
            <a:off x="1950297" y="1079724"/>
            <a:ext cx="4172857" cy="2445657"/>
          </a:xfrm>
          <a:custGeom>
            <a:avLst/>
            <a:gdLst>
              <a:gd name="connsiteX0" fmla="*/ 210457 w 4172857"/>
              <a:gd name="connsiteY0" fmla="*/ 0 h 2445657"/>
              <a:gd name="connsiteX1" fmla="*/ 2706914 w 4172857"/>
              <a:gd name="connsiteY1" fmla="*/ 0 h 2445657"/>
              <a:gd name="connsiteX2" fmla="*/ 3084286 w 4172857"/>
              <a:gd name="connsiteY2" fmla="*/ 442685 h 2445657"/>
              <a:gd name="connsiteX3" fmla="*/ 3439886 w 4172857"/>
              <a:gd name="connsiteY3" fmla="*/ 595085 h 2445657"/>
              <a:gd name="connsiteX4" fmla="*/ 3780971 w 4172857"/>
              <a:gd name="connsiteY4" fmla="*/ 624114 h 2445657"/>
              <a:gd name="connsiteX5" fmla="*/ 4020457 w 4172857"/>
              <a:gd name="connsiteY5" fmla="*/ 849085 h 2445657"/>
              <a:gd name="connsiteX6" fmla="*/ 4172857 w 4172857"/>
              <a:gd name="connsiteY6" fmla="*/ 1306285 h 2445657"/>
              <a:gd name="connsiteX7" fmla="*/ 4107543 w 4172857"/>
              <a:gd name="connsiteY7" fmla="*/ 1647371 h 2445657"/>
              <a:gd name="connsiteX8" fmla="*/ 3802743 w 4172857"/>
              <a:gd name="connsiteY8" fmla="*/ 1792514 h 2445657"/>
              <a:gd name="connsiteX9" fmla="*/ 3338286 w 4172857"/>
              <a:gd name="connsiteY9" fmla="*/ 1886857 h 2445657"/>
              <a:gd name="connsiteX10" fmla="*/ 2823029 w 4172857"/>
              <a:gd name="connsiteY10" fmla="*/ 2024743 h 2445657"/>
              <a:gd name="connsiteX11" fmla="*/ 2315029 w 4172857"/>
              <a:gd name="connsiteY11" fmla="*/ 2111828 h 2445657"/>
              <a:gd name="connsiteX12" fmla="*/ 2002971 w 4172857"/>
              <a:gd name="connsiteY12" fmla="*/ 2445657 h 2445657"/>
              <a:gd name="connsiteX13" fmla="*/ 1734457 w 4172857"/>
              <a:gd name="connsiteY13" fmla="*/ 2068285 h 2445657"/>
              <a:gd name="connsiteX14" fmla="*/ 1429657 w 4172857"/>
              <a:gd name="connsiteY14" fmla="*/ 1952171 h 2445657"/>
              <a:gd name="connsiteX15" fmla="*/ 921657 w 4172857"/>
              <a:gd name="connsiteY15" fmla="*/ 1799771 h 2445657"/>
              <a:gd name="connsiteX16" fmla="*/ 348343 w 4172857"/>
              <a:gd name="connsiteY16" fmla="*/ 1640114 h 2445657"/>
              <a:gd name="connsiteX17" fmla="*/ 79829 w 4172857"/>
              <a:gd name="connsiteY17" fmla="*/ 1415143 h 2445657"/>
              <a:gd name="connsiteX18" fmla="*/ 0 w 4172857"/>
              <a:gd name="connsiteY18" fmla="*/ 1117600 h 2445657"/>
              <a:gd name="connsiteX19" fmla="*/ 36286 w 4172857"/>
              <a:gd name="connsiteY19" fmla="*/ 566057 h 2445657"/>
              <a:gd name="connsiteX20" fmla="*/ 94343 w 4172857"/>
              <a:gd name="connsiteY20" fmla="*/ 21771 h 2445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172857" h="2445657">
                <a:moveTo>
                  <a:pt x="210457" y="0"/>
                </a:moveTo>
                <a:lnTo>
                  <a:pt x="2706914" y="0"/>
                </a:lnTo>
                <a:lnTo>
                  <a:pt x="3084286" y="442685"/>
                </a:lnTo>
                <a:lnTo>
                  <a:pt x="3439886" y="595085"/>
                </a:lnTo>
                <a:lnTo>
                  <a:pt x="3780971" y="624114"/>
                </a:lnTo>
                <a:lnTo>
                  <a:pt x="4020457" y="849085"/>
                </a:lnTo>
                <a:lnTo>
                  <a:pt x="4172857" y="1306285"/>
                </a:lnTo>
                <a:lnTo>
                  <a:pt x="4107543" y="1647371"/>
                </a:lnTo>
                <a:lnTo>
                  <a:pt x="3802743" y="1792514"/>
                </a:lnTo>
                <a:lnTo>
                  <a:pt x="3338286" y="1886857"/>
                </a:lnTo>
                <a:lnTo>
                  <a:pt x="2823029" y="2024743"/>
                </a:lnTo>
                <a:lnTo>
                  <a:pt x="2315029" y="2111828"/>
                </a:lnTo>
                <a:lnTo>
                  <a:pt x="2002971" y="2445657"/>
                </a:lnTo>
                <a:lnTo>
                  <a:pt x="1734457" y="2068285"/>
                </a:lnTo>
                <a:lnTo>
                  <a:pt x="1429657" y="1952171"/>
                </a:lnTo>
                <a:lnTo>
                  <a:pt x="921657" y="1799771"/>
                </a:lnTo>
                <a:lnTo>
                  <a:pt x="348343" y="1640114"/>
                </a:lnTo>
                <a:lnTo>
                  <a:pt x="79829" y="1415143"/>
                </a:lnTo>
                <a:lnTo>
                  <a:pt x="0" y="1117600"/>
                </a:lnTo>
                <a:lnTo>
                  <a:pt x="36286" y="566057"/>
                </a:lnTo>
                <a:lnTo>
                  <a:pt x="94343" y="21771"/>
                </a:lnTo>
              </a:path>
            </a:pathLst>
          </a:cu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xmlns="" id="{011BA695-2B0C-4D57-8FC5-9F6A6C833AB4}"/>
              </a:ext>
            </a:extLst>
          </p:cNvPr>
          <p:cNvSpPr txBox="1"/>
          <p:nvPr/>
        </p:nvSpPr>
        <p:spPr>
          <a:xfrm>
            <a:off x="2243754" y="1335314"/>
            <a:ext cx="1944914" cy="377372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r>
              <a:rPr lang="es-AR" sz="1200" b="0" dirty="0"/>
              <a:t>DENSIDAD X HÍBRIDOS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xmlns="" id="{70DF1938-A7DF-4588-B93E-9A94D3ADF749}"/>
              </a:ext>
            </a:extLst>
          </p:cNvPr>
          <p:cNvSpPr txBox="1"/>
          <p:nvPr/>
        </p:nvSpPr>
        <p:spPr>
          <a:xfrm>
            <a:off x="2638917" y="1712686"/>
            <a:ext cx="1944914" cy="377372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r>
              <a:rPr lang="es-AR" sz="1200" b="0" dirty="0"/>
              <a:t>FÓSFORO X NITRÓGENO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xmlns="" id="{30D8B271-F42F-43CD-AEB3-A3E3A2A9AE64}"/>
              </a:ext>
            </a:extLst>
          </p:cNvPr>
          <p:cNvSpPr txBox="1"/>
          <p:nvPr/>
        </p:nvSpPr>
        <p:spPr>
          <a:xfrm>
            <a:off x="3102906" y="2164228"/>
            <a:ext cx="2475042" cy="377372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r>
              <a:rPr lang="es-AR" sz="1200" b="0" dirty="0"/>
              <a:t>BARBECHOS (AGUA)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xmlns="" id="{97FEF418-FD77-4359-ACA8-926E2CFE2DEA}"/>
              </a:ext>
            </a:extLst>
          </p:cNvPr>
          <p:cNvSpPr txBox="1"/>
          <p:nvPr/>
        </p:nvSpPr>
        <p:spPr>
          <a:xfrm>
            <a:off x="3633034" y="2587847"/>
            <a:ext cx="1944914" cy="377372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r>
              <a:rPr lang="es-AR" sz="1200" b="0" dirty="0"/>
              <a:t>AMBIENTACIÓN (SUELO)</a:t>
            </a:r>
          </a:p>
        </p:txBody>
      </p:sp>
    </p:spTree>
    <p:extLst>
      <p:ext uri="{BB962C8B-B14F-4D97-AF65-F5344CB8AC3E}">
        <p14:creationId xmlns:p14="http://schemas.microsoft.com/office/powerpoint/2010/main" xmlns="" val="3509360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  <p:bldP spid="14" grpId="0"/>
      <p:bldP spid="15" grpId="0"/>
      <p:bldP spid="16" grpId="0" animBg="1"/>
      <p:bldP spid="17" grpId="0"/>
      <p:bldP spid="18" grpId="0"/>
      <p:bldP spid="19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Esquema general de la charla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2</a:t>
            </a:fld>
            <a:endParaRPr lang="es-ES" dirty="0"/>
          </a:p>
        </p:txBody>
      </p:sp>
      <p:sp>
        <p:nvSpPr>
          <p:cNvPr id="6" name="Subtítulo 5">
            <a:extLst>
              <a:ext uri="{FF2B5EF4-FFF2-40B4-BE49-F238E27FC236}">
                <a16:creationId xmlns:a16="http://schemas.microsoft.com/office/drawing/2014/main" xmlns="" id="{1F6550E5-32A4-4524-9A50-1C157FF391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dirty="0"/>
              <a:t>Cómo pretendemos encarar las propuestas de manejo de cultivos</a:t>
            </a:r>
          </a:p>
        </p:txBody>
      </p:sp>
    </p:spTree>
    <p:extLst>
      <p:ext uri="{BB962C8B-B14F-4D97-AF65-F5344CB8AC3E}">
        <p14:creationId xmlns:p14="http://schemas.microsoft.com/office/powerpoint/2010/main" xmlns="" val="35783171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AR" i="1" dirty="0"/>
              <a:t>Fecha de siembra, Grupos de Madurez, Arreglo Espacial,  Genotipo y Nutrición.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Cultivo de Soja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20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5355780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2D837A2-1078-4874-B582-528458A380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5403273" y="4433436"/>
            <a:ext cx="1454727" cy="274637"/>
          </a:xfrm>
        </p:spPr>
        <p:txBody>
          <a:bodyPr/>
          <a:lstStyle/>
          <a:p>
            <a:fld id="{8C6C731B-B68D-034F-8C43-896439074AB5}" type="slidenum">
              <a:rPr lang="es-ES" smtClean="0"/>
              <a:pPr/>
              <a:t>21</a:t>
            </a:fld>
            <a:endParaRPr lang="es-ES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29D682B-B8D1-4006-B438-DDC7EEF7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816" y="181309"/>
            <a:ext cx="6348186" cy="835772"/>
          </a:xfrm>
        </p:spPr>
        <p:txBody>
          <a:bodyPr>
            <a:normAutofit fontScale="90000"/>
          </a:bodyPr>
          <a:lstStyle/>
          <a:p>
            <a:r>
              <a:rPr lang="es-AR" dirty="0"/>
              <a:t>Fechas de siembra y grupos de madurez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BD3DC954-FDBB-4200-B046-3A8C7C1053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205"/>
          <a:stretch/>
        </p:blipFill>
        <p:spPr>
          <a:xfrm>
            <a:off x="1" y="1285379"/>
            <a:ext cx="3429000" cy="163492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68196EB1-AA7C-46E8-A26D-651BFE6DB6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205"/>
          <a:stretch/>
        </p:blipFill>
        <p:spPr>
          <a:xfrm>
            <a:off x="3429000" y="1285379"/>
            <a:ext cx="3428999" cy="1634929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0CE6EA3D-4C23-4F30-A67C-277BA94779EC}"/>
              </a:ext>
            </a:extLst>
          </p:cNvPr>
          <p:cNvSpPr txBox="1"/>
          <p:nvPr/>
        </p:nvSpPr>
        <p:spPr>
          <a:xfrm>
            <a:off x="1349828" y="939108"/>
            <a:ext cx="914400" cy="386925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r>
              <a:rPr lang="es-AR" sz="1200" b="0" dirty="0"/>
              <a:t>20 ENERO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88E8FD92-A921-4F73-A714-546EF4F77D9E}"/>
              </a:ext>
            </a:extLst>
          </p:cNvPr>
          <p:cNvSpPr txBox="1"/>
          <p:nvPr/>
        </p:nvSpPr>
        <p:spPr>
          <a:xfrm>
            <a:off x="4615527" y="953625"/>
            <a:ext cx="914400" cy="386925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r>
              <a:rPr lang="es-AR" sz="1200" b="0" dirty="0"/>
              <a:t>1 MARZO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BADC45FA-F887-4742-9FB6-F84F3F21F02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1778"/>
          <a:stretch/>
        </p:blipFill>
        <p:spPr>
          <a:xfrm>
            <a:off x="1" y="2920308"/>
            <a:ext cx="3428998" cy="163492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F77326F2-1241-4B61-B05A-B3E16C584AA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628" b="22235"/>
          <a:stretch/>
        </p:blipFill>
        <p:spPr>
          <a:xfrm>
            <a:off x="3392400" y="2902858"/>
            <a:ext cx="3465599" cy="165238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8093FCBD-41EE-4AE9-B031-DACB942E85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05026" y="1789997"/>
            <a:ext cx="2647950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27613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2D837A2-1078-4874-B582-528458A380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22</a:t>
            </a:fld>
            <a:endParaRPr lang="es-ES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29D682B-B8D1-4006-B438-DDC7EEF7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816" y="181309"/>
            <a:ext cx="6348186" cy="835772"/>
          </a:xfrm>
        </p:spPr>
        <p:txBody>
          <a:bodyPr>
            <a:normAutofit fontScale="90000"/>
          </a:bodyPr>
          <a:lstStyle/>
          <a:p>
            <a:r>
              <a:rPr lang="es-AR" dirty="0"/>
              <a:t>Fechas de siembra y grupos de madurez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56A60CCC-036F-4213-A5DF-BD86C5D729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1" y="717553"/>
            <a:ext cx="6128657" cy="3791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163762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2D837A2-1078-4874-B582-528458A380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23</a:t>
            </a:fld>
            <a:endParaRPr lang="es-ES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29D682B-B8D1-4006-B438-DDC7EEF7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816" y="181309"/>
            <a:ext cx="6348186" cy="835772"/>
          </a:xfrm>
        </p:spPr>
        <p:txBody>
          <a:bodyPr>
            <a:normAutofit fontScale="90000"/>
          </a:bodyPr>
          <a:lstStyle/>
          <a:p>
            <a:r>
              <a:rPr lang="es-AR" dirty="0"/>
              <a:t>Arreglo espacial – distancia e/hileras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B09EA6EB-FE4F-40FF-819B-135D2549F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3999" y="676935"/>
            <a:ext cx="5582228" cy="3887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xmlns="" id="{D3E3DCB2-1120-41E1-BA53-EA1CF96A3654}"/>
              </a:ext>
            </a:extLst>
          </p:cNvPr>
          <p:cNvCxnSpPr>
            <a:cxnSpLocks/>
          </p:cNvCxnSpPr>
          <p:nvPr/>
        </p:nvCxnSpPr>
        <p:spPr>
          <a:xfrm flipH="1">
            <a:off x="1226457" y="1393372"/>
            <a:ext cx="4111503" cy="0"/>
          </a:xfrm>
          <a:prstGeom prst="straightConnector1">
            <a:avLst/>
          </a:prstGeom>
          <a:ln w="76200">
            <a:solidFill>
              <a:srgbClr val="15A14E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70634E37-429A-467A-9F6C-2F21BD4AF110}"/>
              </a:ext>
            </a:extLst>
          </p:cNvPr>
          <p:cNvSpPr txBox="1"/>
          <p:nvPr/>
        </p:nvSpPr>
        <p:spPr>
          <a:xfrm>
            <a:off x="1393371" y="1545771"/>
            <a:ext cx="3744685" cy="914400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r>
              <a:rPr lang="es-AR" sz="1600" b="1" dirty="0">
                <a:solidFill>
                  <a:schemeClr val="accent4">
                    <a:lumMod val="50000"/>
                  </a:schemeClr>
                </a:solidFill>
              </a:rPr>
              <a:t>RESPUESTA +++ AL DISTANCIAMIENTO E/HILERAS</a:t>
            </a:r>
          </a:p>
        </p:txBody>
      </p:sp>
    </p:spTree>
    <p:extLst>
      <p:ext uri="{BB962C8B-B14F-4D97-AF65-F5344CB8AC3E}">
        <p14:creationId xmlns:p14="http://schemas.microsoft.com/office/powerpoint/2010/main" xmlns="" val="354740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2D837A2-1078-4874-B582-528458A380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24</a:t>
            </a:fld>
            <a:endParaRPr lang="es-ES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29D682B-B8D1-4006-B438-DDC7EEF7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816" y="181309"/>
            <a:ext cx="6348186" cy="835772"/>
          </a:xfrm>
        </p:spPr>
        <p:txBody>
          <a:bodyPr>
            <a:normAutofit fontScale="90000"/>
          </a:bodyPr>
          <a:lstStyle/>
          <a:p>
            <a:r>
              <a:rPr lang="es-AR" dirty="0"/>
              <a:t>Arreglo espacial – Densidad de siembra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D5F6F2B8-3418-4EEC-BC79-59CDE77CE3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997" y="792023"/>
            <a:ext cx="6052459" cy="372400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22FF5AA4-286F-4272-99BD-3FEA9101D1ED}"/>
              </a:ext>
            </a:extLst>
          </p:cNvPr>
          <p:cNvSpPr txBox="1"/>
          <p:nvPr/>
        </p:nvSpPr>
        <p:spPr>
          <a:xfrm>
            <a:off x="1378856" y="3163435"/>
            <a:ext cx="2256971" cy="914400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r>
              <a:rPr lang="es-AR" sz="1200" b="0" dirty="0"/>
              <a:t>Resumen de 8 años de ensayos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90A62E73-8637-49D1-A29C-AEA13A762210}"/>
              </a:ext>
            </a:extLst>
          </p:cNvPr>
          <p:cNvSpPr txBox="1"/>
          <p:nvPr/>
        </p:nvSpPr>
        <p:spPr>
          <a:xfrm>
            <a:off x="188686" y="4702629"/>
            <a:ext cx="5348514" cy="339272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r>
              <a:rPr lang="es-AR" sz="1200" b="0" i="1" dirty="0"/>
              <a:t>Olavarría, Bto. </a:t>
            </a:r>
            <a:r>
              <a:rPr lang="es-AR" sz="1200" b="0" i="1" dirty="0" err="1"/>
              <a:t>Juarez</a:t>
            </a:r>
            <a:r>
              <a:rPr lang="es-AR" sz="1200" b="0" i="1" dirty="0"/>
              <a:t>, Lamadrid, C. Suárez, </a:t>
            </a:r>
            <a:r>
              <a:rPr lang="es-AR" sz="1200" b="0" i="1" dirty="0" err="1"/>
              <a:t>Dufaur</a:t>
            </a:r>
            <a:r>
              <a:rPr lang="es-AR" sz="1200" b="0" i="1" dirty="0"/>
              <a:t>, Carhué, Colina, Líbano</a:t>
            </a:r>
          </a:p>
        </p:txBody>
      </p:sp>
    </p:spTree>
    <p:extLst>
      <p:ext uri="{BB962C8B-B14F-4D97-AF65-F5344CB8AC3E}">
        <p14:creationId xmlns:p14="http://schemas.microsoft.com/office/powerpoint/2010/main" xmlns="" val="18193840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9AB79D16-1E77-4A54-A4D6-3409A8F48D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685" y="735981"/>
            <a:ext cx="6284685" cy="3855252"/>
          </a:xfrm>
          <a:prstGeom prst="rect">
            <a:avLst/>
          </a:prstGeom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2D837A2-1078-4874-B582-528458A380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25</a:t>
            </a:fld>
            <a:endParaRPr lang="es-ES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29D682B-B8D1-4006-B438-DDC7EEF7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816" y="181309"/>
            <a:ext cx="6348186" cy="835772"/>
          </a:xfrm>
        </p:spPr>
        <p:txBody>
          <a:bodyPr>
            <a:normAutofit fontScale="90000"/>
          </a:bodyPr>
          <a:lstStyle/>
          <a:p>
            <a:r>
              <a:rPr lang="es-AR" dirty="0"/>
              <a:t>Arreglo espacial – Densidad de siembra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22FF5AA4-286F-4272-99BD-3FEA9101D1ED}"/>
              </a:ext>
            </a:extLst>
          </p:cNvPr>
          <p:cNvSpPr txBox="1"/>
          <p:nvPr/>
        </p:nvSpPr>
        <p:spPr>
          <a:xfrm>
            <a:off x="1226456" y="3417435"/>
            <a:ext cx="2256971" cy="914400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r>
              <a:rPr lang="es-AR" sz="1200" b="0" dirty="0"/>
              <a:t>Resumen de 8 años de ensayos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90A62E73-8637-49D1-A29C-AEA13A762210}"/>
              </a:ext>
            </a:extLst>
          </p:cNvPr>
          <p:cNvSpPr txBox="1"/>
          <p:nvPr/>
        </p:nvSpPr>
        <p:spPr>
          <a:xfrm>
            <a:off x="188686" y="4702629"/>
            <a:ext cx="5348514" cy="339272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r>
              <a:rPr lang="es-AR" sz="1200" b="0" i="1" dirty="0"/>
              <a:t>Olavarría, Bto. </a:t>
            </a:r>
            <a:r>
              <a:rPr lang="es-AR" sz="1200" b="0" i="1" dirty="0" err="1"/>
              <a:t>Juarez</a:t>
            </a:r>
            <a:r>
              <a:rPr lang="es-AR" sz="1200" b="0" i="1" dirty="0"/>
              <a:t>, Lamadrid, C. Suárez, </a:t>
            </a:r>
            <a:r>
              <a:rPr lang="es-AR" sz="1200" b="0" i="1" dirty="0" err="1"/>
              <a:t>Dufaur</a:t>
            </a:r>
            <a:r>
              <a:rPr lang="es-AR" sz="1200" b="0" i="1" dirty="0"/>
              <a:t>, Carhué, Colina, Líbano</a:t>
            </a:r>
          </a:p>
        </p:txBody>
      </p:sp>
    </p:spTree>
    <p:extLst>
      <p:ext uri="{BB962C8B-B14F-4D97-AF65-F5344CB8AC3E}">
        <p14:creationId xmlns:p14="http://schemas.microsoft.com/office/powerpoint/2010/main" xmlns="" val="34780936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2D837A2-1078-4874-B582-528458A380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26</a:t>
            </a:fld>
            <a:endParaRPr lang="es-ES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29D682B-B8D1-4006-B438-DDC7EEF7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816" y="181309"/>
            <a:ext cx="6348186" cy="835772"/>
          </a:xfrm>
        </p:spPr>
        <p:txBody>
          <a:bodyPr>
            <a:normAutofit fontScale="90000"/>
          </a:bodyPr>
          <a:lstStyle/>
          <a:p>
            <a:r>
              <a:rPr lang="es-AR" dirty="0"/>
              <a:t>Arreglo espacial – Densidad de siembra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7D62802B-ECFA-492D-B227-2B2585B767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106" y="1091370"/>
            <a:ext cx="6578425" cy="2457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05235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2D837A2-1078-4874-B582-528458A380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27</a:t>
            </a:fld>
            <a:endParaRPr lang="es-ES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29D682B-B8D1-4006-B438-DDC7EEF7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816" y="181309"/>
            <a:ext cx="6348186" cy="835772"/>
          </a:xfrm>
        </p:spPr>
        <p:txBody>
          <a:bodyPr>
            <a:normAutofit/>
          </a:bodyPr>
          <a:lstStyle/>
          <a:p>
            <a:r>
              <a:rPr lang="es-AR" dirty="0"/>
              <a:t>Densidad de siembra – Datos 19-20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D3701936-DFB9-4C42-BB9F-570BB24ED8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34" y="935264"/>
            <a:ext cx="5329439" cy="327297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2DA7BB1A-2CC9-4A81-BD71-F68F44E39F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7569" y="3549823"/>
            <a:ext cx="1740431" cy="10512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xmlns="" val="37233311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2D837A2-1078-4874-B582-528458A380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28</a:t>
            </a:fld>
            <a:endParaRPr lang="es-ES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29D682B-B8D1-4006-B438-DDC7EEF7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816" y="181309"/>
            <a:ext cx="6348186" cy="835772"/>
          </a:xfrm>
        </p:spPr>
        <p:txBody>
          <a:bodyPr>
            <a:normAutofit/>
          </a:bodyPr>
          <a:lstStyle/>
          <a:p>
            <a:r>
              <a:rPr lang="es-AR" dirty="0"/>
              <a:t>Densidad de siembra – Datos 19-20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543F268E-11E0-4426-BCA3-F735E77F3B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54" y="960915"/>
            <a:ext cx="5186490" cy="311741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2EF99FB3-3CED-4004-9ED2-C8C03011FF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84" y="3563136"/>
            <a:ext cx="1781774" cy="103038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xmlns="" val="4251353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2D837A2-1078-4874-B582-528458A380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29</a:t>
            </a:fld>
            <a:endParaRPr lang="es-ES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29D682B-B8D1-4006-B438-DDC7EEF7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816" y="181309"/>
            <a:ext cx="6348186" cy="835772"/>
          </a:xfrm>
        </p:spPr>
        <p:txBody>
          <a:bodyPr>
            <a:normAutofit/>
          </a:bodyPr>
          <a:lstStyle/>
          <a:p>
            <a:r>
              <a:rPr lang="es-AR" dirty="0"/>
              <a:t>Cultivares de soja – Datos 19-20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F0A07FE4-7F00-410E-92AD-B4D9BE7AF8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332" y="764487"/>
            <a:ext cx="3708586" cy="372217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2AF020A8-A837-4C27-A1C9-C1351D006C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4282" y="1756179"/>
            <a:ext cx="2049386" cy="995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2871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22468A1-312C-47D6-B3FE-71BAF9E1A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81309"/>
            <a:ext cx="6186971" cy="835772"/>
          </a:xfrm>
        </p:spPr>
        <p:txBody>
          <a:bodyPr/>
          <a:lstStyle/>
          <a:p>
            <a:r>
              <a:rPr lang="es-AR" dirty="0"/>
              <a:t>Esquema de la charla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89ECBC65-BC91-4BAA-8543-429D4A9E9F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5514" y="1153865"/>
            <a:ext cx="6186971" cy="283577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400" b="1" dirty="0"/>
              <a:t>Para Girasol, Soja y Maíz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400" b="1" dirty="0"/>
              <a:t>Repaso de lo que sabemos en la zona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400" b="1" dirty="0"/>
              <a:t>Aportes que se deducen de los nuevos resultados GEASO 19-20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400" b="1" dirty="0"/>
              <a:t>Consideraciones por cultivo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400" b="1" dirty="0"/>
              <a:t>Aspectos clave a trabajar por Sub-Zona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922BAA8F-6737-48EF-A306-A2E6DDD8873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842633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2D837A2-1078-4874-B582-528458A380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30</a:t>
            </a:fld>
            <a:endParaRPr lang="es-ES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29D682B-B8D1-4006-B438-DDC7EEF7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816" y="181309"/>
            <a:ext cx="6348186" cy="835772"/>
          </a:xfrm>
        </p:spPr>
        <p:txBody>
          <a:bodyPr>
            <a:normAutofit/>
          </a:bodyPr>
          <a:lstStyle/>
          <a:p>
            <a:r>
              <a:rPr lang="es-AR" dirty="0"/>
              <a:t>Cultivares de soja – Datos 19-20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DBA69718-865F-4C8D-851B-60B33F00F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874" y="748201"/>
            <a:ext cx="3487454" cy="376893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3CEAF563-2E87-43F5-AB41-DD1C43B62E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705" y="1449487"/>
            <a:ext cx="2075135" cy="1008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177922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2D837A2-1078-4874-B582-528458A380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31</a:t>
            </a:fld>
            <a:endParaRPr lang="es-ES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29D682B-B8D1-4006-B438-DDC7EEF7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816" y="181309"/>
            <a:ext cx="6348186" cy="835772"/>
          </a:xfrm>
        </p:spPr>
        <p:txBody>
          <a:bodyPr>
            <a:normAutofit/>
          </a:bodyPr>
          <a:lstStyle/>
          <a:p>
            <a:r>
              <a:rPr lang="es-AR" dirty="0"/>
              <a:t>Cultivares de soja – Datos 19-20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8A2312E4-57C1-4AFB-95E9-0A368BA32C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239" y="767337"/>
            <a:ext cx="3253137" cy="380466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A3E353D5-8B35-42C2-9EAA-51AEBA202F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930" y="1621941"/>
            <a:ext cx="2160831" cy="1017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834104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2D837A2-1078-4874-B582-528458A380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32</a:t>
            </a:fld>
            <a:endParaRPr lang="es-ES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29D682B-B8D1-4006-B438-DDC7EEF7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816" y="181309"/>
            <a:ext cx="6348186" cy="835772"/>
          </a:xfrm>
        </p:spPr>
        <p:txBody>
          <a:bodyPr>
            <a:normAutofit/>
          </a:bodyPr>
          <a:lstStyle/>
          <a:p>
            <a:r>
              <a:rPr lang="es-AR" dirty="0"/>
              <a:t>Cultivares de soja – Datos 19-20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9A774B5F-4190-451E-B168-7AE4194F8C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58" y="706185"/>
            <a:ext cx="6648401" cy="384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072121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2D837A2-1078-4874-B582-528458A380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33</a:t>
            </a:fld>
            <a:endParaRPr lang="es-ES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29D682B-B8D1-4006-B438-DDC7EEF7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816" y="181309"/>
            <a:ext cx="6348186" cy="835772"/>
          </a:xfrm>
        </p:spPr>
        <p:txBody>
          <a:bodyPr>
            <a:normAutofit/>
          </a:bodyPr>
          <a:lstStyle/>
          <a:p>
            <a:r>
              <a:rPr lang="es-AR" dirty="0"/>
              <a:t>Fertilización soja – Datos 19-20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xmlns="" id="{1B83A559-2383-4F16-949B-378B5B092B66}"/>
              </a:ext>
            </a:extLst>
          </p:cNvPr>
          <p:cNvGrpSpPr/>
          <p:nvPr/>
        </p:nvGrpSpPr>
        <p:grpSpPr>
          <a:xfrm>
            <a:off x="0" y="1248233"/>
            <a:ext cx="6858001" cy="2169884"/>
            <a:chOff x="84432" y="1555882"/>
            <a:chExt cx="11911659" cy="3271292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xmlns="" id="{91764F02-CF99-4FBF-A48D-45FC980AE8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4432" y="1555884"/>
              <a:ext cx="4096350" cy="3271290"/>
            </a:xfrm>
            <a:prstGeom prst="rect">
              <a:avLst/>
            </a:prstGeom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xmlns="" id="{9437206F-B2E5-477F-BCB1-39A2FC4653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12088" y="1555883"/>
              <a:ext cx="4074637" cy="3271290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xmlns="" id="{9BC7A0DA-F559-4A26-8964-F6C1A1F4E3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21454" y="1555882"/>
              <a:ext cx="4074637" cy="3271290"/>
            </a:xfrm>
            <a:prstGeom prst="rect">
              <a:avLst/>
            </a:prstGeom>
          </p:spPr>
        </p:pic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xmlns="" id="{56CF4E34-1EDF-4E2A-AFB3-5267A1FAE4E8}"/>
              </a:ext>
            </a:extLst>
          </p:cNvPr>
          <p:cNvGrpSpPr/>
          <p:nvPr/>
        </p:nvGrpSpPr>
        <p:grpSpPr>
          <a:xfrm>
            <a:off x="111803" y="3606165"/>
            <a:ext cx="6634394" cy="793450"/>
            <a:chOff x="715295" y="5018756"/>
            <a:chExt cx="10857042" cy="1267743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xmlns="" id="{D00FD506-64A2-46C5-9848-4056995509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14000"/>
            <a:stretch/>
          </p:blipFill>
          <p:spPr>
            <a:xfrm>
              <a:off x="715295" y="5018756"/>
              <a:ext cx="3034115" cy="1267742"/>
            </a:xfrm>
            <a:prstGeom prst="rect">
              <a:avLst/>
            </a:prstGeom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xmlns="" id="{EF8C05A6-872F-424E-AFC2-661A031A4F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b="14000"/>
            <a:stretch/>
          </p:blipFill>
          <p:spPr>
            <a:xfrm>
              <a:off x="4784071" y="5018756"/>
              <a:ext cx="3034115" cy="1267743"/>
            </a:xfrm>
            <a:prstGeom prst="rect">
              <a:avLst/>
            </a:prstGeom>
          </p:spPr>
        </p:pic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xmlns="" id="{A29DBB50-DA22-45E4-B2E2-21E09D4317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b="14000"/>
            <a:stretch/>
          </p:blipFill>
          <p:spPr>
            <a:xfrm>
              <a:off x="8442591" y="5018757"/>
              <a:ext cx="3129746" cy="1267742"/>
            </a:xfrm>
            <a:prstGeom prst="rect">
              <a:avLst/>
            </a:prstGeom>
          </p:spPr>
        </p:pic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DBFDD148-48BF-4542-94B0-8F265E8BE8FE}"/>
              </a:ext>
            </a:extLst>
          </p:cNvPr>
          <p:cNvSpPr txBox="1"/>
          <p:nvPr/>
        </p:nvSpPr>
        <p:spPr>
          <a:xfrm>
            <a:off x="859172" y="4240530"/>
            <a:ext cx="409557" cy="194310"/>
          </a:xfrm>
          <a:prstGeom prst="rect">
            <a:avLst/>
          </a:prstGeom>
        </p:spPr>
        <p:txBody>
          <a:bodyPr wrap="none" rtlCol="0">
            <a:normAutofit lnSpcReduction="10000"/>
          </a:bodyPr>
          <a:lstStyle/>
          <a:p>
            <a:r>
              <a:rPr lang="es-AR" sz="700" b="0" dirty="0">
                <a:highlight>
                  <a:srgbClr val="C0C0C0"/>
                </a:highlight>
              </a:rPr>
              <a:t>8.4 ppm    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xmlns="" id="{C822D9D9-9703-473E-9283-5EDA5F4A495C}"/>
              </a:ext>
            </a:extLst>
          </p:cNvPr>
          <p:cNvSpPr txBox="1"/>
          <p:nvPr/>
        </p:nvSpPr>
        <p:spPr>
          <a:xfrm>
            <a:off x="3346340" y="4240530"/>
            <a:ext cx="409557" cy="194310"/>
          </a:xfrm>
          <a:prstGeom prst="rect">
            <a:avLst/>
          </a:prstGeom>
        </p:spPr>
        <p:txBody>
          <a:bodyPr wrap="none" rtlCol="0">
            <a:normAutofit lnSpcReduction="10000"/>
          </a:bodyPr>
          <a:lstStyle/>
          <a:p>
            <a:r>
              <a:rPr lang="es-AR" sz="700" b="0" dirty="0">
                <a:highlight>
                  <a:srgbClr val="C0C0C0"/>
                </a:highlight>
              </a:rPr>
              <a:t>12 ppm     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xmlns="" id="{D589FF00-1328-4708-9B11-5B519610B836}"/>
              </a:ext>
            </a:extLst>
          </p:cNvPr>
          <p:cNvSpPr txBox="1"/>
          <p:nvPr/>
        </p:nvSpPr>
        <p:spPr>
          <a:xfrm>
            <a:off x="5723780" y="4240530"/>
            <a:ext cx="409557" cy="194310"/>
          </a:xfrm>
          <a:prstGeom prst="rect">
            <a:avLst/>
          </a:prstGeom>
        </p:spPr>
        <p:txBody>
          <a:bodyPr wrap="none" rtlCol="0">
            <a:normAutofit lnSpcReduction="10000"/>
          </a:bodyPr>
          <a:lstStyle/>
          <a:p>
            <a:r>
              <a:rPr lang="es-AR" sz="700" b="0" dirty="0">
                <a:highlight>
                  <a:srgbClr val="C0C0C0"/>
                </a:highlight>
              </a:rPr>
              <a:t>18 ppm    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6A821D26-1A18-4E33-8AC8-FE0F2DBCAA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4237" y="1961571"/>
            <a:ext cx="6507392" cy="86697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xmlns="" val="1720499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22468A1-312C-47D6-B3FE-71BAF9E1A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81309"/>
            <a:ext cx="6186971" cy="835772"/>
          </a:xfrm>
        </p:spPr>
        <p:txBody>
          <a:bodyPr/>
          <a:lstStyle/>
          <a:p>
            <a:r>
              <a:rPr lang="es-AR" dirty="0"/>
              <a:t>Ideas generales de soja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89ECBC65-BC91-4BAA-8543-429D4A9E9F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899" y="2398147"/>
            <a:ext cx="6186971" cy="3313565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dirty="0"/>
              <a:t>EL FACTOR MÁS DETERMINANTE ES LA CORRECTA ELECCIÓN DE FECHA Y GRUPO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dirty="0"/>
              <a:t>ESTRUCTURA: EFECTO ++ DEL DISTANCIAMIENTO Y SIEMBRA NEUMÁTICA CUANDO EL AMBIENTE ES LIMITADO.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dirty="0"/>
              <a:t>EL EFECTO DE LA DENSIDAD ES DIVERSO, MUY ASOCIADO AL SISTEMA DE SIEMBRA.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dirty="0"/>
              <a:t>MATERIALES DESTACADOS: SY 4X1, BIOCERES 4.51, RA 437, BIOCERES 3.41 Y DM 40R16.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dirty="0"/>
              <a:t>OTRA VEZ: AUMENTAN LAS RESPUESTAS A P COMPARADAS CON EXPERIENCIAS ANTERIORES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A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A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A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AR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922BAA8F-6737-48EF-A306-A2E6DDD8873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34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682091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>
            <a:extLst>
              <a:ext uri="{FF2B5EF4-FFF2-40B4-BE49-F238E27FC236}">
                <a16:creationId xmlns:a16="http://schemas.microsoft.com/office/drawing/2014/main" xmlns="" id="{C49757B4-0887-4834-BF75-E9E8B54AC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931" y="0"/>
            <a:ext cx="6241496" cy="4630057"/>
          </a:xfrm>
          <a:prstGeom prst="rect">
            <a:avLst/>
          </a:prstGeom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xmlns="" id="{7549134D-77F6-46CD-A012-0E16935740E3}"/>
              </a:ext>
            </a:extLst>
          </p:cNvPr>
          <p:cNvSpPr/>
          <p:nvPr/>
        </p:nvSpPr>
        <p:spPr>
          <a:xfrm>
            <a:off x="558799" y="1095829"/>
            <a:ext cx="1175657" cy="841828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schemeClr val="accent4">
                    <a:lumMod val="50000"/>
                  </a:schemeClr>
                </a:solidFill>
              </a:rPr>
              <a:t>1450</a:t>
            </a:r>
          </a:p>
          <a:p>
            <a:pPr algn="ctr"/>
            <a:r>
              <a:rPr lang="es-AR" dirty="0">
                <a:solidFill>
                  <a:schemeClr val="accent4">
                    <a:lumMod val="50000"/>
                  </a:schemeClr>
                </a:solidFill>
              </a:rPr>
              <a:t>+/- 1000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xmlns="" id="{A4479F6F-2A0D-4EC0-B242-A5990DBA555F}"/>
              </a:ext>
            </a:extLst>
          </p:cNvPr>
          <p:cNvSpPr/>
          <p:nvPr/>
        </p:nvSpPr>
        <p:spPr>
          <a:xfrm>
            <a:off x="1240970" y="2786739"/>
            <a:ext cx="1792516" cy="841828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schemeClr val="accent4">
                    <a:lumMod val="50000"/>
                  </a:schemeClr>
                </a:solidFill>
              </a:rPr>
              <a:t>1600</a:t>
            </a:r>
          </a:p>
          <a:p>
            <a:pPr algn="ctr"/>
            <a:r>
              <a:rPr lang="es-AR" dirty="0">
                <a:solidFill>
                  <a:schemeClr val="accent4">
                    <a:lumMod val="50000"/>
                  </a:schemeClr>
                </a:solidFill>
              </a:rPr>
              <a:t>+/- 700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xmlns="" id="{4A391AD4-2A0C-4148-91FF-57972FF45DFE}"/>
              </a:ext>
            </a:extLst>
          </p:cNvPr>
          <p:cNvSpPr/>
          <p:nvPr/>
        </p:nvSpPr>
        <p:spPr>
          <a:xfrm>
            <a:off x="2072270" y="1299030"/>
            <a:ext cx="1367620" cy="1487709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schemeClr val="accent4">
                    <a:lumMod val="50000"/>
                  </a:schemeClr>
                </a:solidFill>
              </a:rPr>
              <a:t>2100</a:t>
            </a:r>
          </a:p>
          <a:p>
            <a:pPr algn="ctr"/>
            <a:r>
              <a:rPr lang="es-AR" dirty="0">
                <a:solidFill>
                  <a:schemeClr val="accent4">
                    <a:lumMod val="50000"/>
                  </a:schemeClr>
                </a:solidFill>
              </a:rPr>
              <a:t>+/- 1000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xmlns="" id="{097F5633-09CF-4C15-8DC7-D9B140E20179}"/>
              </a:ext>
            </a:extLst>
          </p:cNvPr>
          <p:cNvSpPr/>
          <p:nvPr/>
        </p:nvSpPr>
        <p:spPr>
          <a:xfrm>
            <a:off x="3301066" y="1037775"/>
            <a:ext cx="1367620" cy="106679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schemeClr val="accent4">
                    <a:lumMod val="50000"/>
                  </a:schemeClr>
                </a:solidFill>
              </a:rPr>
              <a:t>2000</a:t>
            </a:r>
          </a:p>
          <a:p>
            <a:pPr algn="ctr"/>
            <a:r>
              <a:rPr lang="es-AR" dirty="0">
                <a:solidFill>
                  <a:schemeClr val="accent4">
                    <a:lumMod val="50000"/>
                  </a:schemeClr>
                </a:solidFill>
              </a:rPr>
              <a:t>+/- 1000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xmlns="" id="{C8A7688D-CAD2-493B-9DDB-C0FEAEA83DBA}"/>
              </a:ext>
            </a:extLst>
          </p:cNvPr>
          <p:cNvSpPr/>
          <p:nvPr/>
        </p:nvSpPr>
        <p:spPr>
          <a:xfrm>
            <a:off x="3751715" y="2201639"/>
            <a:ext cx="1938595" cy="740222"/>
          </a:xfrm>
          <a:prstGeom prst="ellipse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schemeClr val="bg1"/>
                </a:solidFill>
              </a:rPr>
              <a:t>1900</a:t>
            </a:r>
          </a:p>
          <a:p>
            <a:pPr algn="ctr"/>
            <a:r>
              <a:rPr lang="es-AR" dirty="0">
                <a:solidFill>
                  <a:schemeClr val="bg1"/>
                </a:solidFill>
              </a:rPr>
              <a:t>+/- 800</a:t>
            </a:r>
          </a:p>
        </p:txBody>
      </p:sp>
      <p:sp>
        <p:nvSpPr>
          <p:cNvPr id="12" name="Forma libre: forma 11">
            <a:extLst>
              <a:ext uri="{FF2B5EF4-FFF2-40B4-BE49-F238E27FC236}">
                <a16:creationId xmlns:a16="http://schemas.microsoft.com/office/drawing/2014/main" xmlns="" id="{6376739D-F7B8-4113-B33A-460E5999102A}"/>
              </a:ext>
            </a:extLst>
          </p:cNvPr>
          <p:cNvSpPr/>
          <p:nvPr/>
        </p:nvSpPr>
        <p:spPr>
          <a:xfrm>
            <a:off x="266489" y="1008046"/>
            <a:ext cx="3476171" cy="2779486"/>
          </a:xfrm>
          <a:custGeom>
            <a:avLst/>
            <a:gdLst>
              <a:gd name="connsiteX0" fmla="*/ 7257 w 3476171"/>
              <a:gd name="connsiteY0" fmla="*/ 0 h 2779486"/>
              <a:gd name="connsiteX1" fmla="*/ 1545771 w 3476171"/>
              <a:gd name="connsiteY1" fmla="*/ 14514 h 2779486"/>
              <a:gd name="connsiteX2" fmla="*/ 1465942 w 3476171"/>
              <a:gd name="connsiteY2" fmla="*/ 1182914 h 2779486"/>
              <a:gd name="connsiteX3" fmla="*/ 1574800 w 3476171"/>
              <a:gd name="connsiteY3" fmla="*/ 1531257 h 2779486"/>
              <a:gd name="connsiteX4" fmla="*/ 1937657 w 3476171"/>
              <a:gd name="connsiteY4" fmla="*/ 1748971 h 2779486"/>
              <a:gd name="connsiteX5" fmla="*/ 2547257 w 3476171"/>
              <a:gd name="connsiteY5" fmla="*/ 1901371 h 2779486"/>
              <a:gd name="connsiteX6" fmla="*/ 3033485 w 3476171"/>
              <a:gd name="connsiteY6" fmla="*/ 2039257 h 2779486"/>
              <a:gd name="connsiteX7" fmla="*/ 3251200 w 3476171"/>
              <a:gd name="connsiteY7" fmla="*/ 2177143 h 2779486"/>
              <a:gd name="connsiteX8" fmla="*/ 3476171 w 3476171"/>
              <a:gd name="connsiteY8" fmla="*/ 2510971 h 2779486"/>
              <a:gd name="connsiteX9" fmla="*/ 2670628 w 3476171"/>
              <a:gd name="connsiteY9" fmla="*/ 2641600 h 2779486"/>
              <a:gd name="connsiteX10" fmla="*/ 1719942 w 3476171"/>
              <a:gd name="connsiteY10" fmla="*/ 2779486 h 2779486"/>
              <a:gd name="connsiteX11" fmla="*/ 1001485 w 3476171"/>
              <a:gd name="connsiteY11" fmla="*/ 2721429 h 2779486"/>
              <a:gd name="connsiteX12" fmla="*/ 667657 w 3476171"/>
              <a:gd name="connsiteY12" fmla="*/ 2358571 h 2779486"/>
              <a:gd name="connsiteX13" fmla="*/ 333828 w 3476171"/>
              <a:gd name="connsiteY13" fmla="*/ 1451429 h 2779486"/>
              <a:gd name="connsiteX14" fmla="*/ 0 w 3476171"/>
              <a:gd name="connsiteY14" fmla="*/ 667657 h 2779486"/>
              <a:gd name="connsiteX15" fmla="*/ 7257 w 3476171"/>
              <a:gd name="connsiteY15" fmla="*/ 0 h 2779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476171" h="2779486">
                <a:moveTo>
                  <a:pt x="7257" y="0"/>
                </a:moveTo>
                <a:lnTo>
                  <a:pt x="1545771" y="14514"/>
                </a:lnTo>
                <a:lnTo>
                  <a:pt x="1465942" y="1182914"/>
                </a:lnTo>
                <a:lnTo>
                  <a:pt x="1574800" y="1531257"/>
                </a:lnTo>
                <a:lnTo>
                  <a:pt x="1937657" y="1748971"/>
                </a:lnTo>
                <a:lnTo>
                  <a:pt x="2547257" y="1901371"/>
                </a:lnTo>
                <a:lnTo>
                  <a:pt x="3033485" y="2039257"/>
                </a:lnTo>
                <a:lnTo>
                  <a:pt x="3251200" y="2177143"/>
                </a:lnTo>
                <a:lnTo>
                  <a:pt x="3476171" y="2510971"/>
                </a:lnTo>
                <a:lnTo>
                  <a:pt x="2670628" y="2641600"/>
                </a:lnTo>
                <a:lnTo>
                  <a:pt x="1719942" y="2779486"/>
                </a:lnTo>
                <a:lnTo>
                  <a:pt x="1001485" y="2721429"/>
                </a:lnTo>
                <a:lnTo>
                  <a:pt x="667657" y="2358571"/>
                </a:lnTo>
                <a:lnTo>
                  <a:pt x="333828" y="1451429"/>
                </a:lnTo>
                <a:lnTo>
                  <a:pt x="0" y="667657"/>
                </a:lnTo>
                <a:lnTo>
                  <a:pt x="7257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DA42B639-8325-4278-8C29-F6FA996C0B60}"/>
              </a:ext>
            </a:extLst>
          </p:cNvPr>
          <p:cNvSpPr txBox="1"/>
          <p:nvPr/>
        </p:nvSpPr>
        <p:spPr>
          <a:xfrm>
            <a:off x="736398" y="2515149"/>
            <a:ext cx="1546255" cy="511698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r>
              <a:rPr lang="es-AR" sz="1200" b="0" dirty="0"/>
              <a:t>CULTIVARES</a:t>
            </a:r>
          </a:p>
          <a:p>
            <a:r>
              <a:rPr lang="es-AR" sz="1200" b="0" dirty="0"/>
              <a:t> ADAPTADOS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xmlns="" id="{A23B2002-3F5C-43CC-B44D-F59E91BE570B}"/>
              </a:ext>
            </a:extLst>
          </p:cNvPr>
          <p:cNvSpPr txBox="1"/>
          <p:nvPr/>
        </p:nvSpPr>
        <p:spPr>
          <a:xfrm>
            <a:off x="298442" y="1192298"/>
            <a:ext cx="1546255" cy="786954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pPr algn="ctr"/>
            <a:r>
              <a:rPr lang="es-AR" sz="1200" b="0" dirty="0"/>
              <a:t>FECHA SIEMBRA</a:t>
            </a:r>
          </a:p>
          <a:p>
            <a:pPr algn="ctr"/>
            <a:r>
              <a:rPr lang="es-AR" sz="1200" b="0" dirty="0"/>
              <a:t>X</a:t>
            </a:r>
          </a:p>
          <a:p>
            <a:pPr algn="ctr"/>
            <a:r>
              <a:rPr lang="es-AR" sz="1200" dirty="0"/>
              <a:t>GRUPO MADUREZ</a:t>
            </a:r>
            <a:endParaRPr lang="es-AR" sz="1200" b="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xmlns="" id="{C3E5D9A6-B305-44B2-9EE2-211031B51396}"/>
              </a:ext>
            </a:extLst>
          </p:cNvPr>
          <p:cNvSpPr txBox="1"/>
          <p:nvPr/>
        </p:nvSpPr>
        <p:spPr>
          <a:xfrm>
            <a:off x="303042" y="1915167"/>
            <a:ext cx="1546255" cy="511698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pPr algn="ctr"/>
            <a:r>
              <a:rPr lang="es-AR" sz="1200" b="0" dirty="0"/>
              <a:t>DENSIDAD Y </a:t>
            </a:r>
          </a:p>
          <a:p>
            <a:pPr algn="ctr"/>
            <a:r>
              <a:rPr lang="es-AR" sz="1200" dirty="0"/>
              <a:t>SIST. SIEMBRA</a:t>
            </a:r>
            <a:endParaRPr lang="es-AR" sz="1200" b="0" dirty="0"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xmlns="" id="{FEE486B3-2DA8-49C4-B7A7-64729D149470}"/>
              </a:ext>
            </a:extLst>
          </p:cNvPr>
          <p:cNvSpPr/>
          <p:nvPr/>
        </p:nvSpPr>
        <p:spPr>
          <a:xfrm>
            <a:off x="1818998" y="978810"/>
            <a:ext cx="4172857" cy="2445657"/>
          </a:xfrm>
          <a:custGeom>
            <a:avLst/>
            <a:gdLst>
              <a:gd name="connsiteX0" fmla="*/ 210457 w 4172857"/>
              <a:gd name="connsiteY0" fmla="*/ 0 h 2445657"/>
              <a:gd name="connsiteX1" fmla="*/ 2706914 w 4172857"/>
              <a:gd name="connsiteY1" fmla="*/ 0 h 2445657"/>
              <a:gd name="connsiteX2" fmla="*/ 3084286 w 4172857"/>
              <a:gd name="connsiteY2" fmla="*/ 442685 h 2445657"/>
              <a:gd name="connsiteX3" fmla="*/ 3439886 w 4172857"/>
              <a:gd name="connsiteY3" fmla="*/ 595085 h 2445657"/>
              <a:gd name="connsiteX4" fmla="*/ 3780971 w 4172857"/>
              <a:gd name="connsiteY4" fmla="*/ 624114 h 2445657"/>
              <a:gd name="connsiteX5" fmla="*/ 4020457 w 4172857"/>
              <a:gd name="connsiteY5" fmla="*/ 849085 h 2445657"/>
              <a:gd name="connsiteX6" fmla="*/ 4172857 w 4172857"/>
              <a:gd name="connsiteY6" fmla="*/ 1306285 h 2445657"/>
              <a:gd name="connsiteX7" fmla="*/ 4107543 w 4172857"/>
              <a:gd name="connsiteY7" fmla="*/ 1647371 h 2445657"/>
              <a:gd name="connsiteX8" fmla="*/ 3802743 w 4172857"/>
              <a:gd name="connsiteY8" fmla="*/ 1792514 h 2445657"/>
              <a:gd name="connsiteX9" fmla="*/ 3338286 w 4172857"/>
              <a:gd name="connsiteY9" fmla="*/ 1886857 h 2445657"/>
              <a:gd name="connsiteX10" fmla="*/ 2823029 w 4172857"/>
              <a:gd name="connsiteY10" fmla="*/ 2024743 h 2445657"/>
              <a:gd name="connsiteX11" fmla="*/ 2315029 w 4172857"/>
              <a:gd name="connsiteY11" fmla="*/ 2111828 h 2445657"/>
              <a:gd name="connsiteX12" fmla="*/ 2002971 w 4172857"/>
              <a:gd name="connsiteY12" fmla="*/ 2445657 h 2445657"/>
              <a:gd name="connsiteX13" fmla="*/ 1734457 w 4172857"/>
              <a:gd name="connsiteY13" fmla="*/ 2068285 h 2445657"/>
              <a:gd name="connsiteX14" fmla="*/ 1429657 w 4172857"/>
              <a:gd name="connsiteY14" fmla="*/ 1952171 h 2445657"/>
              <a:gd name="connsiteX15" fmla="*/ 921657 w 4172857"/>
              <a:gd name="connsiteY15" fmla="*/ 1799771 h 2445657"/>
              <a:gd name="connsiteX16" fmla="*/ 348343 w 4172857"/>
              <a:gd name="connsiteY16" fmla="*/ 1640114 h 2445657"/>
              <a:gd name="connsiteX17" fmla="*/ 79829 w 4172857"/>
              <a:gd name="connsiteY17" fmla="*/ 1415143 h 2445657"/>
              <a:gd name="connsiteX18" fmla="*/ 0 w 4172857"/>
              <a:gd name="connsiteY18" fmla="*/ 1117600 h 2445657"/>
              <a:gd name="connsiteX19" fmla="*/ 36286 w 4172857"/>
              <a:gd name="connsiteY19" fmla="*/ 566057 h 2445657"/>
              <a:gd name="connsiteX20" fmla="*/ 94343 w 4172857"/>
              <a:gd name="connsiteY20" fmla="*/ 21771 h 2445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172857" h="2445657">
                <a:moveTo>
                  <a:pt x="210457" y="0"/>
                </a:moveTo>
                <a:lnTo>
                  <a:pt x="2706914" y="0"/>
                </a:lnTo>
                <a:lnTo>
                  <a:pt x="3084286" y="442685"/>
                </a:lnTo>
                <a:lnTo>
                  <a:pt x="3439886" y="595085"/>
                </a:lnTo>
                <a:lnTo>
                  <a:pt x="3780971" y="624114"/>
                </a:lnTo>
                <a:lnTo>
                  <a:pt x="4020457" y="849085"/>
                </a:lnTo>
                <a:lnTo>
                  <a:pt x="4172857" y="1306285"/>
                </a:lnTo>
                <a:lnTo>
                  <a:pt x="4107543" y="1647371"/>
                </a:lnTo>
                <a:lnTo>
                  <a:pt x="3802743" y="1792514"/>
                </a:lnTo>
                <a:lnTo>
                  <a:pt x="3338286" y="1886857"/>
                </a:lnTo>
                <a:lnTo>
                  <a:pt x="2823029" y="2024743"/>
                </a:lnTo>
                <a:lnTo>
                  <a:pt x="2315029" y="2111828"/>
                </a:lnTo>
                <a:lnTo>
                  <a:pt x="2002971" y="2445657"/>
                </a:lnTo>
                <a:lnTo>
                  <a:pt x="1734457" y="2068285"/>
                </a:lnTo>
                <a:lnTo>
                  <a:pt x="1429657" y="1952171"/>
                </a:lnTo>
                <a:lnTo>
                  <a:pt x="921657" y="1799771"/>
                </a:lnTo>
                <a:lnTo>
                  <a:pt x="348343" y="1640114"/>
                </a:lnTo>
                <a:lnTo>
                  <a:pt x="79829" y="1415143"/>
                </a:lnTo>
                <a:lnTo>
                  <a:pt x="0" y="1117600"/>
                </a:lnTo>
                <a:lnTo>
                  <a:pt x="36286" y="566057"/>
                </a:lnTo>
                <a:lnTo>
                  <a:pt x="94343" y="21771"/>
                </a:lnTo>
              </a:path>
            </a:pathLst>
          </a:cu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xmlns="" id="{011BA695-2B0C-4D57-8FC5-9F6A6C833AB4}"/>
              </a:ext>
            </a:extLst>
          </p:cNvPr>
          <p:cNvSpPr txBox="1"/>
          <p:nvPr/>
        </p:nvSpPr>
        <p:spPr>
          <a:xfrm>
            <a:off x="2073004" y="1096392"/>
            <a:ext cx="1944914" cy="377372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r>
              <a:rPr lang="es-AR" sz="1200" b="0" dirty="0"/>
              <a:t>FECHA SIEMBRA X GRUPO MADUREZ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xmlns="" id="{70DF1938-A7DF-4588-B93E-9A94D3ADF749}"/>
              </a:ext>
            </a:extLst>
          </p:cNvPr>
          <p:cNvSpPr txBox="1"/>
          <p:nvPr/>
        </p:nvSpPr>
        <p:spPr>
          <a:xfrm>
            <a:off x="2207519" y="1533428"/>
            <a:ext cx="1944914" cy="377372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r>
              <a:rPr lang="es-AR" sz="1200" b="0" dirty="0"/>
              <a:t>DENSIDAD Y SISTEMA DE SIEMBRA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xmlns="" id="{30D8B271-F42F-43CD-AEB3-A3E3A2A9AE64}"/>
              </a:ext>
            </a:extLst>
          </p:cNvPr>
          <p:cNvSpPr txBox="1"/>
          <p:nvPr/>
        </p:nvSpPr>
        <p:spPr>
          <a:xfrm>
            <a:off x="2914912" y="1937657"/>
            <a:ext cx="2475042" cy="377372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r>
              <a:rPr lang="es-AR" sz="1200" b="0" dirty="0"/>
              <a:t>CULTIVARES ADAPTADOS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xmlns="" id="{97FEF418-FD77-4359-ACA8-926E2CFE2DEA}"/>
              </a:ext>
            </a:extLst>
          </p:cNvPr>
          <p:cNvSpPr txBox="1"/>
          <p:nvPr/>
        </p:nvSpPr>
        <p:spPr>
          <a:xfrm>
            <a:off x="2443469" y="2290038"/>
            <a:ext cx="1944914" cy="377372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r>
              <a:rPr lang="es-AR" sz="1200" b="0" dirty="0"/>
              <a:t>FÓSFORO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xmlns="" id="{700F1FB6-9F7B-44BB-AA10-8E3636EBD921}"/>
              </a:ext>
            </a:extLst>
          </p:cNvPr>
          <p:cNvSpPr txBox="1"/>
          <p:nvPr/>
        </p:nvSpPr>
        <p:spPr>
          <a:xfrm>
            <a:off x="1252506" y="3126781"/>
            <a:ext cx="1546255" cy="511698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r>
              <a:rPr lang="es-AR" sz="1200" b="0" dirty="0"/>
              <a:t>BARBECHO Y</a:t>
            </a:r>
          </a:p>
          <a:p>
            <a:r>
              <a:rPr lang="es-AR" sz="1200" dirty="0"/>
              <a:t>AMBIENTES</a:t>
            </a:r>
            <a:endParaRPr lang="es-AR" sz="1200" b="0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xmlns="" id="{E3926435-31DE-40E8-93E7-9A1419211CB1}"/>
              </a:ext>
            </a:extLst>
          </p:cNvPr>
          <p:cNvSpPr txBox="1"/>
          <p:nvPr/>
        </p:nvSpPr>
        <p:spPr>
          <a:xfrm>
            <a:off x="4183607" y="2329411"/>
            <a:ext cx="1546255" cy="511698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r>
              <a:rPr lang="es-AR" sz="1200" b="0" dirty="0"/>
              <a:t>BARBECHO Y</a:t>
            </a:r>
          </a:p>
          <a:p>
            <a:r>
              <a:rPr lang="es-AR" sz="1200" dirty="0"/>
              <a:t>AMBIENTES</a:t>
            </a:r>
            <a:endParaRPr lang="es-AR" sz="1200" b="0" dirty="0"/>
          </a:p>
        </p:txBody>
      </p:sp>
    </p:spTree>
    <p:extLst>
      <p:ext uri="{BB962C8B-B14F-4D97-AF65-F5344CB8AC3E}">
        <p14:creationId xmlns:p14="http://schemas.microsoft.com/office/powerpoint/2010/main" xmlns="" val="2333650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  <p:bldP spid="14" grpId="0"/>
      <p:bldP spid="15" grpId="0"/>
      <p:bldP spid="16" grpId="0" animBg="1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dirty="0"/>
              <a:t>Fecha de siembra, densidad y su relación con el genotipo, híbridos y Nutrición. </a:t>
            </a:r>
            <a:r>
              <a:rPr lang="es-AR" dirty="0" err="1"/>
              <a:t>Silajes</a:t>
            </a:r>
            <a:r>
              <a:rPr lang="es-AR" dirty="0"/>
              <a:t>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Cultivo de maíz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36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1699091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9 años comparando temprana vs tardía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37</a:t>
            </a:fld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8C05E1C5-C8D0-4862-B139-5A7493F61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11" y="709279"/>
            <a:ext cx="6257781" cy="375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903691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0" dirty="0"/>
              <a:t>Punto de inflexión temprana vs tardía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38</a:t>
            </a:fld>
            <a:endParaRPr lang="es-E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48A6C9DF-E90F-416F-BBD4-72EAD746D0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310" y="730580"/>
            <a:ext cx="6454290" cy="3878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0E2EC65-68A8-4F92-8C08-85EC9EEFD088}"/>
              </a:ext>
            </a:extLst>
          </p:cNvPr>
          <p:cNvSpPr txBox="1"/>
          <p:nvPr/>
        </p:nvSpPr>
        <p:spPr>
          <a:xfrm>
            <a:off x="144000" y="4767264"/>
            <a:ext cx="914400" cy="914400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r>
              <a:rPr lang="es-AR" sz="1200" b="0" dirty="0" err="1"/>
              <a:t>Maddoni</a:t>
            </a:r>
            <a:r>
              <a:rPr lang="es-AR" sz="1200" b="0" dirty="0"/>
              <a:t>, </a:t>
            </a:r>
            <a:r>
              <a:rPr lang="es-AR" sz="1200" b="0" dirty="0" err="1"/>
              <a:t>Rotili</a:t>
            </a:r>
            <a:r>
              <a:rPr lang="es-AR" sz="1200" b="0" dirty="0"/>
              <a:t>, Blanco, Parco en base a datos del GEASO 2010-2018</a:t>
            </a: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xmlns="" id="{CB763103-0D8F-4221-AEC1-5CE0AEB9853D}"/>
              </a:ext>
            </a:extLst>
          </p:cNvPr>
          <p:cNvCxnSpPr/>
          <p:nvPr/>
        </p:nvCxnSpPr>
        <p:spPr>
          <a:xfrm flipV="1">
            <a:off x="2962656" y="1816608"/>
            <a:ext cx="0" cy="1261872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xmlns="" id="{BB581987-37D7-4675-9035-D40EF3BF3FE9}"/>
              </a:ext>
            </a:extLst>
          </p:cNvPr>
          <p:cNvCxnSpPr/>
          <p:nvPr/>
        </p:nvCxnSpPr>
        <p:spPr>
          <a:xfrm flipH="1">
            <a:off x="1328928" y="1816608"/>
            <a:ext cx="1633728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077F2721-C08E-4F84-8AF3-36BC0F69289D}"/>
              </a:ext>
            </a:extLst>
          </p:cNvPr>
          <p:cNvSpPr/>
          <p:nvPr/>
        </p:nvSpPr>
        <p:spPr>
          <a:xfrm>
            <a:off x="1377696" y="1871472"/>
            <a:ext cx="1542288" cy="1146048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200" dirty="0"/>
              <a:t>Pasar a tardío representa la siembra de 1 ha de Sorgo (¡con arrendamiento y  todo!)</a:t>
            </a:r>
          </a:p>
        </p:txBody>
      </p:sp>
    </p:spTree>
    <p:extLst>
      <p:ext uri="{BB962C8B-B14F-4D97-AF65-F5344CB8AC3E}">
        <p14:creationId xmlns:p14="http://schemas.microsoft.com/office/powerpoint/2010/main" xmlns="" val="844821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0" dirty="0"/>
              <a:t>Fecha de siembra y densidad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39</a:t>
            </a:fld>
            <a:endParaRPr lang="es-E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04AED5C2-3398-472F-A89C-7DB450C71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159" y="868829"/>
            <a:ext cx="6498057" cy="3667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305C3221-FEB3-4004-AFE6-636D4AE75E0B}"/>
              </a:ext>
            </a:extLst>
          </p:cNvPr>
          <p:cNvSpPr txBox="1"/>
          <p:nvPr/>
        </p:nvSpPr>
        <p:spPr>
          <a:xfrm>
            <a:off x="144000" y="4767264"/>
            <a:ext cx="914400" cy="914400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r>
              <a:rPr lang="es-AR" sz="1200" b="0" dirty="0" err="1"/>
              <a:t>Maddoni</a:t>
            </a:r>
            <a:r>
              <a:rPr lang="es-AR" sz="1200" b="0" dirty="0"/>
              <a:t>, </a:t>
            </a:r>
            <a:r>
              <a:rPr lang="es-AR" sz="1200" b="0" dirty="0" err="1"/>
              <a:t>Rotili</a:t>
            </a:r>
            <a:r>
              <a:rPr lang="es-AR" sz="1200" b="0" dirty="0"/>
              <a:t>, Blanco, Parco en base a datos del GEASO 2010-2018</a:t>
            </a:r>
          </a:p>
        </p:txBody>
      </p:sp>
    </p:spTree>
    <p:extLst>
      <p:ext uri="{BB962C8B-B14F-4D97-AF65-F5344CB8AC3E}">
        <p14:creationId xmlns:p14="http://schemas.microsoft.com/office/powerpoint/2010/main" xmlns="" val="3829114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22468A1-312C-47D6-B3FE-71BAF9E1A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81309"/>
            <a:ext cx="6186971" cy="835772"/>
          </a:xfrm>
        </p:spPr>
        <p:txBody>
          <a:bodyPr/>
          <a:lstStyle/>
          <a:p>
            <a:r>
              <a:rPr lang="es-AR" dirty="0"/>
              <a:t>agradecimientos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89ECBC65-BC91-4BAA-8543-429D4A9E9F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5514" y="1153865"/>
            <a:ext cx="6186971" cy="3287506"/>
          </a:xfrm>
        </p:spPr>
        <p:txBody>
          <a:bodyPr>
            <a:normAutofit fontScale="70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400" b="1" dirty="0"/>
              <a:t>Miembros CREA del sudoeste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400" b="1" dirty="0"/>
              <a:t>Empresas que apoyan el GEASO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400" b="1" dirty="0"/>
              <a:t>Asesores CREA del sudoeste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400" b="1" dirty="0"/>
              <a:t>Empresas colaboradoras y su gente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400" b="1" dirty="0"/>
              <a:t>LINACO - </a:t>
            </a:r>
            <a:r>
              <a:rPr lang="es-AR" sz="2400" b="1" dirty="0" err="1"/>
              <a:t>Ea</a:t>
            </a:r>
            <a:r>
              <a:rPr lang="es-AR" sz="2400" b="1" dirty="0"/>
              <a:t>. Colina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400" b="1" dirty="0" err="1"/>
              <a:t>Adm</a:t>
            </a:r>
            <a:r>
              <a:rPr lang="es-AR" sz="2400" b="1" dirty="0"/>
              <a:t>. de campos La Colina – La Carolina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400" b="1" dirty="0"/>
              <a:t>Don Modesto – San </a:t>
            </a:r>
            <a:r>
              <a:rPr lang="es-AR" sz="2400" b="1" dirty="0" err="1"/>
              <a:t>Joaquin</a:t>
            </a:r>
            <a:endParaRPr lang="es-AR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400" b="1" dirty="0" err="1"/>
              <a:t>Suc</a:t>
            </a:r>
            <a:r>
              <a:rPr lang="es-AR" sz="2400" b="1" dirty="0"/>
              <a:t>. Camio - </a:t>
            </a:r>
            <a:r>
              <a:rPr lang="es-AR" sz="2400" b="1" dirty="0" err="1"/>
              <a:t>Tylemann</a:t>
            </a:r>
            <a:endParaRPr lang="es-AR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400" b="1" dirty="0"/>
              <a:t>Hijos de G. Ducos – Pino Grande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400" b="1" dirty="0"/>
              <a:t>Guillermo C. </a:t>
            </a:r>
            <a:r>
              <a:rPr lang="es-AR" sz="2400" b="1" dirty="0" err="1"/>
              <a:t>Urruti</a:t>
            </a:r>
            <a:r>
              <a:rPr lang="es-AR" sz="2400" b="1" dirty="0"/>
              <a:t> – San Jorge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400" b="1" dirty="0"/>
              <a:t>Equipo Técnico GEASO: Nicolás Ahumada, Matías Cariola, Cristian Ibarra, Alexis Ibarra, José Ansaldo, Agustina Blanco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AR" sz="2400" b="1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922BAA8F-6737-48EF-A306-A2E6DDD8873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800838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Densidad e Híbrido – Datos 19-20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40</a:t>
            </a:fld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E59504BD-5192-4AD3-8A7B-178A06D3B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818" y="834262"/>
            <a:ext cx="6123638" cy="3768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040898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Densidad e Híbrido – Datos 19-20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41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9EFC3CD2-415E-434B-9AAD-B05922F35E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8732" y="4154907"/>
            <a:ext cx="1657616" cy="81333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DDB8C064-D439-4B9F-995E-2DC89C66A5A5}"/>
              </a:ext>
            </a:extLst>
          </p:cNvPr>
          <p:cNvSpPr txBox="1"/>
          <p:nvPr/>
        </p:nvSpPr>
        <p:spPr>
          <a:xfrm>
            <a:off x="603102" y="4041648"/>
            <a:ext cx="18962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i="1" dirty="0" err="1"/>
              <a:t>Ea</a:t>
            </a:r>
            <a:r>
              <a:rPr lang="es-AR" sz="1200" i="1" dirty="0"/>
              <a:t>. Colina</a:t>
            </a:r>
          </a:p>
          <a:p>
            <a:r>
              <a:rPr lang="es-AR" sz="1200" i="1" dirty="0"/>
              <a:t>CREA Cnel. Suárez</a:t>
            </a:r>
          </a:p>
          <a:p>
            <a:r>
              <a:rPr lang="es-AR" sz="1200" i="1" dirty="0"/>
              <a:t>La Colina, Gral. Lamadrid</a:t>
            </a:r>
          </a:p>
          <a:p>
            <a:r>
              <a:rPr lang="es-AR" sz="1200" i="1" dirty="0"/>
              <a:t>Siembra: 04/12/2019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5E2AD9A4-A1DC-490C-9F1B-59D4FDE739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13" y="768520"/>
            <a:ext cx="6408195" cy="331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603184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Densidad e Híbrido – Datos 19-20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42</a:t>
            </a:fld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AD8BFDAD-A566-419F-ACCC-DA9F0B1DA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418" y="828396"/>
            <a:ext cx="5737757" cy="3191693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30B8BD40-4B52-485D-9788-C7A6F90793BE}"/>
              </a:ext>
            </a:extLst>
          </p:cNvPr>
          <p:cNvSpPr txBox="1"/>
          <p:nvPr/>
        </p:nvSpPr>
        <p:spPr>
          <a:xfrm>
            <a:off x="824484" y="4037047"/>
            <a:ext cx="27637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i="1" dirty="0"/>
              <a:t>San Joaquín</a:t>
            </a:r>
          </a:p>
          <a:p>
            <a:r>
              <a:rPr lang="es-AR" sz="1200" i="1" dirty="0"/>
              <a:t>CREA San Eloy - </a:t>
            </a:r>
            <a:r>
              <a:rPr lang="es-AR" sz="1200" i="1" dirty="0" err="1"/>
              <a:t>Piñeyro</a:t>
            </a:r>
            <a:endParaRPr lang="es-AR" sz="1200" i="1" dirty="0"/>
          </a:p>
          <a:p>
            <a:r>
              <a:rPr lang="es-AR" sz="1200" i="1" dirty="0" err="1"/>
              <a:t>D´Orbigny</a:t>
            </a:r>
            <a:r>
              <a:rPr lang="es-AR" sz="1200" i="1" dirty="0"/>
              <a:t>, Cnel. Suárez</a:t>
            </a:r>
          </a:p>
          <a:p>
            <a:r>
              <a:rPr lang="es-AR" sz="1200" i="1" dirty="0"/>
              <a:t>Siembra: 04/12/2019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472D2D42-6BD2-420D-9602-6083A2C7BF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3320" y="4134781"/>
            <a:ext cx="1750264" cy="85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84325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Comportamiento de Híbridos ACA 470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43</a:t>
            </a:fld>
            <a:endParaRPr lang="es-ES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xmlns="" id="{78853844-C31E-4CD1-8526-F82817D4D4AA}"/>
              </a:ext>
            </a:extLst>
          </p:cNvPr>
          <p:cNvGrpSpPr/>
          <p:nvPr/>
        </p:nvGrpSpPr>
        <p:grpSpPr>
          <a:xfrm>
            <a:off x="75564" y="919544"/>
            <a:ext cx="6782436" cy="2826277"/>
            <a:chOff x="2379852" y="1693736"/>
            <a:chExt cx="7343056" cy="2826277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xmlns="" id="{EF86FA8D-9572-427F-BA88-F621C76C07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79852" y="1693736"/>
              <a:ext cx="3716147" cy="2826277"/>
            </a:xfrm>
            <a:prstGeom prst="rect">
              <a:avLst/>
            </a:prstGeom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xmlns="" id="{FAF0BD22-0A11-4235-B580-C69BE55DFB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13028" y="1693736"/>
              <a:ext cx="3709880" cy="2826277"/>
            </a:xfrm>
            <a:prstGeom prst="rect">
              <a:avLst/>
            </a:prstGeom>
          </p:spPr>
        </p:pic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597F2E4F-09EB-4D46-839B-E5065496CC9A}"/>
              </a:ext>
            </a:extLst>
          </p:cNvPr>
          <p:cNvSpPr txBox="1"/>
          <p:nvPr/>
        </p:nvSpPr>
        <p:spPr>
          <a:xfrm>
            <a:off x="342900" y="3877056"/>
            <a:ext cx="3979164" cy="719328"/>
          </a:xfrm>
          <a:prstGeom prst="rect">
            <a:avLst/>
          </a:prstGeom>
        </p:spPr>
        <p:txBody>
          <a:bodyPr wrap="none" rtlCol="0">
            <a:normAutofit fontScale="85000" lnSpcReduction="20000"/>
          </a:bodyPr>
          <a:lstStyle/>
          <a:p>
            <a:r>
              <a:rPr lang="es-AR" sz="1200" b="0" dirty="0"/>
              <a:t>Sosteniendo 2ª espiga hasta los 110 gramos/planta</a:t>
            </a:r>
          </a:p>
          <a:p>
            <a:r>
              <a:rPr lang="es-AR" sz="1200" b="0" dirty="0"/>
              <a:t>Rinde máximo por planta: 380 gramos</a:t>
            </a:r>
          </a:p>
          <a:p>
            <a:r>
              <a:rPr lang="es-AR" sz="1200" dirty="0"/>
              <a:t>Prolífico</a:t>
            </a:r>
          </a:p>
          <a:p>
            <a:r>
              <a:rPr lang="es-AR" sz="1200" b="0" dirty="0"/>
              <a:t>Rendimiento máximo: Colina 6400 kg con 20.000 semillas</a:t>
            </a:r>
          </a:p>
          <a:p>
            <a:r>
              <a:rPr lang="es-AR" sz="1200" dirty="0"/>
              <a:t>                                         San Joaquín 7.700 kg con 50.000 semillas</a:t>
            </a:r>
            <a:endParaRPr lang="es-AR" sz="1200" b="0" dirty="0"/>
          </a:p>
        </p:txBody>
      </p:sp>
    </p:spTree>
    <p:extLst>
      <p:ext uri="{BB962C8B-B14F-4D97-AF65-F5344CB8AC3E}">
        <p14:creationId xmlns:p14="http://schemas.microsoft.com/office/powerpoint/2010/main" xmlns="" val="28689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Comportamiento de Híbridos </a:t>
            </a:r>
            <a:r>
              <a:rPr lang="es-AR" dirty="0" err="1"/>
              <a:t>Ax</a:t>
            </a:r>
            <a:r>
              <a:rPr lang="es-AR" dirty="0"/>
              <a:t> 7784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44</a:t>
            </a:fld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597F2E4F-09EB-4D46-839B-E5065496CC9A}"/>
              </a:ext>
            </a:extLst>
          </p:cNvPr>
          <p:cNvSpPr txBox="1"/>
          <p:nvPr/>
        </p:nvSpPr>
        <p:spPr>
          <a:xfrm>
            <a:off x="342900" y="3877056"/>
            <a:ext cx="3979164" cy="719328"/>
          </a:xfrm>
          <a:prstGeom prst="rect">
            <a:avLst/>
          </a:prstGeom>
        </p:spPr>
        <p:txBody>
          <a:bodyPr wrap="none" rtlCol="0">
            <a:normAutofit fontScale="85000" lnSpcReduction="20000"/>
          </a:bodyPr>
          <a:lstStyle/>
          <a:p>
            <a:r>
              <a:rPr lang="es-AR" sz="1200" b="0" dirty="0"/>
              <a:t>Sosteniendo macollos fértiles hasta los 110 gramos/planta</a:t>
            </a:r>
          </a:p>
          <a:p>
            <a:r>
              <a:rPr lang="es-AR" sz="1200" dirty="0"/>
              <a:t>Rinde máximo por planta: 440 gramos</a:t>
            </a:r>
          </a:p>
          <a:p>
            <a:r>
              <a:rPr lang="es-AR" sz="1200" dirty="0" err="1"/>
              <a:t>Macollador</a:t>
            </a:r>
            <a:r>
              <a:rPr lang="es-AR" sz="1200" dirty="0"/>
              <a:t> (fértil)</a:t>
            </a:r>
          </a:p>
          <a:p>
            <a:r>
              <a:rPr lang="es-AR" sz="1200" b="0" dirty="0"/>
              <a:t>Rendimiento máximo: Colina 5800 kg con 35.000 semillas</a:t>
            </a:r>
          </a:p>
          <a:p>
            <a:r>
              <a:rPr lang="es-AR" sz="1200" dirty="0"/>
              <a:t>                                         San Joaquín 8.800 kg con 20.000 semillas</a:t>
            </a:r>
            <a:endParaRPr lang="es-AR" sz="1200" b="0"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xmlns="" id="{32A11A10-6B07-44AB-9425-2BCDC3EB6077}"/>
              </a:ext>
            </a:extLst>
          </p:cNvPr>
          <p:cNvGrpSpPr/>
          <p:nvPr/>
        </p:nvGrpSpPr>
        <p:grpSpPr>
          <a:xfrm>
            <a:off x="147328" y="920166"/>
            <a:ext cx="6625327" cy="2749626"/>
            <a:chOff x="1220224" y="1243254"/>
            <a:chExt cx="6763089" cy="2627424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xmlns="" id="{B1DB7B6B-1B74-49E5-AEE9-BE75493B9F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20224" y="1243254"/>
              <a:ext cx="3447039" cy="2627424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xmlns="" id="{4E897F69-7C85-423A-982D-ECBAE215B8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53712" y="1243254"/>
              <a:ext cx="3429601" cy="2621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4017566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Comportamiento de Híbridos </a:t>
            </a:r>
            <a:r>
              <a:rPr lang="es-AR" dirty="0" err="1"/>
              <a:t>Dk</a:t>
            </a:r>
            <a:r>
              <a:rPr lang="es-AR" dirty="0"/>
              <a:t> 7270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45</a:t>
            </a:fld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597F2E4F-09EB-4D46-839B-E5065496CC9A}"/>
              </a:ext>
            </a:extLst>
          </p:cNvPr>
          <p:cNvSpPr txBox="1"/>
          <p:nvPr/>
        </p:nvSpPr>
        <p:spPr>
          <a:xfrm>
            <a:off x="342900" y="3877056"/>
            <a:ext cx="3979164" cy="719328"/>
          </a:xfrm>
          <a:prstGeom prst="rect">
            <a:avLst/>
          </a:prstGeom>
        </p:spPr>
        <p:txBody>
          <a:bodyPr wrap="none" rtlCol="0">
            <a:normAutofit fontScale="85000" lnSpcReduction="20000"/>
          </a:bodyPr>
          <a:lstStyle/>
          <a:p>
            <a:r>
              <a:rPr lang="es-AR" sz="1200" b="0" dirty="0"/>
              <a:t>Sosteniendo 2ª espiga hasta los 180 gramos/planta</a:t>
            </a:r>
          </a:p>
          <a:p>
            <a:r>
              <a:rPr lang="es-AR" sz="1200" dirty="0"/>
              <a:t>Rinde máximo por planta: 320 gramos</a:t>
            </a:r>
          </a:p>
          <a:p>
            <a:r>
              <a:rPr lang="es-AR" sz="1200" dirty="0"/>
              <a:t>Moderadamente Prolífico</a:t>
            </a:r>
          </a:p>
          <a:p>
            <a:r>
              <a:rPr lang="es-AR" sz="1200" b="0" dirty="0"/>
              <a:t>Rendimiento máximo: Colina 6.400 kg con 35.000 semillas</a:t>
            </a:r>
          </a:p>
          <a:p>
            <a:r>
              <a:rPr lang="es-AR" sz="1200" dirty="0"/>
              <a:t>                                         San Joaquín 9.600 kg con 65.000 semillas</a:t>
            </a:r>
            <a:endParaRPr lang="es-AR" sz="1200" b="0" dirty="0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xmlns="" id="{20363384-25D4-4096-B7E2-CDF89734AA52}"/>
              </a:ext>
            </a:extLst>
          </p:cNvPr>
          <p:cNvGrpSpPr/>
          <p:nvPr/>
        </p:nvGrpSpPr>
        <p:grpSpPr>
          <a:xfrm>
            <a:off x="87854" y="1178624"/>
            <a:ext cx="6620593" cy="2527744"/>
            <a:chOff x="87854" y="1178624"/>
            <a:chExt cx="6620593" cy="2527744"/>
          </a:xfrm>
        </p:grpSpPr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xmlns="" id="{AF4E8392-52D1-47B2-813D-72C3519A02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97773" y="1178624"/>
              <a:ext cx="3310674" cy="2527744"/>
            </a:xfrm>
            <a:prstGeom prst="rect">
              <a:avLst/>
            </a:prstGeom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xmlns="" id="{C48C9102-A62C-43CD-B263-B1D3EC6389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854" y="1178624"/>
              <a:ext cx="3310674" cy="25277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476257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/>
              <a:t>Comportamiento de Híbridos </a:t>
            </a:r>
            <a:r>
              <a:rPr lang="es-AR" dirty="0" err="1"/>
              <a:t>Nucorn</a:t>
            </a:r>
            <a:r>
              <a:rPr lang="es-AR" dirty="0"/>
              <a:t> 2881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46</a:t>
            </a:fld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597F2E4F-09EB-4D46-839B-E5065496CC9A}"/>
              </a:ext>
            </a:extLst>
          </p:cNvPr>
          <p:cNvSpPr txBox="1"/>
          <p:nvPr/>
        </p:nvSpPr>
        <p:spPr>
          <a:xfrm>
            <a:off x="342900" y="3877056"/>
            <a:ext cx="3979164" cy="719328"/>
          </a:xfrm>
          <a:prstGeom prst="rect">
            <a:avLst/>
          </a:prstGeom>
        </p:spPr>
        <p:txBody>
          <a:bodyPr wrap="none" rtlCol="0">
            <a:normAutofit fontScale="85000" lnSpcReduction="20000"/>
          </a:bodyPr>
          <a:lstStyle/>
          <a:p>
            <a:r>
              <a:rPr lang="es-AR" sz="1200" b="0" dirty="0"/>
              <a:t>Sosteniendo 2ª espiga hasta 180 gramos/planta, con macollos en ambiente de 200 gramos/planta</a:t>
            </a:r>
          </a:p>
          <a:p>
            <a:r>
              <a:rPr lang="es-AR" sz="1200" dirty="0"/>
              <a:t>Rinde máximo por planta: 390 gramos</a:t>
            </a:r>
          </a:p>
          <a:p>
            <a:r>
              <a:rPr lang="es-AR" sz="1200" dirty="0"/>
              <a:t>Espiga </a:t>
            </a:r>
            <a:r>
              <a:rPr lang="es-AR" sz="1200" dirty="0" err="1"/>
              <a:t>flex</a:t>
            </a:r>
            <a:endParaRPr lang="es-AR" sz="1200" dirty="0"/>
          </a:p>
          <a:p>
            <a:r>
              <a:rPr lang="es-AR" sz="1200" b="0" dirty="0"/>
              <a:t>Rendimiento máximo: Colina 5.900 kg con 35.000 semillas</a:t>
            </a:r>
          </a:p>
          <a:p>
            <a:r>
              <a:rPr lang="es-AR" sz="1200" dirty="0"/>
              <a:t>                                         San Joaquín 8.300 kg con 65.000 semillas</a:t>
            </a:r>
            <a:endParaRPr lang="es-AR" sz="1200" b="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B160D195-0883-477F-AEBA-BEA58BCF53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87" y="983552"/>
            <a:ext cx="3367313" cy="257970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681B4558-CD05-487D-9556-6FC58DB013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2968" y="983552"/>
            <a:ext cx="3378728" cy="257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92372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Comportamiento de Híbridos SRM 6620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47</a:t>
            </a:fld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597F2E4F-09EB-4D46-839B-E5065496CC9A}"/>
              </a:ext>
            </a:extLst>
          </p:cNvPr>
          <p:cNvSpPr txBox="1"/>
          <p:nvPr/>
        </p:nvSpPr>
        <p:spPr>
          <a:xfrm>
            <a:off x="342900" y="3877056"/>
            <a:ext cx="3979164" cy="719328"/>
          </a:xfrm>
          <a:prstGeom prst="rect">
            <a:avLst/>
          </a:prstGeom>
        </p:spPr>
        <p:txBody>
          <a:bodyPr wrap="none" rtlCol="0">
            <a:normAutofit fontScale="85000" lnSpcReduction="20000"/>
          </a:bodyPr>
          <a:lstStyle/>
          <a:p>
            <a:r>
              <a:rPr lang="es-AR" sz="1200" b="0" dirty="0"/>
              <a:t>Sosteniendo 2ª espiga hasta 150 gramos/planta</a:t>
            </a:r>
          </a:p>
          <a:p>
            <a:r>
              <a:rPr lang="es-AR" sz="1200" dirty="0"/>
              <a:t>Rinde máximo por planta: 430 gramos</a:t>
            </a:r>
          </a:p>
          <a:p>
            <a:r>
              <a:rPr lang="es-AR" sz="1200" dirty="0"/>
              <a:t>Espiga </a:t>
            </a:r>
            <a:r>
              <a:rPr lang="es-AR" sz="1200" dirty="0" err="1"/>
              <a:t>flex</a:t>
            </a:r>
            <a:endParaRPr lang="es-AR" sz="1200" dirty="0"/>
          </a:p>
          <a:p>
            <a:r>
              <a:rPr lang="es-AR" sz="1200" b="0" dirty="0"/>
              <a:t>Rendimiento máximo: Colina 6.900 kg con 20.000 semillas</a:t>
            </a:r>
          </a:p>
          <a:p>
            <a:r>
              <a:rPr lang="es-AR" sz="1200" dirty="0"/>
              <a:t>                                         San Joaquín 9.700 kg con 50.000 semillas</a:t>
            </a:r>
            <a:endParaRPr lang="es-AR" sz="1200" b="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B93915AE-46A3-46D1-B7EA-728D52F410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061" y="1131059"/>
            <a:ext cx="3280983" cy="249953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B91DCE14-7637-4DC3-86D1-738EEEDDC6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82" y="1131059"/>
            <a:ext cx="3269898" cy="25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04279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Comportamiento de Híbridos </a:t>
            </a:r>
            <a:r>
              <a:rPr lang="es-AR" dirty="0" err="1"/>
              <a:t>Syn</a:t>
            </a:r>
            <a:r>
              <a:rPr lang="es-AR" dirty="0"/>
              <a:t> 840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48</a:t>
            </a:fld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597F2E4F-09EB-4D46-839B-E5065496CC9A}"/>
              </a:ext>
            </a:extLst>
          </p:cNvPr>
          <p:cNvSpPr txBox="1"/>
          <p:nvPr/>
        </p:nvSpPr>
        <p:spPr>
          <a:xfrm>
            <a:off x="342900" y="3877056"/>
            <a:ext cx="3979164" cy="719328"/>
          </a:xfrm>
          <a:prstGeom prst="rect">
            <a:avLst/>
          </a:prstGeom>
        </p:spPr>
        <p:txBody>
          <a:bodyPr wrap="none" rtlCol="0">
            <a:normAutofit fontScale="85000" lnSpcReduction="20000"/>
          </a:bodyPr>
          <a:lstStyle/>
          <a:p>
            <a:r>
              <a:rPr lang="es-AR" sz="1200" b="0" dirty="0"/>
              <a:t>Sosteniendo 2ª espiga hasta 130 gramos/planta, con macollos en ambiente de 300 gramos/planta</a:t>
            </a:r>
          </a:p>
          <a:p>
            <a:r>
              <a:rPr lang="es-AR" sz="1200" dirty="0"/>
              <a:t>Rinde máximo por planta: 380 gramos</a:t>
            </a:r>
          </a:p>
          <a:p>
            <a:r>
              <a:rPr lang="es-AR" sz="1200" dirty="0"/>
              <a:t>Moderadamente prolífico</a:t>
            </a:r>
          </a:p>
          <a:p>
            <a:r>
              <a:rPr lang="es-AR" sz="1200" b="0" dirty="0"/>
              <a:t>Rendimiento máximo: Colina 5.500 kg con 20.000 semillas</a:t>
            </a:r>
          </a:p>
          <a:p>
            <a:r>
              <a:rPr lang="es-AR" sz="1200" dirty="0"/>
              <a:t>                                         San Joaquín 8.900 kg con 50.000 semillas</a:t>
            </a:r>
            <a:endParaRPr lang="es-AR" sz="1200" b="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96834F6-4E54-42ED-A412-E3C4212C0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696" y="953073"/>
            <a:ext cx="3204296" cy="244239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86393F94-A5C3-4F69-8DA5-8DA1C9708C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4993" y="953073"/>
            <a:ext cx="3198894" cy="244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8255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DENSIDAD DE SIEMBRA E HÍBRIDOS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49</a:t>
            </a:fld>
            <a:endParaRPr lang="es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A4AC0E75-47AB-4636-BFB6-DC330FD2D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982" y="1432465"/>
            <a:ext cx="6237489" cy="1922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84715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i="1" dirty="0"/>
              <a:t>Fecha de siembra, Densidad y Genotipo, Nutrición.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Cultivo de Girasol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49265071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Ensayos Comparativos de Híbridos 19-20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50</a:t>
            </a:fld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92EA88D7-6BA7-4403-83D7-5D5BDFD04C67}"/>
              </a:ext>
            </a:extLst>
          </p:cNvPr>
          <p:cNvSpPr txBox="1"/>
          <p:nvPr/>
        </p:nvSpPr>
        <p:spPr>
          <a:xfrm>
            <a:off x="4416295" y="1162683"/>
            <a:ext cx="23812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i="1" dirty="0" err="1"/>
              <a:t>Ea</a:t>
            </a:r>
            <a:r>
              <a:rPr lang="es-AR" sz="1600" i="1" dirty="0"/>
              <a:t>. Colina, CREA Cnel. Suárez</a:t>
            </a:r>
          </a:p>
          <a:p>
            <a:r>
              <a:rPr lang="es-AR" sz="1600" i="1" dirty="0"/>
              <a:t>La Colina, Gral. Lamadrid</a:t>
            </a:r>
          </a:p>
          <a:p>
            <a:r>
              <a:rPr lang="es-AR" sz="1600" i="1" dirty="0"/>
              <a:t>Siembra: 4 de diciembre de 2019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285B6BCB-060A-4B9E-8F97-17780E6DDF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3502" y="3004282"/>
            <a:ext cx="1466132" cy="83399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65FEE575-2FAA-42EB-974B-73D54EACBD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400" y="689991"/>
            <a:ext cx="4068943" cy="3896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693680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Ensayos Comparativos de Híbridos 19-20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51</a:t>
            </a:fld>
            <a:endParaRPr lang="es-E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CD67C7CA-C374-4E80-B5A5-8492B3326F42}"/>
              </a:ext>
            </a:extLst>
          </p:cNvPr>
          <p:cNvSpPr txBox="1"/>
          <p:nvPr/>
        </p:nvSpPr>
        <p:spPr>
          <a:xfrm>
            <a:off x="4311286" y="1151962"/>
            <a:ext cx="2439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i="1" dirty="0"/>
              <a:t>San Joaquín, CREA San Eloy - </a:t>
            </a:r>
            <a:r>
              <a:rPr lang="es-AR" sz="1200" i="1" dirty="0" err="1"/>
              <a:t>Piñeyro</a:t>
            </a:r>
            <a:endParaRPr lang="es-AR" sz="1200" i="1" dirty="0"/>
          </a:p>
          <a:p>
            <a:r>
              <a:rPr lang="es-AR" sz="1200" i="1" dirty="0" err="1"/>
              <a:t>D´Orbigny</a:t>
            </a:r>
            <a:r>
              <a:rPr lang="es-AR" sz="1200" i="1" dirty="0"/>
              <a:t>, Cnel. Suárez</a:t>
            </a:r>
          </a:p>
          <a:p>
            <a:r>
              <a:rPr lang="es-AR" sz="1200" i="1" dirty="0"/>
              <a:t>Siembra: 4 de diciembre de 2019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6EEC7913-7CBB-47F0-95A1-6FF18A1CA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6331" y="2284016"/>
            <a:ext cx="1458769" cy="82980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79F9E685-0432-4BAD-82E9-0CBEF7C3C8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08" y="681486"/>
            <a:ext cx="4731722" cy="3857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2982131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Ensayos Comparativos de Híbridos 19-20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52</a:t>
            </a:fld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5C9617A6-9B6A-418F-92A7-0757D8C78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9125" y="692829"/>
            <a:ext cx="3299750" cy="3893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1612991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Ensayos Comparativos de Híbridos 19-20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53</a:t>
            </a:fld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36DFA743-9C98-4497-943A-1171F6F302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566" y="754743"/>
            <a:ext cx="3680868" cy="385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099742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2000" dirty="0"/>
              <a:t>Nitrógeno en maíz – Tardíos y Tempranos (3 años)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54</a:t>
            </a:fld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549A146A-1EE3-49B9-AC81-7ED4B24FCD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99" y="745848"/>
            <a:ext cx="5941587" cy="3722520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xmlns="" id="{17978119-43BB-4748-8F02-4EA8929CB87D}"/>
              </a:ext>
            </a:extLst>
          </p:cNvPr>
          <p:cNvCxnSpPr/>
          <p:nvPr/>
        </p:nvCxnSpPr>
        <p:spPr>
          <a:xfrm>
            <a:off x="963168" y="3425952"/>
            <a:ext cx="5096256" cy="0"/>
          </a:xfrm>
          <a:prstGeom prst="line">
            <a:avLst/>
          </a:prstGeom>
          <a:ln>
            <a:solidFill>
              <a:srgbClr val="15A14E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5697318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028A2E8C-D210-4F82-A4E6-8E73D8181C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74" y="1306589"/>
            <a:ext cx="3293150" cy="233203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99CB8CE1-9214-47D8-AA39-C315810579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1306589"/>
            <a:ext cx="3297936" cy="233203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Fósforo en maíz tardío (1° año)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55</a:t>
            </a:fld>
            <a:endParaRPr lang="es-ES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3D871343-7674-4B94-85A5-21B61AFDC5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249" y="3819374"/>
            <a:ext cx="1857600" cy="63046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84F2BB91-374B-4E4E-A755-3B05701A9C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9118" y="3819373"/>
            <a:ext cx="2025300" cy="63046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834B02C8-55DD-4D5C-8F30-D081D0B04B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999805"/>
            <a:ext cx="6858000" cy="2502144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xmlns="" id="{929353DC-E25C-4FFD-A234-6EB156807F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1632" y="2033578"/>
            <a:ext cx="5802335" cy="922982"/>
          </a:xfrm>
          <a:prstGeom prst="rect">
            <a:avLst/>
          </a:prstGeom>
          <a:solidFill>
            <a:schemeClr val="bg2"/>
          </a:solidFill>
        </p:spPr>
      </p:pic>
    </p:spTree>
    <p:extLst>
      <p:ext uri="{BB962C8B-B14F-4D97-AF65-F5344CB8AC3E}">
        <p14:creationId xmlns:p14="http://schemas.microsoft.com/office/powerpoint/2010/main" xmlns="" val="1949370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Híbridos en Maíz para Silo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56</a:t>
            </a:fld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6C06DFB2-CD26-410A-B487-B38562609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56" y="818998"/>
            <a:ext cx="6705434" cy="366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4208951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Densidad en Maíz para silo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57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BEFCFCD-D61B-4AD9-B021-78BCD85F44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226" y="815950"/>
            <a:ext cx="6413548" cy="35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4237341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Híbrido y Densidad en Maíz para silo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58</a:t>
            </a:fld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1AA7DA7F-D424-4205-AB14-53B9B75229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164" y="803757"/>
            <a:ext cx="6547671" cy="3535986"/>
          </a:xfrm>
          <a:prstGeom prst="rect">
            <a:avLst/>
          </a:prstGeom>
        </p:spPr>
      </p:pic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xmlns="" id="{762E1DB6-2128-4FD6-B14D-475B7265CF3A}"/>
              </a:ext>
            </a:extLst>
          </p:cNvPr>
          <p:cNvCxnSpPr/>
          <p:nvPr/>
        </p:nvCxnSpPr>
        <p:spPr>
          <a:xfrm flipV="1">
            <a:off x="1139952" y="1725168"/>
            <a:ext cx="353568" cy="262128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xmlns="" id="{64E889FF-EA2E-4DB8-8F45-502C9AC69837}"/>
              </a:ext>
            </a:extLst>
          </p:cNvPr>
          <p:cNvCxnSpPr>
            <a:cxnSpLocks/>
          </p:cNvCxnSpPr>
          <p:nvPr/>
        </p:nvCxnSpPr>
        <p:spPr>
          <a:xfrm>
            <a:off x="4120896" y="1263134"/>
            <a:ext cx="396240" cy="397873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xmlns="" id="{A8222266-522C-42A8-8B47-A29C3A70C8A3}"/>
              </a:ext>
            </a:extLst>
          </p:cNvPr>
          <p:cNvCxnSpPr>
            <a:cxnSpLocks/>
          </p:cNvCxnSpPr>
          <p:nvPr/>
        </p:nvCxnSpPr>
        <p:spPr>
          <a:xfrm>
            <a:off x="4968240" y="1371600"/>
            <a:ext cx="487680" cy="221535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xmlns="" id="{29D874E0-0CFD-4B3C-8399-49A84CD1BEED}"/>
              </a:ext>
            </a:extLst>
          </p:cNvPr>
          <p:cNvCxnSpPr>
            <a:cxnSpLocks/>
          </p:cNvCxnSpPr>
          <p:nvPr/>
        </p:nvCxnSpPr>
        <p:spPr>
          <a:xfrm>
            <a:off x="2145792" y="1719072"/>
            <a:ext cx="487680" cy="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xmlns="" id="{41FF214D-C096-405B-A48B-2B8F5BDA8D79}"/>
              </a:ext>
            </a:extLst>
          </p:cNvPr>
          <p:cNvCxnSpPr>
            <a:cxnSpLocks/>
          </p:cNvCxnSpPr>
          <p:nvPr/>
        </p:nvCxnSpPr>
        <p:spPr>
          <a:xfrm>
            <a:off x="5835537" y="1462070"/>
            <a:ext cx="487680" cy="0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xmlns="" id="{6F9A8D9C-D467-4546-9802-A297BCE1038D}"/>
              </a:ext>
            </a:extLst>
          </p:cNvPr>
          <p:cNvCxnSpPr>
            <a:cxnSpLocks/>
          </p:cNvCxnSpPr>
          <p:nvPr/>
        </p:nvCxnSpPr>
        <p:spPr>
          <a:xfrm>
            <a:off x="3013089" y="1596182"/>
            <a:ext cx="487680" cy="0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6632229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22468A1-312C-47D6-B3FE-71BAF9E1A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81309"/>
            <a:ext cx="6186971" cy="835772"/>
          </a:xfrm>
        </p:spPr>
        <p:txBody>
          <a:bodyPr>
            <a:normAutofit/>
          </a:bodyPr>
          <a:lstStyle/>
          <a:p>
            <a:r>
              <a:rPr lang="es-AR" dirty="0"/>
              <a:t>IDEAS GENERALES maíz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89ECBC65-BC91-4BAA-8543-429D4A9E9F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900" y="3305408"/>
            <a:ext cx="6186971" cy="3313565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dirty="0"/>
              <a:t>LA FECHA DE SIEMBRA COMO FACTOR CLAVE (RINDE Y ESTABILIDAD)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dirty="0"/>
              <a:t>LA DENSIDAD, CLAVE EN SIEMBRAS TEMPRANAS.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dirty="0"/>
              <a:t>EN TARDÍAS, MÁS IMPORTANTE DENS X HÍBRIDO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dirty="0"/>
              <a:t>CARACTERIZACIÓN DE HÍBRIDOS PARA AYUDAR!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dirty="0"/>
              <a:t>HÍBRIDOS DESTACADOS: AX 7761, LT 720, SRM 6620, KM 3916, PIO 1815, LT 723, NS 7818, DUO 225, DK 7220 Y 7270.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dirty="0"/>
              <a:t>PARA AJUSTAR: N CLAVE, P CON POCA INFO.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dirty="0"/>
              <a:t>SILAJES: AMBIENTE LIMITADO, MEJOR SILEROS, AMBIENTE DE POTENCIAL, PAREJOS Y DEPENDIENTES DE LA DENSIDAD.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A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A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A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A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A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A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AR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922BAA8F-6737-48EF-A306-A2E6DDD8873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59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413392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2D837A2-1078-4874-B582-528458A380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6</a:t>
            </a:fld>
            <a:endParaRPr lang="es-ES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29D682B-B8D1-4006-B438-DDC7EEF7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81309"/>
            <a:ext cx="6186971" cy="835772"/>
          </a:xfrm>
        </p:spPr>
        <p:txBody>
          <a:bodyPr/>
          <a:lstStyle/>
          <a:p>
            <a:r>
              <a:rPr lang="es-AR" dirty="0"/>
              <a:t>Fecha de siembra en girasol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F98F7832-46D2-4F50-9CC9-E8A47E5DA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671" y="722348"/>
            <a:ext cx="6251200" cy="386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0153984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>
            <a:extLst>
              <a:ext uri="{FF2B5EF4-FFF2-40B4-BE49-F238E27FC236}">
                <a16:creationId xmlns:a16="http://schemas.microsoft.com/office/drawing/2014/main" xmlns="" id="{C49757B4-0887-4834-BF75-E9E8B54AC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931" y="0"/>
            <a:ext cx="6241496" cy="4630057"/>
          </a:xfrm>
          <a:prstGeom prst="rect">
            <a:avLst/>
          </a:prstGeom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xmlns="" id="{7549134D-77F6-46CD-A012-0E16935740E3}"/>
              </a:ext>
            </a:extLst>
          </p:cNvPr>
          <p:cNvSpPr/>
          <p:nvPr/>
        </p:nvSpPr>
        <p:spPr>
          <a:xfrm>
            <a:off x="558799" y="1095829"/>
            <a:ext cx="1175657" cy="841828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schemeClr val="accent4">
                    <a:lumMod val="50000"/>
                  </a:schemeClr>
                </a:solidFill>
              </a:rPr>
              <a:t>4000</a:t>
            </a:r>
          </a:p>
          <a:p>
            <a:pPr algn="ctr"/>
            <a:r>
              <a:rPr lang="es-AR" dirty="0">
                <a:solidFill>
                  <a:schemeClr val="accent4">
                    <a:lumMod val="50000"/>
                  </a:schemeClr>
                </a:solidFill>
              </a:rPr>
              <a:t>+/- 2000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xmlns="" id="{A4479F6F-2A0D-4EC0-B242-A5990DBA555F}"/>
              </a:ext>
            </a:extLst>
          </p:cNvPr>
          <p:cNvSpPr/>
          <p:nvPr/>
        </p:nvSpPr>
        <p:spPr>
          <a:xfrm>
            <a:off x="1240970" y="2786739"/>
            <a:ext cx="1792516" cy="841828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schemeClr val="accent4">
                    <a:lumMod val="50000"/>
                  </a:schemeClr>
                </a:solidFill>
              </a:rPr>
              <a:t>5700</a:t>
            </a:r>
          </a:p>
          <a:p>
            <a:pPr algn="ctr"/>
            <a:r>
              <a:rPr lang="es-AR" dirty="0">
                <a:solidFill>
                  <a:schemeClr val="accent4">
                    <a:lumMod val="50000"/>
                  </a:schemeClr>
                </a:solidFill>
              </a:rPr>
              <a:t>+/- 3000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xmlns="" id="{4A391AD4-2A0C-4148-91FF-57972FF45DFE}"/>
              </a:ext>
            </a:extLst>
          </p:cNvPr>
          <p:cNvSpPr/>
          <p:nvPr/>
        </p:nvSpPr>
        <p:spPr>
          <a:xfrm>
            <a:off x="2072270" y="1299030"/>
            <a:ext cx="1367620" cy="1487709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schemeClr val="accent4">
                    <a:lumMod val="50000"/>
                  </a:schemeClr>
                </a:solidFill>
              </a:rPr>
              <a:t>5950</a:t>
            </a:r>
          </a:p>
          <a:p>
            <a:pPr algn="ctr"/>
            <a:r>
              <a:rPr lang="es-AR" dirty="0">
                <a:solidFill>
                  <a:schemeClr val="accent4">
                    <a:lumMod val="50000"/>
                  </a:schemeClr>
                </a:solidFill>
              </a:rPr>
              <a:t>+/- 2300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xmlns="" id="{097F5633-09CF-4C15-8DC7-D9B140E20179}"/>
              </a:ext>
            </a:extLst>
          </p:cNvPr>
          <p:cNvSpPr/>
          <p:nvPr/>
        </p:nvSpPr>
        <p:spPr>
          <a:xfrm>
            <a:off x="3301066" y="1037775"/>
            <a:ext cx="1367620" cy="106679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schemeClr val="accent4">
                    <a:lumMod val="50000"/>
                  </a:schemeClr>
                </a:solidFill>
              </a:rPr>
              <a:t>5000</a:t>
            </a:r>
          </a:p>
          <a:p>
            <a:pPr algn="ctr"/>
            <a:r>
              <a:rPr lang="es-AR" dirty="0">
                <a:solidFill>
                  <a:schemeClr val="accent4">
                    <a:lumMod val="50000"/>
                  </a:schemeClr>
                </a:solidFill>
              </a:rPr>
              <a:t>+/- 2700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xmlns="" id="{C8A7688D-CAD2-493B-9DDB-C0FEAEA83DBA}"/>
              </a:ext>
            </a:extLst>
          </p:cNvPr>
          <p:cNvSpPr/>
          <p:nvPr/>
        </p:nvSpPr>
        <p:spPr>
          <a:xfrm>
            <a:off x="3751715" y="2201639"/>
            <a:ext cx="1938595" cy="740222"/>
          </a:xfrm>
          <a:prstGeom prst="ellipse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schemeClr val="bg1"/>
                </a:solidFill>
              </a:rPr>
              <a:t>4700</a:t>
            </a:r>
          </a:p>
          <a:p>
            <a:pPr algn="ctr"/>
            <a:r>
              <a:rPr lang="es-AR" dirty="0">
                <a:solidFill>
                  <a:schemeClr val="bg1"/>
                </a:solidFill>
              </a:rPr>
              <a:t>+/- 3800</a:t>
            </a: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xmlns="" id="{FC40A39D-2AD7-45D8-950F-C13CF6E3ADF5}"/>
              </a:ext>
            </a:extLst>
          </p:cNvPr>
          <p:cNvSpPr/>
          <p:nvPr/>
        </p:nvSpPr>
        <p:spPr>
          <a:xfrm>
            <a:off x="211457" y="997128"/>
            <a:ext cx="1792515" cy="1081316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200" b="1" dirty="0">
                <a:solidFill>
                  <a:schemeClr val="accent4">
                    <a:lumMod val="50000"/>
                  </a:schemeClr>
                </a:solidFill>
              </a:rPr>
              <a:t>Fecha </a:t>
            </a:r>
            <a:r>
              <a:rPr lang="es-AR" sz="1200" b="1" dirty="0" err="1">
                <a:solidFill>
                  <a:schemeClr val="accent4">
                    <a:lumMod val="50000"/>
                  </a:schemeClr>
                </a:solidFill>
              </a:rPr>
              <a:t>Siem</a:t>
            </a:r>
            <a:r>
              <a:rPr lang="es-AR" sz="1200" b="1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algn="ctr"/>
            <a:r>
              <a:rPr lang="es-AR" sz="1200" b="1" dirty="0" err="1">
                <a:solidFill>
                  <a:schemeClr val="accent4">
                    <a:lumMod val="50000"/>
                  </a:schemeClr>
                </a:solidFill>
              </a:rPr>
              <a:t>Dens</a:t>
            </a:r>
            <a:r>
              <a:rPr lang="es-AR" sz="1200" b="1" dirty="0">
                <a:solidFill>
                  <a:schemeClr val="accent4">
                    <a:lumMod val="50000"/>
                  </a:schemeClr>
                </a:solidFill>
              </a:rPr>
              <a:t> x Hib</a:t>
            </a:r>
          </a:p>
          <a:p>
            <a:pPr algn="ctr"/>
            <a:r>
              <a:rPr lang="es-AR" sz="1200" b="1" dirty="0">
                <a:solidFill>
                  <a:schemeClr val="accent4">
                    <a:lumMod val="50000"/>
                  </a:schemeClr>
                </a:solidFill>
              </a:rPr>
              <a:t>Nitrógeno</a:t>
            </a:r>
          </a:p>
          <a:p>
            <a:pPr algn="ctr"/>
            <a:r>
              <a:rPr lang="es-AR" sz="1200" b="1" dirty="0" err="1">
                <a:solidFill>
                  <a:schemeClr val="accent4">
                    <a:lumMod val="50000"/>
                  </a:schemeClr>
                </a:solidFill>
              </a:rPr>
              <a:t>Amb</a:t>
            </a:r>
            <a:r>
              <a:rPr lang="es-AR" sz="1200" b="1" dirty="0">
                <a:solidFill>
                  <a:schemeClr val="accent4">
                    <a:lumMod val="50000"/>
                  </a:schemeClr>
                </a:solidFill>
              </a:rPr>
              <a:t> y </a:t>
            </a:r>
            <a:r>
              <a:rPr lang="es-AR" sz="1200" b="1" dirty="0" err="1">
                <a:solidFill>
                  <a:schemeClr val="accent4">
                    <a:lumMod val="50000"/>
                  </a:schemeClr>
                </a:solidFill>
              </a:rPr>
              <a:t>Barb</a:t>
            </a:r>
            <a:r>
              <a:rPr lang="es-AR" sz="1200" b="1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xmlns="" id="{589C6896-C058-4FD8-AD16-19ACD550FB98}"/>
              </a:ext>
            </a:extLst>
          </p:cNvPr>
          <p:cNvSpPr/>
          <p:nvPr/>
        </p:nvSpPr>
        <p:spPr>
          <a:xfrm>
            <a:off x="1167690" y="2721425"/>
            <a:ext cx="1819841" cy="841828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200" b="1" dirty="0" err="1">
                <a:solidFill>
                  <a:schemeClr val="accent4">
                    <a:lumMod val="50000"/>
                  </a:schemeClr>
                </a:solidFill>
              </a:rPr>
              <a:t>Dens</a:t>
            </a:r>
            <a:r>
              <a:rPr lang="es-AR" sz="1200" b="1" dirty="0">
                <a:solidFill>
                  <a:schemeClr val="accent4">
                    <a:lumMod val="50000"/>
                  </a:schemeClr>
                </a:solidFill>
              </a:rPr>
              <a:t> x Hib</a:t>
            </a:r>
          </a:p>
          <a:p>
            <a:pPr algn="ctr"/>
            <a:r>
              <a:rPr lang="es-AR" sz="1200" b="1" dirty="0">
                <a:solidFill>
                  <a:schemeClr val="accent4">
                    <a:lumMod val="50000"/>
                  </a:schemeClr>
                </a:solidFill>
              </a:rPr>
              <a:t>Nitrógeno!</a:t>
            </a:r>
          </a:p>
          <a:p>
            <a:pPr algn="ctr"/>
            <a:r>
              <a:rPr lang="es-AR" sz="1200" b="1" dirty="0" err="1">
                <a:solidFill>
                  <a:schemeClr val="accent4">
                    <a:lumMod val="50000"/>
                  </a:schemeClr>
                </a:solidFill>
              </a:rPr>
              <a:t>Amb</a:t>
            </a:r>
            <a:r>
              <a:rPr lang="es-AR" sz="1200" b="1" dirty="0">
                <a:solidFill>
                  <a:schemeClr val="accent4">
                    <a:lumMod val="50000"/>
                  </a:schemeClr>
                </a:solidFill>
              </a:rPr>
              <a:t>. Y </a:t>
            </a:r>
            <a:r>
              <a:rPr lang="es-AR" sz="1200" b="1" dirty="0" err="1">
                <a:solidFill>
                  <a:schemeClr val="accent4">
                    <a:lumMod val="50000"/>
                  </a:schemeClr>
                </a:solidFill>
              </a:rPr>
              <a:t>Barb</a:t>
            </a:r>
            <a:r>
              <a:rPr lang="es-AR" sz="1200" b="1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xmlns="" id="{C135200D-0F10-4F60-AD04-9C53A83C6433}"/>
              </a:ext>
            </a:extLst>
          </p:cNvPr>
          <p:cNvSpPr/>
          <p:nvPr/>
        </p:nvSpPr>
        <p:spPr>
          <a:xfrm>
            <a:off x="2026738" y="1233717"/>
            <a:ext cx="1519521" cy="1553022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200" b="1" dirty="0" err="1">
                <a:solidFill>
                  <a:schemeClr val="bg1"/>
                </a:solidFill>
              </a:rPr>
              <a:t>Dens</a:t>
            </a:r>
            <a:r>
              <a:rPr lang="es-AR" sz="1200" b="1" dirty="0">
                <a:solidFill>
                  <a:schemeClr val="bg1"/>
                </a:solidFill>
              </a:rPr>
              <a:t> x Hib</a:t>
            </a:r>
          </a:p>
          <a:p>
            <a:pPr algn="ctr"/>
            <a:r>
              <a:rPr lang="es-AR" sz="1200" b="1" dirty="0">
                <a:solidFill>
                  <a:schemeClr val="bg1"/>
                </a:solidFill>
              </a:rPr>
              <a:t>N y P</a:t>
            </a:r>
          </a:p>
          <a:p>
            <a:pPr algn="ctr"/>
            <a:r>
              <a:rPr lang="es-AR" sz="1200" b="1" dirty="0" err="1">
                <a:solidFill>
                  <a:schemeClr val="bg1"/>
                </a:solidFill>
              </a:rPr>
              <a:t>Amb</a:t>
            </a:r>
            <a:r>
              <a:rPr lang="es-AR" sz="1200" b="1" dirty="0">
                <a:solidFill>
                  <a:schemeClr val="bg1"/>
                </a:solidFill>
              </a:rPr>
              <a:t>. Y </a:t>
            </a:r>
            <a:r>
              <a:rPr lang="es-AR" sz="1200" b="1" dirty="0" err="1">
                <a:solidFill>
                  <a:schemeClr val="bg1"/>
                </a:solidFill>
              </a:rPr>
              <a:t>Barb</a:t>
            </a:r>
            <a:r>
              <a:rPr lang="es-AR" sz="12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xmlns="" id="{877637DC-EDD9-4648-B60B-0F7A50BFFA61}"/>
              </a:ext>
            </a:extLst>
          </p:cNvPr>
          <p:cNvSpPr/>
          <p:nvPr/>
        </p:nvSpPr>
        <p:spPr>
          <a:xfrm>
            <a:off x="3518102" y="900799"/>
            <a:ext cx="2281490" cy="2073716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600" dirty="0">
                <a:solidFill>
                  <a:schemeClr val="accent4">
                    <a:lumMod val="50000"/>
                  </a:schemeClr>
                </a:solidFill>
              </a:rPr>
              <a:t>Fecha </a:t>
            </a:r>
            <a:r>
              <a:rPr lang="es-AR" sz="1600" dirty="0" err="1">
                <a:solidFill>
                  <a:schemeClr val="accent4">
                    <a:lumMod val="50000"/>
                  </a:schemeClr>
                </a:solidFill>
              </a:rPr>
              <a:t>Siem</a:t>
            </a:r>
            <a:r>
              <a:rPr lang="es-AR" sz="1600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algn="ctr"/>
            <a:r>
              <a:rPr lang="es-AR" sz="1600" dirty="0" err="1">
                <a:solidFill>
                  <a:schemeClr val="accent4">
                    <a:lumMod val="50000"/>
                  </a:schemeClr>
                </a:solidFill>
              </a:rPr>
              <a:t>Dens</a:t>
            </a:r>
            <a:r>
              <a:rPr lang="es-AR" sz="1600" dirty="0">
                <a:solidFill>
                  <a:schemeClr val="accent4">
                    <a:lumMod val="50000"/>
                  </a:schemeClr>
                </a:solidFill>
              </a:rPr>
              <a:t>. X Hib</a:t>
            </a:r>
          </a:p>
          <a:p>
            <a:pPr algn="ctr"/>
            <a:r>
              <a:rPr lang="es-AR" sz="1600" dirty="0">
                <a:solidFill>
                  <a:schemeClr val="accent4">
                    <a:lumMod val="50000"/>
                  </a:schemeClr>
                </a:solidFill>
              </a:rPr>
              <a:t>N y P</a:t>
            </a:r>
          </a:p>
          <a:p>
            <a:pPr algn="ctr"/>
            <a:r>
              <a:rPr lang="es-AR" sz="1600" dirty="0" err="1">
                <a:solidFill>
                  <a:schemeClr val="accent4">
                    <a:lumMod val="50000"/>
                  </a:schemeClr>
                </a:solidFill>
              </a:rPr>
              <a:t>Amb</a:t>
            </a:r>
            <a:r>
              <a:rPr lang="es-AR" sz="1600" dirty="0">
                <a:solidFill>
                  <a:schemeClr val="accent4">
                    <a:lumMod val="50000"/>
                  </a:schemeClr>
                </a:solidFill>
              </a:rPr>
              <a:t>. Y </a:t>
            </a:r>
            <a:r>
              <a:rPr lang="es-AR" sz="1600" dirty="0" err="1">
                <a:solidFill>
                  <a:schemeClr val="accent4">
                    <a:lumMod val="50000"/>
                  </a:schemeClr>
                </a:solidFill>
              </a:rPr>
              <a:t>Barb</a:t>
            </a:r>
            <a:r>
              <a:rPr lang="es-AR" sz="1600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257323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12784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2D837A2-1078-4874-B582-528458A380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7</a:t>
            </a:fld>
            <a:endParaRPr lang="es-ES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29D682B-B8D1-4006-B438-DDC7EEF7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81309"/>
            <a:ext cx="6186971" cy="835772"/>
          </a:xfrm>
        </p:spPr>
        <p:txBody>
          <a:bodyPr/>
          <a:lstStyle/>
          <a:p>
            <a:r>
              <a:rPr lang="es-AR" dirty="0"/>
              <a:t>DENSIDAD en girasol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5AED5BD4-77B5-4E5C-9BDC-671FDE5FC3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946" y="709260"/>
            <a:ext cx="6186971" cy="384953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CB51AEBD-AC11-4623-ACE0-06B056056287}"/>
              </a:ext>
            </a:extLst>
          </p:cNvPr>
          <p:cNvSpPr txBox="1"/>
          <p:nvPr/>
        </p:nvSpPr>
        <p:spPr>
          <a:xfrm>
            <a:off x="3519713" y="2830286"/>
            <a:ext cx="2423711" cy="391886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r>
              <a:rPr lang="es-AR" sz="1200" b="0" dirty="0"/>
              <a:t>Densidades de 30 a 45 semillas/ha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1109B423-9D54-4401-AC9D-0DA0DD64A5F6}"/>
              </a:ext>
            </a:extLst>
          </p:cNvPr>
          <p:cNvSpPr txBox="1"/>
          <p:nvPr/>
        </p:nvSpPr>
        <p:spPr>
          <a:xfrm>
            <a:off x="1070932" y="1742255"/>
            <a:ext cx="2423711" cy="304259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r>
              <a:rPr lang="es-AR" sz="1200" b="0" dirty="0"/>
              <a:t>Densidades muy bajas o muy altas</a:t>
            </a:r>
          </a:p>
        </p:txBody>
      </p:sp>
    </p:spTree>
    <p:extLst>
      <p:ext uri="{BB962C8B-B14F-4D97-AF65-F5344CB8AC3E}">
        <p14:creationId xmlns:p14="http://schemas.microsoft.com/office/powerpoint/2010/main" xmlns="" val="1653995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2D837A2-1078-4874-B582-528458A380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8</a:t>
            </a:fld>
            <a:endParaRPr lang="es-ES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29D682B-B8D1-4006-B438-DDC7EEF7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81309"/>
            <a:ext cx="6186971" cy="835772"/>
          </a:xfrm>
        </p:spPr>
        <p:txBody>
          <a:bodyPr/>
          <a:lstStyle/>
          <a:p>
            <a:r>
              <a:rPr lang="es-AR" dirty="0"/>
              <a:t>Densidad en girasol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CA492F69-7A60-4639-9BAE-4B26A08471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670" y="761317"/>
            <a:ext cx="5621720" cy="362086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xmlns="" id="{31D2D0BD-A7FA-4E96-98F9-2481EE0B4EBE}"/>
              </a:ext>
            </a:extLst>
          </p:cNvPr>
          <p:cNvCxnSpPr/>
          <p:nvPr/>
        </p:nvCxnSpPr>
        <p:spPr>
          <a:xfrm>
            <a:off x="1132114" y="2510971"/>
            <a:ext cx="4840515" cy="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22163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2D837A2-1078-4874-B582-528458A380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C731B-B68D-034F-8C43-896439074AB5}" type="slidenum">
              <a:rPr lang="es-ES" smtClean="0"/>
              <a:pPr/>
              <a:t>9</a:t>
            </a:fld>
            <a:endParaRPr lang="es-ES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29D682B-B8D1-4006-B438-DDC7EEF7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81309"/>
            <a:ext cx="6186971" cy="835772"/>
          </a:xfrm>
        </p:spPr>
        <p:txBody>
          <a:bodyPr/>
          <a:lstStyle/>
          <a:p>
            <a:r>
              <a:rPr lang="es-AR" dirty="0"/>
              <a:t>Densidad en girasol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D889B86E-B1CC-489B-93CA-8D6A33D2C1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1494515"/>
            <a:ext cx="6152534" cy="135754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F0B9B2C4-4EEC-42F3-94E5-6FC4B0468674}"/>
              </a:ext>
            </a:extLst>
          </p:cNvPr>
          <p:cNvSpPr txBox="1"/>
          <p:nvPr/>
        </p:nvSpPr>
        <p:spPr>
          <a:xfrm>
            <a:off x="447367" y="3262265"/>
            <a:ext cx="5943600" cy="914400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pPr algn="just"/>
            <a:r>
              <a:rPr lang="es-A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Es tan importante definir la densidad correcta como conocer </a:t>
            </a:r>
          </a:p>
          <a:p>
            <a:pPr algn="just"/>
            <a:r>
              <a:rPr lang="es-A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la capacidad de un híbrido a adaptarse a dicha densidad</a:t>
            </a:r>
          </a:p>
        </p:txBody>
      </p:sp>
    </p:spTree>
    <p:extLst>
      <p:ext uri="{BB962C8B-B14F-4D97-AF65-F5344CB8AC3E}">
        <p14:creationId xmlns:p14="http://schemas.microsoft.com/office/powerpoint/2010/main" xmlns="" val="2817953989"/>
      </p:ext>
    </p:extLst>
  </p:cSld>
  <p:clrMapOvr>
    <a:masterClrMapping/>
  </p:clrMapOvr>
</p:sld>
</file>

<file path=ppt/theme/theme1.xml><?xml version="1.0" encoding="utf-8"?>
<a:theme xmlns:a="http://schemas.openxmlformats.org/drawingml/2006/main" name="plantillas CREA 16.9_nueva">
  <a:themeElements>
    <a:clrScheme name="CREA">
      <a:dk1>
        <a:srgbClr val="000000"/>
      </a:dk1>
      <a:lt1>
        <a:srgbClr val="FFFFFF"/>
      </a:lt1>
      <a:dk2>
        <a:srgbClr val="5E554A"/>
      </a:dk2>
      <a:lt2>
        <a:srgbClr val="FFFFFF"/>
      </a:lt2>
      <a:accent1>
        <a:srgbClr val="FDA023"/>
      </a:accent1>
      <a:accent2>
        <a:srgbClr val="DA4B14"/>
      </a:accent2>
      <a:accent3>
        <a:srgbClr val="226871"/>
      </a:accent3>
      <a:accent4>
        <a:srgbClr val="52962B"/>
      </a:accent4>
      <a:accent5>
        <a:srgbClr val="968B83"/>
      </a:accent5>
      <a:accent6>
        <a:srgbClr val="C5D121"/>
      </a:accent6>
      <a:hlink>
        <a:srgbClr val="000000"/>
      </a:hlink>
      <a:folHlink>
        <a:srgbClr val="C8C8C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>
        <a:normAutofit/>
      </a:bodyPr>
      <a:lstStyle>
        <a:defPPr>
          <a:defRPr sz="1200" b="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4808</TotalTime>
  <Words>1498</Words>
  <Application>Microsoft Office PowerPoint</Application>
  <PresentationFormat>Personalizado</PresentationFormat>
  <Paragraphs>316</Paragraphs>
  <Slides>61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61</vt:i4>
      </vt:variant>
    </vt:vector>
  </HeadingPairs>
  <TitlesOfParts>
    <vt:vector size="62" baseType="lpstr">
      <vt:lpstr>plantillas CREA 16.9_nueva</vt:lpstr>
      <vt:lpstr>Experimentación zonal - GEASO</vt:lpstr>
      <vt:lpstr>Esquema general de la charla</vt:lpstr>
      <vt:lpstr>Esquema de la charla</vt:lpstr>
      <vt:lpstr>agradecimientos</vt:lpstr>
      <vt:lpstr>Cultivo de Girasol</vt:lpstr>
      <vt:lpstr>Fecha de siembra en girasol</vt:lpstr>
      <vt:lpstr>DENSIDAD en girasol</vt:lpstr>
      <vt:lpstr>Densidad en girasol</vt:lpstr>
      <vt:lpstr>Densidad en girasol</vt:lpstr>
      <vt:lpstr>Densidad en girasol – datos 19-20</vt:lpstr>
      <vt:lpstr>Densidad en girasol – datos 19-20</vt:lpstr>
      <vt:lpstr>Densidad en girasol – datos 19-20</vt:lpstr>
      <vt:lpstr>Densidad en girasol – Historial</vt:lpstr>
      <vt:lpstr>Híbridos girasol 2019-2020</vt:lpstr>
      <vt:lpstr>Híbridos girasol 2019-2020</vt:lpstr>
      <vt:lpstr>Híbridos girasol 2019-2020</vt:lpstr>
      <vt:lpstr>Nutrición girasol</vt:lpstr>
      <vt:lpstr>Ideas generales en girasol</vt:lpstr>
      <vt:lpstr>Diapositiva 19</vt:lpstr>
      <vt:lpstr>Cultivo de Soja</vt:lpstr>
      <vt:lpstr>Fechas de siembra y grupos de madurez</vt:lpstr>
      <vt:lpstr>Fechas de siembra y grupos de madurez</vt:lpstr>
      <vt:lpstr>Arreglo espacial – distancia e/hileras</vt:lpstr>
      <vt:lpstr>Arreglo espacial – Densidad de siembra</vt:lpstr>
      <vt:lpstr>Arreglo espacial – Densidad de siembra</vt:lpstr>
      <vt:lpstr>Arreglo espacial – Densidad de siembra</vt:lpstr>
      <vt:lpstr>Densidad de siembra – Datos 19-20</vt:lpstr>
      <vt:lpstr>Densidad de siembra – Datos 19-20</vt:lpstr>
      <vt:lpstr>Cultivares de soja – Datos 19-20</vt:lpstr>
      <vt:lpstr>Cultivares de soja – Datos 19-20</vt:lpstr>
      <vt:lpstr>Cultivares de soja – Datos 19-20</vt:lpstr>
      <vt:lpstr>Cultivares de soja – Datos 19-20</vt:lpstr>
      <vt:lpstr>Fertilización soja – Datos 19-20</vt:lpstr>
      <vt:lpstr>Ideas generales de soja</vt:lpstr>
      <vt:lpstr>Diapositiva 35</vt:lpstr>
      <vt:lpstr>Cultivo de maíz</vt:lpstr>
      <vt:lpstr>9 años comparando temprana vs tardía</vt:lpstr>
      <vt:lpstr>Punto de inflexión temprana vs tardía</vt:lpstr>
      <vt:lpstr>Fecha de siembra y densidad</vt:lpstr>
      <vt:lpstr>Densidad e Híbrido – Datos 19-20</vt:lpstr>
      <vt:lpstr>Densidad e Híbrido – Datos 19-20</vt:lpstr>
      <vt:lpstr>Densidad e Híbrido – Datos 19-20</vt:lpstr>
      <vt:lpstr>Comportamiento de Híbridos ACA 470</vt:lpstr>
      <vt:lpstr>Comportamiento de Híbridos Ax 7784</vt:lpstr>
      <vt:lpstr>Comportamiento de Híbridos Dk 7270</vt:lpstr>
      <vt:lpstr>Comportamiento de Híbridos Nucorn 2881</vt:lpstr>
      <vt:lpstr>Comportamiento de Híbridos SRM 6620</vt:lpstr>
      <vt:lpstr>Comportamiento de Híbridos Syn 840</vt:lpstr>
      <vt:lpstr>DENSIDAD DE SIEMBRA E HÍBRIDOS</vt:lpstr>
      <vt:lpstr>Ensayos Comparativos de Híbridos 19-20</vt:lpstr>
      <vt:lpstr>Ensayos Comparativos de Híbridos 19-20</vt:lpstr>
      <vt:lpstr>Ensayos Comparativos de Híbridos 19-20</vt:lpstr>
      <vt:lpstr>Ensayos Comparativos de Híbridos 19-20</vt:lpstr>
      <vt:lpstr>Nitrógeno en maíz – Tardíos y Tempranos (3 años)</vt:lpstr>
      <vt:lpstr>Fósforo en maíz tardío (1° año)</vt:lpstr>
      <vt:lpstr>Híbridos en Maíz para Silo</vt:lpstr>
      <vt:lpstr>Densidad en Maíz para silo</vt:lpstr>
      <vt:lpstr>Híbrido y Densidad en Maíz para silo</vt:lpstr>
      <vt:lpstr>IDEAS GENERALES maíz</vt:lpstr>
      <vt:lpstr>Diapositiva 60</vt:lpstr>
      <vt:lpstr>Diapositiva 61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ACME</dc:creator>
  <cp:lastModifiedBy>www.intercambiosvirtuales.org</cp:lastModifiedBy>
  <cp:revision>222</cp:revision>
  <dcterms:created xsi:type="dcterms:W3CDTF">2018-05-14T13:00:45Z</dcterms:created>
  <dcterms:modified xsi:type="dcterms:W3CDTF">2020-08-11T11:45:32Z</dcterms:modified>
</cp:coreProperties>
</file>