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xlsx" ContentType="application/vnd.openxmlformats-officedocument.spreadsheetml.sheet"/>
  <Override PartName="/ppt/charts/chart3.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7" r:id="rId2"/>
    <p:sldId id="258" r:id="rId3"/>
    <p:sldId id="256"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6" r:id="rId21"/>
  </p:sldIdLst>
  <p:sldSz cx="12192000" cy="6858000"/>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81" d="100"/>
          <a:sy n="81" d="100"/>
        </p:scale>
        <p:origin x="-78" y="-690"/>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Hoja_de_c_lculo_de_Microsoft_Office_Excel1.xlsx"/></Relationships>
</file>

<file path=ppt/charts/_rels/chart2.xml.rels><?xml version="1.0" encoding="UTF-8" standalone="yes"?>
<Relationships xmlns="http://schemas.openxmlformats.org/package/2006/relationships"><Relationship Id="rId1" Type="http://schemas.openxmlformats.org/officeDocument/2006/relationships/package" Target="../embeddings/Hoja_de_c_lculo_de_Microsoft_Office_Excel2.xlsx"/></Relationships>
</file>

<file path=ppt/charts/_rels/chart3.xml.rels><?xml version="1.0" encoding="UTF-8" standalone="yes"?>
<Relationships xmlns="http://schemas.openxmlformats.org/package/2006/relationships"><Relationship Id="rId1" Type="http://schemas.openxmlformats.org/officeDocument/2006/relationships/package" Target="../embeddings/Hoja_de_c_lculo_de_Microsoft_Office_Excel3.xlsx"/></Relationships>
</file>

<file path=ppt/charts/chart1.xml><?xml version="1.0" encoding="utf-8"?>
<c:chartSpace xmlns:c="http://schemas.openxmlformats.org/drawingml/2006/chart" xmlns:a="http://schemas.openxmlformats.org/drawingml/2006/main" xmlns:r="http://schemas.openxmlformats.org/officeDocument/2006/relationships">
  <c:lang val="es-AR"/>
  <c:style val="10"/>
  <c:chart>
    <c:autoTitleDeleted val="1"/>
    <c:plotArea>
      <c:layout/>
      <c:pieChart>
        <c:varyColors val="1"/>
        <c:ser>
          <c:idx val="0"/>
          <c:order val="0"/>
          <c:tx>
            <c:strRef>
              <c:f>Hoja1!$B$1</c:f>
              <c:strCache>
                <c:ptCount val="1"/>
                <c:pt idx="0">
                  <c:v>Ventas</c:v>
                </c:pt>
              </c:strCache>
            </c:strRef>
          </c:tx>
          <c:dPt>
            <c:idx val="0"/>
            <c:spPr>
              <a:solidFill>
                <a:srgbClr val="FFC000"/>
              </a:solidFill>
            </c:spPr>
            <c:extLst xmlns:c16r2="http://schemas.microsoft.com/office/drawing/2015/06/chart">
              <c:ext xmlns:c16="http://schemas.microsoft.com/office/drawing/2014/chart" uri="{C3380CC4-5D6E-409C-BE32-E72D297353CC}">
                <c16:uniqueId val="{00000001-F4A2-4FBF-B273-C7340A86F7A0}"/>
              </c:ext>
            </c:extLst>
          </c:dPt>
          <c:dPt>
            <c:idx val="1"/>
            <c:spPr>
              <a:solidFill>
                <a:srgbClr val="FF0000"/>
              </a:solidFill>
            </c:spPr>
            <c:extLst xmlns:c16r2="http://schemas.microsoft.com/office/drawing/2015/06/chart">
              <c:ext xmlns:c16="http://schemas.microsoft.com/office/drawing/2014/chart" uri="{C3380CC4-5D6E-409C-BE32-E72D297353CC}">
                <c16:uniqueId val="{00000003-F4A2-4FBF-B273-C7340A86F7A0}"/>
              </c:ext>
            </c:extLst>
          </c:dPt>
          <c:dPt>
            <c:idx val="2"/>
            <c:spPr>
              <a:solidFill>
                <a:srgbClr val="00B050"/>
              </a:solidFill>
            </c:spPr>
            <c:extLst xmlns:c16r2="http://schemas.microsoft.com/office/drawing/2015/06/chart">
              <c:ext xmlns:c16="http://schemas.microsoft.com/office/drawing/2014/chart" uri="{C3380CC4-5D6E-409C-BE32-E72D297353CC}">
                <c16:uniqueId val="{00000005-F4A2-4FBF-B273-C7340A86F7A0}"/>
              </c:ext>
            </c:extLst>
          </c:dPt>
          <c:dPt>
            <c:idx val="3"/>
            <c:spPr>
              <a:solidFill>
                <a:schemeClr val="bg2">
                  <a:lumMod val="75000"/>
                </a:schemeClr>
              </a:solidFill>
            </c:spPr>
            <c:extLst xmlns:c16r2="http://schemas.microsoft.com/office/drawing/2015/06/chart">
              <c:ext xmlns:c16="http://schemas.microsoft.com/office/drawing/2014/chart" uri="{C3380CC4-5D6E-409C-BE32-E72D297353CC}">
                <c16:uniqueId val="{00000007-F4A2-4FBF-B273-C7340A86F7A0}"/>
              </c:ext>
            </c:extLst>
          </c:dPt>
          <c:dPt>
            <c:idx val="4"/>
            <c:spPr>
              <a:solidFill>
                <a:schemeClr val="bg2">
                  <a:lumMod val="90000"/>
                </a:schemeClr>
              </a:solidFill>
            </c:spPr>
            <c:extLst xmlns:c16r2="http://schemas.microsoft.com/office/drawing/2015/06/chart">
              <c:ext xmlns:c16="http://schemas.microsoft.com/office/drawing/2014/chart" uri="{C3380CC4-5D6E-409C-BE32-E72D297353CC}">
                <c16:uniqueId val="{00000009-F4A2-4FBF-B273-C7340A86F7A0}"/>
              </c:ext>
            </c:extLst>
          </c:dPt>
          <c:cat>
            <c:strRef>
              <c:f>Hoja1!$A$2:$A$6</c:f>
              <c:strCache>
                <c:ptCount val="5"/>
                <c:pt idx="0">
                  <c:v>Sitio (94,3%)</c:v>
                </c:pt>
                <c:pt idx="1">
                  <c:v>Variedad (1,0%)</c:v>
                </c:pt>
                <c:pt idx="2">
                  <c:v>Variedad x Sitio (2,6%)</c:v>
                </c:pt>
                <c:pt idx="3">
                  <c:v>Bloque (0,4%)</c:v>
                </c:pt>
                <c:pt idx="4">
                  <c:v>Residual (1,7%)</c:v>
                </c:pt>
              </c:strCache>
            </c:strRef>
          </c:cat>
          <c:val>
            <c:numRef>
              <c:f>Hoja1!$B$2:$B$6</c:f>
              <c:numCache>
                <c:formatCode>General</c:formatCode>
                <c:ptCount val="5"/>
                <c:pt idx="0">
                  <c:v>94.3</c:v>
                </c:pt>
                <c:pt idx="1">
                  <c:v>1.01</c:v>
                </c:pt>
                <c:pt idx="2">
                  <c:v>2.6</c:v>
                </c:pt>
                <c:pt idx="3">
                  <c:v>0.4</c:v>
                </c:pt>
                <c:pt idx="4">
                  <c:v>1.7000000000000002</c:v>
                </c:pt>
              </c:numCache>
            </c:numRef>
          </c:val>
          <c:extLst xmlns:c16r2="http://schemas.microsoft.com/office/drawing/2015/06/chart">
            <c:ext xmlns:c16="http://schemas.microsoft.com/office/drawing/2014/chart" uri="{C3380CC4-5D6E-409C-BE32-E72D297353CC}">
              <c16:uniqueId val="{0000000A-F4A2-4FBF-B273-C7340A86F7A0}"/>
            </c:ext>
          </c:extLst>
        </c:ser>
        <c:dLbls/>
        <c:firstSliceAng val="0"/>
      </c:pieChart>
    </c:plotArea>
    <c:legend>
      <c:legendPos val="b"/>
      <c:layout/>
      <c:txPr>
        <a:bodyPr/>
        <a:lstStyle/>
        <a:p>
          <a:pPr algn="just">
            <a:defRPr sz="1400">
              <a:latin typeface="Arial" panose="020B0604020202020204" pitchFamily="34" charset="0"/>
              <a:cs typeface="Arial" panose="020B0604020202020204" pitchFamily="34" charset="0"/>
            </a:defRPr>
          </a:pPr>
          <a:endParaRPr lang="es-AR"/>
        </a:p>
      </c:txPr>
    </c:legend>
    <c:plotVisOnly val="1"/>
    <c:dispBlanksAs val="zero"/>
  </c:chart>
  <c:txPr>
    <a:bodyPr/>
    <a:lstStyle/>
    <a:p>
      <a:pPr>
        <a:defRPr sz="1800"/>
      </a:pPr>
      <a:endParaRPr lang="es-AR"/>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es-AR"/>
  <c:style val="10"/>
  <c:chart>
    <c:autoTitleDeleted val="1"/>
    <c:plotArea>
      <c:layout/>
      <c:pieChart>
        <c:varyColors val="1"/>
        <c:ser>
          <c:idx val="0"/>
          <c:order val="0"/>
          <c:tx>
            <c:strRef>
              <c:f>Hoja1!$B$1</c:f>
              <c:strCache>
                <c:ptCount val="1"/>
                <c:pt idx="0">
                  <c:v>Ventas</c:v>
                </c:pt>
              </c:strCache>
            </c:strRef>
          </c:tx>
          <c:dPt>
            <c:idx val="0"/>
            <c:spPr>
              <a:solidFill>
                <a:srgbClr val="FFC000"/>
              </a:solidFill>
            </c:spPr>
            <c:extLst xmlns:c16r2="http://schemas.microsoft.com/office/drawing/2015/06/chart">
              <c:ext xmlns:c16="http://schemas.microsoft.com/office/drawing/2014/chart" uri="{C3380CC4-5D6E-409C-BE32-E72D297353CC}">
                <c16:uniqueId val="{00000001-DDAA-495A-AEFD-8F48D774512F}"/>
              </c:ext>
            </c:extLst>
          </c:dPt>
          <c:dPt>
            <c:idx val="1"/>
            <c:spPr>
              <a:solidFill>
                <a:srgbClr val="FF0000"/>
              </a:solidFill>
            </c:spPr>
            <c:extLst xmlns:c16r2="http://schemas.microsoft.com/office/drawing/2015/06/chart">
              <c:ext xmlns:c16="http://schemas.microsoft.com/office/drawing/2014/chart" uri="{C3380CC4-5D6E-409C-BE32-E72D297353CC}">
                <c16:uniqueId val="{00000003-DDAA-495A-AEFD-8F48D774512F}"/>
              </c:ext>
            </c:extLst>
          </c:dPt>
          <c:dPt>
            <c:idx val="2"/>
            <c:spPr>
              <a:solidFill>
                <a:srgbClr val="00B050"/>
              </a:solidFill>
            </c:spPr>
            <c:extLst xmlns:c16r2="http://schemas.microsoft.com/office/drawing/2015/06/chart">
              <c:ext xmlns:c16="http://schemas.microsoft.com/office/drawing/2014/chart" uri="{C3380CC4-5D6E-409C-BE32-E72D297353CC}">
                <c16:uniqueId val="{00000005-DDAA-495A-AEFD-8F48D774512F}"/>
              </c:ext>
            </c:extLst>
          </c:dPt>
          <c:dPt>
            <c:idx val="3"/>
            <c:spPr>
              <a:solidFill>
                <a:schemeClr val="bg2">
                  <a:lumMod val="75000"/>
                </a:schemeClr>
              </a:solidFill>
            </c:spPr>
            <c:extLst xmlns:c16r2="http://schemas.microsoft.com/office/drawing/2015/06/chart">
              <c:ext xmlns:c16="http://schemas.microsoft.com/office/drawing/2014/chart" uri="{C3380CC4-5D6E-409C-BE32-E72D297353CC}">
                <c16:uniqueId val="{00000007-DDAA-495A-AEFD-8F48D774512F}"/>
              </c:ext>
            </c:extLst>
          </c:dPt>
          <c:dPt>
            <c:idx val="4"/>
            <c:spPr>
              <a:solidFill>
                <a:schemeClr val="bg2">
                  <a:lumMod val="90000"/>
                </a:schemeClr>
              </a:solidFill>
            </c:spPr>
            <c:extLst xmlns:c16r2="http://schemas.microsoft.com/office/drawing/2015/06/chart">
              <c:ext xmlns:c16="http://schemas.microsoft.com/office/drawing/2014/chart" uri="{C3380CC4-5D6E-409C-BE32-E72D297353CC}">
                <c16:uniqueId val="{00000009-DDAA-495A-AEFD-8F48D774512F}"/>
              </c:ext>
            </c:extLst>
          </c:dPt>
          <c:cat>
            <c:strRef>
              <c:f>Hoja1!$A$2:$A$6</c:f>
              <c:strCache>
                <c:ptCount val="5"/>
                <c:pt idx="0">
                  <c:v>Sitio (95,7%)</c:v>
                </c:pt>
                <c:pt idx="1">
                  <c:v>Variedad (1,1%)</c:v>
                </c:pt>
                <c:pt idx="2">
                  <c:v>Variedad x Sitio (0,7%)</c:v>
                </c:pt>
                <c:pt idx="3">
                  <c:v>Bloque (0,4%)</c:v>
                </c:pt>
                <c:pt idx="4">
                  <c:v>Residual (2,1%)</c:v>
                </c:pt>
              </c:strCache>
            </c:strRef>
          </c:cat>
          <c:val>
            <c:numRef>
              <c:f>Hoja1!$B$2:$B$6</c:f>
              <c:numCache>
                <c:formatCode>General</c:formatCode>
                <c:ptCount val="5"/>
                <c:pt idx="0">
                  <c:v>95.7</c:v>
                </c:pt>
                <c:pt idx="1">
                  <c:v>1.1000000000000001</c:v>
                </c:pt>
                <c:pt idx="2">
                  <c:v>0.70000000000000007</c:v>
                </c:pt>
                <c:pt idx="3">
                  <c:v>0.4</c:v>
                </c:pt>
                <c:pt idx="4">
                  <c:v>2.1</c:v>
                </c:pt>
              </c:numCache>
            </c:numRef>
          </c:val>
          <c:extLst xmlns:c16r2="http://schemas.microsoft.com/office/drawing/2015/06/chart">
            <c:ext xmlns:c16="http://schemas.microsoft.com/office/drawing/2014/chart" uri="{C3380CC4-5D6E-409C-BE32-E72D297353CC}">
              <c16:uniqueId val="{0000000A-DDAA-495A-AEFD-8F48D774512F}"/>
            </c:ext>
          </c:extLst>
        </c:ser>
        <c:dLbls/>
        <c:firstSliceAng val="0"/>
      </c:pieChart>
    </c:plotArea>
    <c:legend>
      <c:legendPos val="b"/>
      <c:layout/>
      <c:txPr>
        <a:bodyPr/>
        <a:lstStyle/>
        <a:p>
          <a:pPr algn="just">
            <a:defRPr sz="1400">
              <a:latin typeface="Arial" panose="020B0604020202020204" pitchFamily="34" charset="0"/>
              <a:cs typeface="Arial" panose="020B0604020202020204" pitchFamily="34" charset="0"/>
            </a:defRPr>
          </a:pPr>
          <a:endParaRPr lang="es-AR"/>
        </a:p>
      </c:txPr>
    </c:legend>
    <c:plotVisOnly val="1"/>
    <c:dispBlanksAs val="zero"/>
  </c:chart>
  <c:txPr>
    <a:bodyPr/>
    <a:lstStyle/>
    <a:p>
      <a:pPr>
        <a:defRPr sz="1800"/>
      </a:pPr>
      <a:endParaRPr lang="es-AR"/>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lang val="es-AR"/>
  <c:style val="10"/>
  <c:chart>
    <c:autoTitleDeleted val="1"/>
    <c:plotArea>
      <c:layout/>
      <c:pieChart>
        <c:varyColors val="1"/>
        <c:ser>
          <c:idx val="0"/>
          <c:order val="0"/>
          <c:tx>
            <c:strRef>
              <c:f>Hoja1!$B$1</c:f>
              <c:strCache>
                <c:ptCount val="1"/>
                <c:pt idx="0">
                  <c:v>Ventas</c:v>
                </c:pt>
              </c:strCache>
            </c:strRef>
          </c:tx>
          <c:dPt>
            <c:idx val="0"/>
            <c:spPr>
              <a:solidFill>
                <a:srgbClr val="FFC000"/>
              </a:solidFill>
            </c:spPr>
            <c:extLst xmlns:c16r2="http://schemas.microsoft.com/office/drawing/2015/06/chart">
              <c:ext xmlns:c16="http://schemas.microsoft.com/office/drawing/2014/chart" uri="{C3380CC4-5D6E-409C-BE32-E72D297353CC}">
                <c16:uniqueId val="{00000001-DD32-4796-8E4B-D79D93DFFF75}"/>
              </c:ext>
            </c:extLst>
          </c:dPt>
          <c:dPt>
            <c:idx val="1"/>
            <c:spPr>
              <a:solidFill>
                <a:srgbClr val="FF0000"/>
              </a:solidFill>
            </c:spPr>
            <c:extLst xmlns:c16r2="http://schemas.microsoft.com/office/drawing/2015/06/chart">
              <c:ext xmlns:c16="http://schemas.microsoft.com/office/drawing/2014/chart" uri="{C3380CC4-5D6E-409C-BE32-E72D297353CC}">
                <c16:uniqueId val="{00000003-DD32-4796-8E4B-D79D93DFFF75}"/>
              </c:ext>
            </c:extLst>
          </c:dPt>
          <c:dPt>
            <c:idx val="2"/>
            <c:spPr>
              <a:solidFill>
                <a:srgbClr val="00B050"/>
              </a:solidFill>
            </c:spPr>
            <c:extLst xmlns:c16r2="http://schemas.microsoft.com/office/drawing/2015/06/chart">
              <c:ext xmlns:c16="http://schemas.microsoft.com/office/drawing/2014/chart" uri="{C3380CC4-5D6E-409C-BE32-E72D297353CC}">
                <c16:uniqueId val="{00000005-DD32-4796-8E4B-D79D93DFFF75}"/>
              </c:ext>
            </c:extLst>
          </c:dPt>
          <c:dPt>
            <c:idx val="3"/>
            <c:spPr>
              <a:solidFill>
                <a:schemeClr val="bg2">
                  <a:lumMod val="75000"/>
                </a:schemeClr>
              </a:solidFill>
            </c:spPr>
            <c:extLst xmlns:c16r2="http://schemas.microsoft.com/office/drawing/2015/06/chart">
              <c:ext xmlns:c16="http://schemas.microsoft.com/office/drawing/2014/chart" uri="{C3380CC4-5D6E-409C-BE32-E72D297353CC}">
                <c16:uniqueId val="{00000007-DD32-4796-8E4B-D79D93DFFF75}"/>
              </c:ext>
            </c:extLst>
          </c:dPt>
          <c:dPt>
            <c:idx val="4"/>
            <c:spPr>
              <a:solidFill>
                <a:schemeClr val="bg2">
                  <a:lumMod val="90000"/>
                </a:schemeClr>
              </a:solidFill>
            </c:spPr>
            <c:extLst xmlns:c16r2="http://schemas.microsoft.com/office/drawing/2015/06/chart">
              <c:ext xmlns:c16="http://schemas.microsoft.com/office/drawing/2014/chart" uri="{C3380CC4-5D6E-409C-BE32-E72D297353CC}">
                <c16:uniqueId val="{00000009-DD32-4796-8E4B-D79D93DFFF75}"/>
              </c:ext>
            </c:extLst>
          </c:dPt>
          <c:cat>
            <c:strRef>
              <c:f>Hoja1!$A$2:$A$6</c:f>
              <c:strCache>
                <c:ptCount val="5"/>
                <c:pt idx="0">
                  <c:v>Sitio (95,1%)</c:v>
                </c:pt>
                <c:pt idx="1">
                  <c:v>Variedad (1,1%)</c:v>
                </c:pt>
                <c:pt idx="2">
                  <c:v>Variedad x Sitio (2,1%)</c:v>
                </c:pt>
                <c:pt idx="3">
                  <c:v>Bloque (0,3%)</c:v>
                </c:pt>
                <c:pt idx="4">
                  <c:v>Residual (1,3%)</c:v>
                </c:pt>
              </c:strCache>
            </c:strRef>
          </c:cat>
          <c:val>
            <c:numRef>
              <c:f>Hoja1!$B$2:$B$6</c:f>
              <c:numCache>
                <c:formatCode>General</c:formatCode>
                <c:ptCount val="5"/>
                <c:pt idx="0">
                  <c:v>95.1</c:v>
                </c:pt>
                <c:pt idx="1">
                  <c:v>1.1000000000000001</c:v>
                </c:pt>
                <c:pt idx="2">
                  <c:v>2.1</c:v>
                </c:pt>
                <c:pt idx="3">
                  <c:v>0.30000000000000004</c:v>
                </c:pt>
                <c:pt idx="4">
                  <c:v>1.3</c:v>
                </c:pt>
              </c:numCache>
            </c:numRef>
          </c:val>
          <c:extLst xmlns:c16r2="http://schemas.microsoft.com/office/drawing/2015/06/chart">
            <c:ext xmlns:c16="http://schemas.microsoft.com/office/drawing/2014/chart" uri="{C3380CC4-5D6E-409C-BE32-E72D297353CC}">
              <c16:uniqueId val="{0000000A-DD32-4796-8E4B-D79D93DFFF75}"/>
            </c:ext>
          </c:extLst>
        </c:ser>
        <c:dLbls/>
        <c:firstSliceAng val="0"/>
      </c:pieChart>
    </c:plotArea>
    <c:legend>
      <c:legendPos val="b"/>
      <c:layout/>
      <c:txPr>
        <a:bodyPr/>
        <a:lstStyle/>
        <a:p>
          <a:pPr algn="just">
            <a:defRPr sz="1400">
              <a:latin typeface="Arial" panose="020B0604020202020204" pitchFamily="34" charset="0"/>
              <a:cs typeface="Arial" panose="020B0604020202020204" pitchFamily="34" charset="0"/>
            </a:defRPr>
          </a:pPr>
          <a:endParaRPr lang="es-AR"/>
        </a:p>
      </c:txPr>
    </c:legend>
    <c:plotVisOnly val="1"/>
    <c:dispBlanksAs val="zero"/>
  </c:chart>
  <c:txPr>
    <a:bodyPr/>
    <a:lstStyle/>
    <a:p>
      <a:pPr>
        <a:defRPr sz="1800"/>
      </a:pPr>
      <a:endParaRPr lang="es-AR"/>
    </a:p>
  </c:txPr>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AR"/>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F22478-4F34-4F52-B454-2A0CC3AF3744}" type="datetimeFigureOut">
              <a:rPr lang="es-AR" smtClean="0"/>
              <a:pPr/>
              <a:t>22/02/2021</a:t>
            </a:fld>
            <a:endParaRPr lang="es-AR"/>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AR"/>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AR"/>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2F8FD2-0785-455B-BE0F-7A50EA2CDD80}" type="slidenum">
              <a:rPr lang="es-AR" smtClean="0"/>
              <a:pPr/>
              <a:t>‹Nº›</a:t>
            </a:fld>
            <a:endParaRPr lang="es-AR"/>
          </a:p>
        </p:txBody>
      </p:sp>
    </p:spTree>
    <p:extLst>
      <p:ext uri="{BB962C8B-B14F-4D97-AF65-F5344CB8AC3E}">
        <p14:creationId xmlns:p14="http://schemas.microsoft.com/office/powerpoint/2010/main" xmlns="" val="1291502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AR" dirty="0"/>
          </a:p>
        </p:txBody>
      </p:sp>
      <p:sp>
        <p:nvSpPr>
          <p:cNvPr id="4" name="Marcador de número de diapositiva 3"/>
          <p:cNvSpPr>
            <a:spLocks noGrp="1"/>
          </p:cNvSpPr>
          <p:nvPr>
            <p:ph type="sldNum" sz="quarter" idx="10"/>
          </p:nvPr>
        </p:nvSpPr>
        <p:spPr/>
        <p:txBody>
          <a:bodyPr/>
          <a:lstStyle/>
          <a:p>
            <a:fld id="{948BDC6D-D146-4C07-9570-6905EC3CED9A}" type="slidenum">
              <a:rPr lang="es-AR" smtClean="0"/>
              <a:pPr/>
              <a:t>14</a:t>
            </a:fld>
            <a:endParaRPr lang="es-AR"/>
          </a:p>
        </p:txBody>
      </p:sp>
    </p:spTree>
    <p:extLst>
      <p:ext uri="{BB962C8B-B14F-4D97-AF65-F5344CB8AC3E}">
        <p14:creationId xmlns:p14="http://schemas.microsoft.com/office/powerpoint/2010/main" xmlns="" val="31679953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editar el estilo de subtítulo del patrón</a:t>
            </a:r>
            <a:endParaRPr lang="es-AR"/>
          </a:p>
        </p:txBody>
      </p:sp>
      <p:sp>
        <p:nvSpPr>
          <p:cNvPr id="4" name="Marcador de fecha 3"/>
          <p:cNvSpPr>
            <a:spLocks noGrp="1"/>
          </p:cNvSpPr>
          <p:nvPr>
            <p:ph type="dt" sz="half" idx="10"/>
          </p:nvPr>
        </p:nvSpPr>
        <p:spPr/>
        <p:txBody>
          <a:bodyPr/>
          <a:lstStyle/>
          <a:p>
            <a:fld id="{BB59B314-0138-4A9F-9DEE-76A61589FAF0}" type="datetimeFigureOut">
              <a:rPr lang="es-AR" smtClean="0"/>
              <a:pPr/>
              <a:t>22/02/2021</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D5ECF34F-06D5-4F22-9D6B-15C837B8D12F}" type="slidenum">
              <a:rPr lang="es-AR" smtClean="0"/>
              <a:pPr/>
              <a:t>‹Nº›</a:t>
            </a:fld>
            <a:endParaRPr lang="es-AR"/>
          </a:p>
        </p:txBody>
      </p:sp>
    </p:spTree>
    <p:extLst>
      <p:ext uri="{BB962C8B-B14F-4D97-AF65-F5344CB8AC3E}">
        <p14:creationId xmlns:p14="http://schemas.microsoft.com/office/powerpoint/2010/main" xmlns="" val="18060267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AR"/>
          </a:p>
        </p:txBody>
      </p:sp>
      <p:sp>
        <p:nvSpPr>
          <p:cNvPr id="3" name="Marcador de texto vertical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Marcador de fecha 3"/>
          <p:cNvSpPr>
            <a:spLocks noGrp="1"/>
          </p:cNvSpPr>
          <p:nvPr>
            <p:ph type="dt" sz="half" idx="10"/>
          </p:nvPr>
        </p:nvSpPr>
        <p:spPr/>
        <p:txBody>
          <a:bodyPr/>
          <a:lstStyle/>
          <a:p>
            <a:fld id="{BB59B314-0138-4A9F-9DEE-76A61589FAF0}" type="datetimeFigureOut">
              <a:rPr lang="es-AR" smtClean="0"/>
              <a:pPr/>
              <a:t>22/02/2021</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D5ECF34F-06D5-4F22-9D6B-15C837B8D12F}" type="slidenum">
              <a:rPr lang="es-AR" smtClean="0"/>
              <a:pPr/>
              <a:t>‹Nº›</a:t>
            </a:fld>
            <a:endParaRPr lang="es-AR"/>
          </a:p>
        </p:txBody>
      </p:sp>
    </p:spTree>
    <p:extLst>
      <p:ext uri="{BB962C8B-B14F-4D97-AF65-F5344CB8AC3E}">
        <p14:creationId xmlns:p14="http://schemas.microsoft.com/office/powerpoint/2010/main" xmlns="" val="449325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AR"/>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Marcador de fecha 3"/>
          <p:cNvSpPr>
            <a:spLocks noGrp="1"/>
          </p:cNvSpPr>
          <p:nvPr>
            <p:ph type="dt" sz="half" idx="10"/>
          </p:nvPr>
        </p:nvSpPr>
        <p:spPr/>
        <p:txBody>
          <a:bodyPr/>
          <a:lstStyle/>
          <a:p>
            <a:fld id="{BB59B314-0138-4A9F-9DEE-76A61589FAF0}" type="datetimeFigureOut">
              <a:rPr lang="es-AR" smtClean="0"/>
              <a:pPr/>
              <a:t>22/02/2021</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D5ECF34F-06D5-4F22-9D6B-15C837B8D12F}" type="slidenum">
              <a:rPr lang="es-AR" smtClean="0"/>
              <a:pPr/>
              <a:t>‹Nº›</a:t>
            </a:fld>
            <a:endParaRPr lang="es-AR"/>
          </a:p>
        </p:txBody>
      </p:sp>
    </p:spTree>
    <p:extLst>
      <p:ext uri="{BB962C8B-B14F-4D97-AF65-F5344CB8AC3E}">
        <p14:creationId xmlns:p14="http://schemas.microsoft.com/office/powerpoint/2010/main" xmlns="" val="36920177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AR"/>
          </a:p>
        </p:txBody>
      </p:sp>
      <p:sp>
        <p:nvSpPr>
          <p:cNvPr id="3" name="Marcador de contenido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Marcador de fecha 3"/>
          <p:cNvSpPr>
            <a:spLocks noGrp="1"/>
          </p:cNvSpPr>
          <p:nvPr>
            <p:ph type="dt" sz="half" idx="10"/>
          </p:nvPr>
        </p:nvSpPr>
        <p:spPr/>
        <p:txBody>
          <a:bodyPr/>
          <a:lstStyle/>
          <a:p>
            <a:fld id="{BB59B314-0138-4A9F-9DEE-76A61589FAF0}" type="datetimeFigureOut">
              <a:rPr lang="es-AR" smtClean="0"/>
              <a:pPr/>
              <a:t>22/02/2021</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D5ECF34F-06D5-4F22-9D6B-15C837B8D12F}" type="slidenum">
              <a:rPr lang="es-AR" smtClean="0"/>
              <a:pPr/>
              <a:t>‹Nº›</a:t>
            </a:fld>
            <a:endParaRPr lang="es-AR"/>
          </a:p>
        </p:txBody>
      </p:sp>
    </p:spTree>
    <p:extLst>
      <p:ext uri="{BB962C8B-B14F-4D97-AF65-F5344CB8AC3E}">
        <p14:creationId xmlns:p14="http://schemas.microsoft.com/office/powerpoint/2010/main" xmlns="" val="3214849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AR"/>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Editar el estilo de texto del patrón</a:t>
            </a:r>
          </a:p>
        </p:txBody>
      </p:sp>
      <p:sp>
        <p:nvSpPr>
          <p:cNvPr id="4" name="Marcador de fecha 3"/>
          <p:cNvSpPr>
            <a:spLocks noGrp="1"/>
          </p:cNvSpPr>
          <p:nvPr>
            <p:ph type="dt" sz="half" idx="10"/>
          </p:nvPr>
        </p:nvSpPr>
        <p:spPr/>
        <p:txBody>
          <a:bodyPr/>
          <a:lstStyle/>
          <a:p>
            <a:fld id="{BB59B314-0138-4A9F-9DEE-76A61589FAF0}" type="datetimeFigureOut">
              <a:rPr lang="es-AR" smtClean="0"/>
              <a:pPr/>
              <a:t>22/02/2021</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D5ECF34F-06D5-4F22-9D6B-15C837B8D12F}" type="slidenum">
              <a:rPr lang="es-AR" smtClean="0"/>
              <a:pPr/>
              <a:t>‹Nº›</a:t>
            </a:fld>
            <a:endParaRPr lang="es-AR"/>
          </a:p>
        </p:txBody>
      </p:sp>
    </p:spTree>
    <p:extLst>
      <p:ext uri="{BB962C8B-B14F-4D97-AF65-F5344CB8AC3E}">
        <p14:creationId xmlns:p14="http://schemas.microsoft.com/office/powerpoint/2010/main" xmlns="" val="24495008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AR"/>
          </a:p>
        </p:txBody>
      </p:sp>
      <p:sp>
        <p:nvSpPr>
          <p:cNvPr id="3" name="Marcador de contenido 2"/>
          <p:cNvSpPr>
            <a:spLocks noGrp="1"/>
          </p:cNvSpPr>
          <p:nvPr>
            <p:ph sz="half" idx="1"/>
          </p:nvPr>
        </p:nvSpPr>
        <p:spPr>
          <a:xfrm>
            <a:off x="838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Marcador de contenido 3"/>
          <p:cNvSpPr>
            <a:spLocks noGrp="1"/>
          </p:cNvSpPr>
          <p:nvPr>
            <p:ph sz="half" idx="2"/>
          </p:nvPr>
        </p:nvSpPr>
        <p:spPr>
          <a:xfrm>
            <a:off x="6172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5" name="Marcador de fecha 4"/>
          <p:cNvSpPr>
            <a:spLocks noGrp="1"/>
          </p:cNvSpPr>
          <p:nvPr>
            <p:ph type="dt" sz="half" idx="10"/>
          </p:nvPr>
        </p:nvSpPr>
        <p:spPr/>
        <p:txBody>
          <a:bodyPr/>
          <a:lstStyle/>
          <a:p>
            <a:fld id="{BB59B314-0138-4A9F-9DEE-76A61589FAF0}" type="datetimeFigureOut">
              <a:rPr lang="es-AR" smtClean="0"/>
              <a:pPr/>
              <a:t>22/02/2021</a:t>
            </a:fld>
            <a:endParaRPr lang="es-AR"/>
          </a:p>
        </p:txBody>
      </p:sp>
      <p:sp>
        <p:nvSpPr>
          <p:cNvPr id="6" name="Marcador de pie de página 5"/>
          <p:cNvSpPr>
            <a:spLocks noGrp="1"/>
          </p:cNvSpPr>
          <p:nvPr>
            <p:ph type="ftr" sz="quarter" idx="11"/>
          </p:nvPr>
        </p:nvSpPr>
        <p:spPr/>
        <p:txBody>
          <a:bodyPr/>
          <a:lstStyle/>
          <a:p>
            <a:endParaRPr lang="es-AR"/>
          </a:p>
        </p:txBody>
      </p:sp>
      <p:sp>
        <p:nvSpPr>
          <p:cNvPr id="7" name="Marcador de número de diapositiva 6"/>
          <p:cNvSpPr>
            <a:spLocks noGrp="1"/>
          </p:cNvSpPr>
          <p:nvPr>
            <p:ph type="sldNum" sz="quarter" idx="12"/>
          </p:nvPr>
        </p:nvSpPr>
        <p:spPr/>
        <p:txBody>
          <a:bodyPr/>
          <a:lstStyle/>
          <a:p>
            <a:fld id="{D5ECF34F-06D5-4F22-9D6B-15C837B8D12F}" type="slidenum">
              <a:rPr lang="es-AR" smtClean="0"/>
              <a:pPr/>
              <a:t>‹Nº›</a:t>
            </a:fld>
            <a:endParaRPr lang="es-AR"/>
          </a:p>
        </p:txBody>
      </p:sp>
    </p:spTree>
    <p:extLst>
      <p:ext uri="{BB962C8B-B14F-4D97-AF65-F5344CB8AC3E}">
        <p14:creationId xmlns:p14="http://schemas.microsoft.com/office/powerpoint/2010/main" xmlns="" val="4136474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AR"/>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7" name="Marcador de fecha 6"/>
          <p:cNvSpPr>
            <a:spLocks noGrp="1"/>
          </p:cNvSpPr>
          <p:nvPr>
            <p:ph type="dt" sz="half" idx="10"/>
          </p:nvPr>
        </p:nvSpPr>
        <p:spPr/>
        <p:txBody>
          <a:bodyPr/>
          <a:lstStyle/>
          <a:p>
            <a:fld id="{BB59B314-0138-4A9F-9DEE-76A61589FAF0}" type="datetimeFigureOut">
              <a:rPr lang="es-AR" smtClean="0"/>
              <a:pPr/>
              <a:t>22/02/2021</a:t>
            </a:fld>
            <a:endParaRPr lang="es-AR"/>
          </a:p>
        </p:txBody>
      </p:sp>
      <p:sp>
        <p:nvSpPr>
          <p:cNvPr id="8" name="Marcador de pie de página 7"/>
          <p:cNvSpPr>
            <a:spLocks noGrp="1"/>
          </p:cNvSpPr>
          <p:nvPr>
            <p:ph type="ftr" sz="quarter" idx="11"/>
          </p:nvPr>
        </p:nvSpPr>
        <p:spPr/>
        <p:txBody>
          <a:bodyPr/>
          <a:lstStyle/>
          <a:p>
            <a:endParaRPr lang="es-AR"/>
          </a:p>
        </p:txBody>
      </p:sp>
      <p:sp>
        <p:nvSpPr>
          <p:cNvPr id="9" name="Marcador de número de diapositiva 8"/>
          <p:cNvSpPr>
            <a:spLocks noGrp="1"/>
          </p:cNvSpPr>
          <p:nvPr>
            <p:ph type="sldNum" sz="quarter" idx="12"/>
          </p:nvPr>
        </p:nvSpPr>
        <p:spPr/>
        <p:txBody>
          <a:bodyPr/>
          <a:lstStyle/>
          <a:p>
            <a:fld id="{D5ECF34F-06D5-4F22-9D6B-15C837B8D12F}" type="slidenum">
              <a:rPr lang="es-AR" smtClean="0"/>
              <a:pPr/>
              <a:t>‹Nº›</a:t>
            </a:fld>
            <a:endParaRPr lang="es-AR"/>
          </a:p>
        </p:txBody>
      </p:sp>
    </p:spTree>
    <p:extLst>
      <p:ext uri="{BB962C8B-B14F-4D97-AF65-F5344CB8AC3E}">
        <p14:creationId xmlns:p14="http://schemas.microsoft.com/office/powerpoint/2010/main" xmlns="" val="1718874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AR"/>
          </a:p>
        </p:txBody>
      </p:sp>
      <p:sp>
        <p:nvSpPr>
          <p:cNvPr id="3" name="Marcador de fecha 2"/>
          <p:cNvSpPr>
            <a:spLocks noGrp="1"/>
          </p:cNvSpPr>
          <p:nvPr>
            <p:ph type="dt" sz="half" idx="10"/>
          </p:nvPr>
        </p:nvSpPr>
        <p:spPr/>
        <p:txBody>
          <a:bodyPr/>
          <a:lstStyle/>
          <a:p>
            <a:fld id="{BB59B314-0138-4A9F-9DEE-76A61589FAF0}" type="datetimeFigureOut">
              <a:rPr lang="es-AR" smtClean="0"/>
              <a:pPr/>
              <a:t>22/02/2021</a:t>
            </a:fld>
            <a:endParaRPr lang="es-AR"/>
          </a:p>
        </p:txBody>
      </p:sp>
      <p:sp>
        <p:nvSpPr>
          <p:cNvPr id="4" name="Marcador de pie de página 3"/>
          <p:cNvSpPr>
            <a:spLocks noGrp="1"/>
          </p:cNvSpPr>
          <p:nvPr>
            <p:ph type="ftr" sz="quarter" idx="11"/>
          </p:nvPr>
        </p:nvSpPr>
        <p:spPr/>
        <p:txBody>
          <a:bodyPr/>
          <a:lstStyle/>
          <a:p>
            <a:endParaRPr lang="es-AR"/>
          </a:p>
        </p:txBody>
      </p:sp>
      <p:sp>
        <p:nvSpPr>
          <p:cNvPr id="5" name="Marcador de número de diapositiva 4"/>
          <p:cNvSpPr>
            <a:spLocks noGrp="1"/>
          </p:cNvSpPr>
          <p:nvPr>
            <p:ph type="sldNum" sz="quarter" idx="12"/>
          </p:nvPr>
        </p:nvSpPr>
        <p:spPr/>
        <p:txBody>
          <a:bodyPr/>
          <a:lstStyle/>
          <a:p>
            <a:fld id="{D5ECF34F-06D5-4F22-9D6B-15C837B8D12F}" type="slidenum">
              <a:rPr lang="es-AR" smtClean="0"/>
              <a:pPr/>
              <a:t>‹Nº›</a:t>
            </a:fld>
            <a:endParaRPr lang="es-AR"/>
          </a:p>
        </p:txBody>
      </p:sp>
    </p:spTree>
    <p:extLst>
      <p:ext uri="{BB962C8B-B14F-4D97-AF65-F5344CB8AC3E}">
        <p14:creationId xmlns:p14="http://schemas.microsoft.com/office/powerpoint/2010/main" xmlns="" val="7889004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BB59B314-0138-4A9F-9DEE-76A61589FAF0}" type="datetimeFigureOut">
              <a:rPr lang="es-AR" smtClean="0"/>
              <a:pPr/>
              <a:t>22/02/2021</a:t>
            </a:fld>
            <a:endParaRPr lang="es-AR"/>
          </a:p>
        </p:txBody>
      </p:sp>
      <p:sp>
        <p:nvSpPr>
          <p:cNvPr id="3" name="Marcador de pie de página 2"/>
          <p:cNvSpPr>
            <a:spLocks noGrp="1"/>
          </p:cNvSpPr>
          <p:nvPr>
            <p:ph type="ftr" sz="quarter" idx="11"/>
          </p:nvPr>
        </p:nvSpPr>
        <p:spPr/>
        <p:txBody>
          <a:bodyPr/>
          <a:lstStyle/>
          <a:p>
            <a:endParaRPr lang="es-AR"/>
          </a:p>
        </p:txBody>
      </p:sp>
      <p:sp>
        <p:nvSpPr>
          <p:cNvPr id="4" name="Marcador de número de diapositiva 3"/>
          <p:cNvSpPr>
            <a:spLocks noGrp="1"/>
          </p:cNvSpPr>
          <p:nvPr>
            <p:ph type="sldNum" sz="quarter" idx="12"/>
          </p:nvPr>
        </p:nvSpPr>
        <p:spPr/>
        <p:txBody>
          <a:bodyPr/>
          <a:lstStyle/>
          <a:p>
            <a:fld id="{D5ECF34F-06D5-4F22-9D6B-15C837B8D12F}" type="slidenum">
              <a:rPr lang="es-AR" smtClean="0"/>
              <a:pPr/>
              <a:t>‹Nº›</a:t>
            </a:fld>
            <a:endParaRPr lang="es-AR"/>
          </a:p>
        </p:txBody>
      </p:sp>
    </p:spTree>
    <p:extLst>
      <p:ext uri="{BB962C8B-B14F-4D97-AF65-F5344CB8AC3E}">
        <p14:creationId xmlns:p14="http://schemas.microsoft.com/office/powerpoint/2010/main" xmlns="" val="1751902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AR"/>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BB59B314-0138-4A9F-9DEE-76A61589FAF0}" type="datetimeFigureOut">
              <a:rPr lang="es-AR" smtClean="0"/>
              <a:pPr/>
              <a:t>22/02/2021</a:t>
            </a:fld>
            <a:endParaRPr lang="es-AR"/>
          </a:p>
        </p:txBody>
      </p:sp>
      <p:sp>
        <p:nvSpPr>
          <p:cNvPr id="6" name="Marcador de pie de página 5"/>
          <p:cNvSpPr>
            <a:spLocks noGrp="1"/>
          </p:cNvSpPr>
          <p:nvPr>
            <p:ph type="ftr" sz="quarter" idx="11"/>
          </p:nvPr>
        </p:nvSpPr>
        <p:spPr/>
        <p:txBody>
          <a:bodyPr/>
          <a:lstStyle/>
          <a:p>
            <a:endParaRPr lang="es-AR"/>
          </a:p>
        </p:txBody>
      </p:sp>
      <p:sp>
        <p:nvSpPr>
          <p:cNvPr id="7" name="Marcador de número de diapositiva 6"/>
          <p:cNvSpPr>
            <a:spLocks noGrp="1"/>
          </p:cNvSpPr>
          <p:nvPr>
            <p:ph type="sldNum" sz="quarter" idx="12"/>
          </p:nvPr>
        </p:nvSpPr>
        <p:spPr/>
        <p:txBody>
          <a:bodyPr/>
          <a:lstStyle/>
          <a:p>
            <a:fld id="{D5ECF34F-06D5-4F22-9D6B-15C837B8D12F}" type="slidenum">
              <a:rPr lang="es-AR" smtClean="0"/>
              <a:pPr/>
              <a:t>‹Nº›</a:t>
            </a:fld>
            <a:endParaRPr lang="es-AR"/>
          </a:p>
        </p:txBody>
      </p:sp>
    </p:spTree>
    <p:extLst>
      <p:ext uri="{BB962C8B-B14F-4D97-AF65-F5344CB8AC3E}">
        <p14:creationId xmlns:p14="http://schemas.microsoft.com/office/powerpoint/2010/main" xmlns="" val="3703672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AR"/>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BB59B314-0138-4A9F-9DEE-76A61589FAF0}" type="datetimeFigureOut">
              <a:rPr lang="es-AR" smtClean="0"/>
              <a:pPr/>
              <a:t>22/02/2021</a:t>
            </a:fld>
            <a:endParaRPr lang="es-AR"/>
          </a:p>
        </p:txBody>
      </p:sp>
      <p:sp>
        <p:nvSpPr>
          <p:cNvPr id="6" name="Marcador de pie de página 5"/>
          <p:cNvSpPr>
            <a:spLocks noGrp="1"/>
          </p:cNvSpPr>
          <p:nvPr>
            <p:ph type="ftr" sz="quarter" idx="11"/>
          </p:nvPr>
        </p:nvSpPr>
        <p:spPr/>
        <p:txBody>
          <a:bodyPr/>
          <a:lstStyle/>
          <a:p>
            <a:endParaRPr lang="es-AR"/>
          </a:p>
        </p:txBody>
      </p:sp>
      <p:sp>
        <p:nvSpPr>
          <p:cNvPr id="7" name="Marcador de número de diapositiva 6"/>
          <p:cNvSpPr>
            <a:spLocks noGrp="1"/>
          </p:cNvSpPr>
          <p:nvPr>
            <p:ph type="sldNum" sz="quarter" idx="12"/>
          </p:nvPr>
        </p:nvSpPr>
        <p:spPr/>
        <p:txBody>
          <a:bodyPr/>
          <a:lstStyle/>
          <a:p>
            <a:fld id="{D5ECF34F-06D5-4F22-9D6B-15C837B8D12F}" type="slidenum">
              <a:rPr lang="es-AR" smtClean="0"/>
              <a:pPr/>
              <a:t>‹Nº›</a:t>
            </a:fld>
            <a:endParaRPr lang="es-AR"/>
          </a:p>
        </p:txBody>
      </p:sp>
    </p:spTree>
    <p:extLst>
      <p:ext uri="{BB962C8B-B14F-4D97-AF65-F5344CB8AC3E}">
        <p14:creationId xmlns:p14="http://schemas.microsoft.com/office/powerpoint/2010/main" xmlns="" val="21936518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59B314-0138-4A9F-9DEE-76A61589FAF0}" type="datetimeFigureOut">
              <a:rPr lang="es-AR" smtClean="0"/>
              <a:pPr/>
              <a:t>22/02/2021</a:t>
            </a:fld>
            <a:endParaRPr lang="es-AR"/>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AR"/>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ECF34F-06D5-4F22-9D6B-15C837B8D12F}" type="slidenum">
              <a:rPr lang="es-AR" smtClean="0"/>
              <a:pPr/>
              <a:t>‹Nº›</a:t>
            </a:fld>
            <a:endParaRPr lang="es-AR"/>
          </a:p>
        </p:txBody>
      </p:sp>
    </p:spTree>
    <p:extLst>
      <p:ext uri="{BB962C8B-B14F-4D97-AF65-F5344CB8AC3E}">
        <p14:creationId xmlns:p14="http://schemas.microsoft.com/office/powerpoint/2010/main" xmlns="" val="37499173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image" Target="../media/image18.jpeg"/><Relationship Id="rId4" Type="http://schemas.openxmlformats.org/officeDocument/2006/relationships/hyperlink" Target="https://www6.paca.inrae.fr/can-eye"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5" Type="http://schemas.openxmlformats.org/officeDocument/2006/relationships/image" Target="../media/image1.jpeg"/><Relationship Id="rId4" Type="http://schemas.openxmlformats.org/officeDocument/2006/relationships/hyperlink" Target="https://www6.paca.inrae.fr/can-eye"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jpeg"/><Relationship Id="rId7"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7.xml"/><Relationship Id="rId5" Type="http://schemas.openxmlformats.org/officeDocument/2006/relationships/image" Target="../media/image1.jpeg"/><Relationship Id="rId4" Type="http://schemas.openxmlformats.org/officeDocument/2006/relationships/chart" Target="../charts/chart3.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655093" y="704503"/>
            <a:ext cx="10754435" cy="3570208"/>
          </a:xfrm>
          <a:prstGeom prst="rect">
            <a:avLst/>
          </a:prstGeom>
        </p:spPr>
        <p:txBody>
          <a:bodyPr wrap="square">
            <a:spAutoFit/>
          </a:bodyPr>
          <a:lstStyle/>
          <a:p>
            <a:pPr algn="ctr"/>
            <a:endParaRPr lang="es-AR" sz="2000" b="0" i="0" u="none" strike="noStrike" baseline="0" dirty="0" smtClean="0">
              <a:solidFill>
                <a:srgbClr val="000000"/>
              </a:solidFill>
              <a:latin typeface="Arial" panose="020B0604020202020204" pitchFamily="34" charset="0"/>
            </a:endParaRPr>
          </a:p>
          <a:p>
            <a:pPr algn="ctr"/>
            <a:r>
              <a:rPr lang="es-AR" sz="2000" b="0" i="0" u="none" strike="noStrike" baseline="0" dirty="0" smtClean="0">
                <a:solidFill>
                  <a:srgbClr val="000000"/>
                </a:solidFill>
                <a:latin typeface="Arial" panose="020B0604020202020204" pitchFamily="34" charset="0"/>
              </a:rPr>
              <a:t> </a:t>
            </a:r>
            <a:r>
              <a:rPr lang="es-AR" sz="3200" b="1" i="0" u="none" strike="noStrike" baseline="0" dirty="0" smtClean="0">
                <a:solidFill>
                  <a:srgbClr val="000000"/>
                </a:solidFill>
                <a:latin typeface="Arial" panose="020B0604020202020204" pitchFamily="34" charset="0"/>
              </a:rPr>
              <a:t>Informe de la Red de Variedades de Trigo </a:t>
            </a:r>
            <a:endParaRPr lang="es-AR" sz="3200" b="0" i="0" u="none" strike="noStrike" baseline="0" dirty="0" smtClean="0">
              <a:solidFill>
                <a:srgbClr val="000000"/>
              </a:solidFill>
              <a:latin typeface="Arial" panose="020B0604020202020204" pitchFamily="34" charset="0"/>
            </a:endParaRPr>
          </a:p>
          <a:p>
            <a:pPr algn="ctr"/>
            <a:r>
              <a:rPr lang="es-AR" sz="3200" b="1" i="0" u="none" strike="noStrike" baseline="0" dirty="0" smtClean="0">
                <a:solidFill>
                  <a:srgbClr val="000000"/>
                </a:solidFill>
                <a:latin typeface="Arial" panose="020B0604020202020204" pitchFamily="34" charset="0"/>
              </a:rPr>
              <a:t>2020-2021 CREA-SSF </a:t>
            </a:r>
          </a:p>
          <a:p>
            <a:pPr algn="ctr"/>
            <a:endParaRPr lang="es-AR" sz="2800" b="0" i="0" u="none" strike="noStrike" baseline="0" dirty="0" smtClean="0">
              <a:solidFill>
                <a:srgbClr val="000000"/>
              </a:solidFill>
              <a:latin typeface="Arial" panose="020B0604020202020204" pitchFamily="34" charset="0"/>
            </a:endParaRPr>
          </a:p>
          <a:p>
            <a:pPr algn="ctr"/>
            <a:r>
              <a:rPr lang="es-AR" dirty="0">
                <a:solidFill>
                  <a:srgbClr val="000000"/>
                </a:solidFill>
                <a:latin typeface="Arial" panose="020B0604020202020204" pitchFamily="34" charset="0"/>
              </a:rPr>
              <a:t>Santiago </a:t>
            </a:r>
            <a:r>
              <a:rPr lang="es-AR" dirty="0" smtClean="0">
                <a:solidFill>
                  <a:srgbClr val="000000"/>
                </a:solidFill>
                <a:latin typeface="Arial" panose="020B0604020202020204" pitchFamily="34" charset="0"/>
              </a:rPr>
              <a:t>Gallo</a:t>
            </a:r>
            <a:r>
              <a:rPr lang="es-AR" baseline="30000" dirty="0" smtClean="0">
                <a:solidFill>
                  <a:srgbClr val="000000"/>
                </a:solidFill>
                <a:latin typeface="Arial" panose="020B0604020202020204" pitchFamily="34" charset="0"/>
              </a:rPr>
              <a:t>1</a:t>
            </a:r>
            <a:r>
              <a:rPr lang="es-AR" dirty="0" smtClean="0">
                <a:solidFill>
                  <a:srgbClr val="000000"/>
                </a:solidFill>
                <a:latin typeface="Arial" panose="020B0604020202020204" pitchFamily="34" charset="0"/>
              </a:rPr>
              <a:t>, </a:t>
            </a:r>
            <a:r>
              <a:rPr lang="es-AR" dirty="0">
                <a:solidFill>
                  <a:srgbClr val="000000"/>
                </a:solidFill>
                <a:latin typeface="Arial" panose="020B0604020202020204" pitchFamily="34" charset="0"/>
              </a:rPr>
              <a:t>Guillermo </a:t>
            </a:r>
            <a:r>
              <a:rPr lang="es-AR" dirty="0" smtClean="0">
                <a:solidFill>
                  <a:srgbClr val="000000"/>
                </a:solidFill>
                <a:latin typeface="Arial" panose="020B0604020202020204" pitchFamily="34" charset="0"/>
              </a:rPr>
              <a:t>Marccasini</a:t>
            </a:r>
            <a:r>
              <a:rPr lang="es-AR" baseline="30000" dirty="0" smtClean="0">
                <a:solidFill>
                  <a:srgbClr val="000000"/>
                </a:solidFill>
                <a:latin typeface="Arial" panose="020B0604020202020204" pitchFamily="34" charset="0"/>
              </a:rPr>
              <a:t>1</a:t>
            </a:r>
            <a:r>
              <a:rPr lang="es-AR" sz="1100" b="0" i="0" u="none" strike="noStrike" baseline="0" dirty="0" smtClean="0">
                <a:solidFill>
                  <a:srgbClr val="000000"/>
                </a:solidFill>
                <a:latin typeface="Arial" panose="020B0604020202020204" pitchFamily="34" charset="0"/>
              </a:rPr>
              <a:t> </a:t>
            </a:r>
            <a:r>
              <a:rPr lang="es-AR" dirty="0">
                <a:solidFill>
                  <a:srgbClr val="000000"/>
                </a:solidFill>
                <a:latin typeface="Arial" panose="020B0604020202020204" pitchFamily="34" charset="0"/>
              </a:rPr>
              <a:t>(</a:t>
            </a:r>
            <a:r>
              <a:rPr lang="es-AR" i="1" dirty="0">
                <a:solidFill>
                  <a:srgbClr val="000000"/>
                </a:solidFill>
                <a:latin typeface="Arial" panose="020B0604020202020204" pitchFamily="34" charset="0"/>
              </a:rPr>
              <a:t>Coordinación de ensayos</a:t>
            </a:r>
            <a:r>
              <a:rPr lang="es-AR" dirty="0">
                <a:solidFill>
                  <a:srgbClr val="000000"/>
                </a:solidFill>
                <a:latin typeface="Arial" panose="020B0604020202020204" pitchFamily="34" charset="0"/>
              </a:rPr>
              <a:t>) </a:t>
            </a:r>
          </a:p>
          <a:p>
            <a:pPr algn="ctr"/>
            <a:r>
              <a:rPr lang="es-AR" dirty="0">
                <a:solidFill>
                  <a:srgbClr val="000000"/>
                </a:solidFill>
                <a:latin typeface="Arial" panose="020B0604020202020204" pitchFamily="34" charset="0"/>
              </a:rPr>
              <a:t>Brenda </a:t>
            </a:r>
            <a:r>
              <a:rPr lang="es-AR" dirty="0" smtClean="0">
                <a:solidFill>
                  <a:srgbClr val="000000"/>
                </a:solidFill>
                <a:latin typeface="Arial" panose="020B0604020202020204" pitchFamily="34" charset="0"/>
              </a:rPr>
              <a:t>Gambin</a:t>
            </a:r>
            <a:r>
              <a:rPr lang="es-AR" b="0" i="0" u="none" strike="noStrike" baseline="30000" dirty="0" smtClean="0">
                <a:solidFill>
                  <a:srgbClr val="000000"/>
                </a:solidFill>
                <a:latin typeface="Arial" panose="020B0604020202020204" pitchFamily="34" charset="0"/>
              </a:rPr>
              <a:t>2</a:t>
            </a:r>
            <a:r>
              <a:rPr lang="es-AR" dirty="0" smtClean="0">
                <a:solidFill>
                  <a:srgbClr val="000000"/>
                </a:solidFill>
                <a:latin typeface="Arial" panose="020B0604020202020204" pitchFamily="34" charset="0"/>
              </a:rPr>
              <a:t>, Lucas </a:t>
            </a:r>
            <a:r>
              <a:rPr lang="es-AR" dirty="0" err="1" smtClean="0">
                <a:solidFill>
                  <a:srgbClr val="000000"/>
                </a:solidFill>
                <a:latin typeface="Arial" panose="020B0604020202020204" pitchFamily="34" charset="0"/>
              </a:rPr>
              <a:t>Vitantonio-Mazzini</a:t>
            </a:r>
            <a:r>
              <a:rPr lang="es-AR" dirty="0" smtClean="0">
                <a:solidFill>
                  <a:srgbClr val="000000"/>
                </a:solidFill>
                <a:latin typeface="Arial" panose="020B0604020202020204" pitchFamily="34" charset="0"/>
              </a:rPr>
              <a:t>, Lucas </a:t>
            </a:r>
            <a:r>
              <a:rPr lang="es-AR" dirty="0">
                <a:solidFill>
                  <a:srgbClr val="000000"/>
                </a:solidFill>
                <a:latin typeface="Arial" panose="020B0604020202020204" pitchFamily="34" charset="0"/>
              </a:rPr>
              <a:t>Borrás</a:t>
            </a:r>
            <a:r>
              <a:rPr lang="es-AR" b="0" i="0" u="none" strike="noStrike" baseline="30000" dirty="0" smtClean="0">
                <a:solidFill>
                  <a:srgbClr val="000000"/>
                </a:solidFill>
                <a:latin typeface="Arial" panose="020B0604020202020204" pitchFamily="34" charset="0"/>
              </a:rPr>
              <a:t>2</a:t>
            </a:r>
            <a:r>
              <a:rPr lang="es-AR" sz="1100" b="0" i="0" u="none" strike="noStrike" baseline="0" dirty="0" smtClean="0">
                <a:solidFill>
                  <a:srgbClr val="000000"/>
                </a:solidFill>
                <a:latin typeface="Arial" panose="020B0604020202020204" pitchFamily="34" charset="0"/>
              </a:rPr>
              <a:t> </a:t>
            </a:r>
            <a:r>
              <a:rPr lang="es-AR" dirty="0">
                <a:solidFill>
                  <a:srgbClr val="000000"/>
                </a:solidFill>
                <a:latin typeface="Arial" panose="020B0604020202020204" pitchFamily="34" charset="0"/>
              </a:rPr>
              <a:t>(</a:t>
            </a:r>
            <a:r>
              <a:rPr lang="es-AR" i="1" dirty="0">
                <a:solidFill>
                  <a:srgbClr val="000000"/>
                </a:solidFill>
                <a:latin typeface="Arial" panose="020B0604020202020204" pitchFamily="34" charset="0"/>
              </a:rPr>
              <a:t>Análisis de datos, </a:t>
            </a:r>
            <a:r>
              <a:rPr lang="es-AR" i="1" dirty="0" smtClean="0">
                <a:solidFill>
                  <a:srgbClr val="000000"/>
                </a:solidFill>
                <a:latin typeface="Arial" panose="020B0604020202020204" pitchFamily="34" charset="0"/>
              </a:rPr>
              <a:t>informe </a:t>
            </a:r>
            <a:r>
              <a:rPr lang="es-AR" i="1" dirty="0">
                <a:solidFill>
                  <a:srgbClr val="000000"/>
                </a:solidFill>
                <a:latin typeface="Arial" panose="020B0604020202020204" pitchFamily="34" charset="0"/>
              </a:rPr>
              <a:t>final</a:t>
            </a:r>
            <a:r>
              <a:rPr lang="es-AR" dirty="0">
                <a:solidFill>
                  <a:srgbClr val="000000"/>
                </a:solidFill>
                <a:latin typeface="Arial" panose="020B0604020202020204" pitchFamily="34" charset="0"/>
              </a:rPr>
              <a:t>) </a:t>
            </a:r>
            <a:endParaRPr lang="es-AR" dirty="0" smtClean="0">
              <a:solidFill>
                <a:srgbClr val="000000"/>
              </a:solidFill>
              <a:latin typeface="Arial" panose="020B0604020202020204" pitchFamily="34" charset="0"/>
            </a:endParaRPr>
          </a:p>
          <a:p>
            <a:pPr algn="ctr"/>
            <a:r>
              <a:rPr lang="es-AR" dirty="0" smtClean="0">
                <a:solidFill>
                  <a:srgbClr val="000000"/>
                </a:solidFill>
                <a:latin typeface="Arial" panose="020B0604020202020204" pitchFamily="34" charset="0"/>
              </a:rPr>
              <a:t>Santiago Verón</a:t>
            </a:r>
            <a:r>
              <a:rPr lang="es-AR" baseline="30000" dirty="0" smtClean="0">
                <a:solidFill>
                  <a:srgbClr val="000000"/>
                </a:solidFill>
                <a:latin typeface="Arial" panose="020B0604020202020204" pitchFamily="34" charset="0"/>
              </a:rPr>
              <a:t>3 </a:t>
            </a:r>
            <a:r>
              <a:rPr lang="es-AR" i="1" dirty="0" smtClean="0">
                <a:solidFill>
                  <a:srgbClr val="000000"/>
                </a:solidFill>
                <a:latin typeface="Arial" panose="020B0604020202020204" pitchFamily="34" charset="0"/>
              </a:rPr>
              <a:t>(Análisis de cobertura con imágenes)</a:t>
            </a:r>
          </a:p>
          <a:p>
            <a:pPr algn="ctr"/>
            <a:endParaRPr lang="es-AR" dirty="0" smtClean="0">
              <a:solidFill>
                <a:srgbClr val="000000"/>
              </a:solidFill>
              <a:latin typeface="Arial" panose="020B0604020202020204" pitchFamily="34" charset="0"/>
            </a:endParaRPr>
          </a:p>
          <a:p>
            <a:pPr algn="ctr"/>
            <a:r>
              <a:rPr lang="es-AR" sz="1400" b="0" i="0" u="none" strike="noStrike" baseline="30000" dirty="0" smtClean="0">
                <a:solidFill>
                  <a:srgbClr val="000000"/>
                </a:solidFill>
                <a:latin typeface="Arial" panose="020B0604020202020204" pitchFamily="34" charset="0"/>
              </a:rPr>
              <a:t>1</a:t>
            </a:r>
            <a:r>
              <a:rPr lang="es-AR" sz="1400" b="0" i="0" u="none" strike="noStrike" baseline="0" dirty="0" smtClean="0">
                <a:solidFill>
                  <a:srgbClr val="000000"/>
                </a:solidFill>
                <a:latin typeface="Arial" panose="020B0604020202020204" pitchFamily="34" charset="0"/>
              </a:rPr>
              <a:t> CREA Sur de Santa Fe. </a:t>
            </a:r>
          </a:p>
          <a:p>
            <a:pPr algn="ctr"/>
            <a:r>
              <a:rPr lang="es-AR" sz="1400" b="0" i="0" u="none" strike="noStrike" baseline="30000" dirty="0" smtClean="0">
                <a:solidFill>
                  <a:srgbClr val="000000"/>
                </a:solidFill>
                <a:latin typeface="Arial" panose="020B0604020202020204" pitchFamily="34" charset="0"/>
              </a:rPr>
              <a:t>2</a:t>
            </a:r>
            <a:r>
              <a:rPr lang="es-AR" sz="1400" b="0" i="0" u="none" strike="noStrike" baseline="0" dirty="0" smtClean="0">
                <a:solidFill>
                  <a:srgbClr val="000000"/>
                </a:solidFill>
                <a:latin typeface="Arial" panose="020B0604020202020204" pitchFamily="34" charset="0"/>
              </a:rPr>
              <a:t> Facultad de Ciencias Agrarias, UNR. </a:t>
            </a:r>
          </a:p>
          <a:p>
            <a:pPr algn="ctr"/>
            <a:r>
              <a:rPr lang="es-AR" sz="1400" baseline="30000" dirty="0" smtClean="0">
                <a:solidFill>
                  <a:srgbClr val="000000"/>
                </a:solidFill>
                <a:latin typeface="Arial" panose="020B0604020202020204" pitchFamily="34" charset="0"/>
              </a:rPr>
              <a:t>3</a:t>
            </a:r>
            <a:r>
              <a:rPr lang="es-AR" sz="1400" dirty="0" smtClean="0">
                <a:solidFill>
                  <a:srgbClr val="000000"/>
                </a:solidFill>
                <a:latin typeface="Arial" panose="020B0604020202020204" pitchFamily="34" charset="0"/>
              </a:rPr>
              <a:t> INTA Castelar.</a:t>
            </a:r>
            <a:endParaRPr lang="es-AR" sz="1400" dirty="0"/>
          </a:p>
        </p:txBody>
      </p:sp>
      <p:pic>
        <p:nvPicPr>
          <p:cNvPr id="3" name="Imagen 5">
            <a:extLst>
              <a:ext uri="{FF2B5EF4-FFF2-40B4-BE49-F238E27FC236}">
                <a16:creationId xmlns:a16="http://schemas.microsoft.com/office/drawing/2014/main" xmlns="" id="{6D9F7C36-7FE2-4AE4-A8B0-81529E5D8B4F}"/>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l="4196" t="4423" r="4176"/>
          <a:stretch/>
        </p:blipFill>
        <p:spPr>
          <a:xfrm>
            <a:off x="5141274" y="4531057"/>
            <a:ext cx="1868126" cy="1947398"/>
          </a:xfrm>
          <a:prstGeom prst="rect">
            <a:avLst/>
          </a:prstGeom>
        </p:spPr>
      </p:pic>
    </p:spTree>
    <p:extLst>
      <p:ext uri="{BB962C8B-B14F-4D97-AF65-F5344CB8AC3E}">
        <p14:creationId xmlns:p14="http://schemas.microsoft.com/office/powerpoint/2010/main" xmlns="" val="29593927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642938" y="914329"/>
            <a:ext cx="10877550" cy="1323439"/>
          </a:xfrm>
          <a:prstGeom prst="rect">
            <a:avLst/>
          </a:prstGeom>
          <a:noFill/>
        </p:spPr>
        <p:txBody>
          <a:bodyPr wrap="square" rtlCol="0">
            <a:spAutoFit/>
          </a:bodyPr>
          <a:lstStyle/>
          <a:p>
            <a:pPr algn="ctr"/>
            <a:r>
              <a:rPr lang="es-AR" sz="4000" b="1" dirty="0" smtClean="0"/>
              <a:t>Diferencias genotípicas a baja disponibilidad hídrica y heladas en trigo</a:t>
            </a:r>
            <a:endParaRPr lang="en-US" sz="4000" b="1" dirty="0"/>
          </a:p>
        </p:txBody>
      </p:sp>
      <p:sp>
        <p:nvSpPr>
          <p:cNvPr id="3" name="2 CuadroTexto"/>
          <p:cNvSpPr txBox="1"/>
          <p:nvPr/>
        </p:nvSpPr>
        <p:spPr>
          <a:xfrm>
            <a:off x="642938" y="2690766"/>
            <a:ext cx="10877550" cy="4370427"/>
          </a:xfrm>
          <a:prstGeom prst="rect">
            <a:avLst/>
          </a:prstGeom>
          <a:noFill/>
        </p:spPr>
        <p:txBody>
          <a:bodyPr wrap="square" rtlCol="0">
            <a:spAutoFit/>
          </a:bodyPr>
          <a:lstStyle/>
          <a:p>
            <a:pPr algn="ctr"/>
            <a:r>
              <a:rPr lang="es-AR" dirty="0" smtClean="0"/>
              <a:t>Tres sitios: </a:t>
            </a:r>
            <a:r>
              <a:rPr lang="es-AR" dirty="0" err="1" smtClean="0"/>
              <a:t>Maggiolo</a:t>
            </a:r>
            <a:r>
              <a:rPr lang="es-AR" dirty="0" smtClean="0"/>
              <a:t>, General Arenales</a:t>
            </a:r>
            <a:r>
              <a:rPr lang="es-AR" dirty="0"/>
              <a:t> </a:t>
            </a:r>
            <a:r>
              <a:rPr lang="es-AR" dirty="0" smtClean="0"/>
              <a:t>y Marcos Juárez.</a:t>
            </a:r>
          </a:p>
          <a:p>
            <a:pPr algn="ctr"/>
            <a:r>
              <a:rPr lang="es-AR" dirty="0" smtClean="0"/>
              <a:t>Todos los genotipos de cada sitio.</a:t>
            </a:r>
          </a:p>
          <a:p>
            <a:pPr algn="ctr"/>
            <a:endParaRPr lang="es-AR" dirty="0"/>
          </a:p>
          <a:p>
            <a:pPr algn="ctr"/>
            <a:r>
              <a:rPr lang="es-AR" sz="2000" b="1" dirty="0" smtClean="0"/>
              <a:t>(1) Mediciones de área foliar y biomasa</a:t>
            </a:r>
            <a:r>
              <a:rPr lang="es-AR" dirty="0" smtClean="0"/>
              <a:t>:</a:t>
            </a:r>
          </a:p>
          <a:p>
            <a:pPr algn="ctr"/>
            <a:r>
              <a:rPr lang="es-AR" dirty="0" smtClean="0"/>
              <a:t>En un solo sitio (</a:t>
            </a:r>
            <a:r>
              <a:rPr lang="es-AR" dirty="0" err="1"/>
              <a:t>M</a:t>
            </a:r>
            <a:r>
              <a:rPr lang="es-AR" dirty="0" err="1" smtClean="0"/>
              <a:t>aggiolo</a:t>
            </a:r>
            <a:r>
              <a:rPr lang="es-AR" dirty="0" smtClean="0"/>
              <a:t>) se midió en forma efectiva biomasa e índice de área foliar </a:t>
            </a:r>
            <a:r>
              <a:rPr lang="es-AR" b="1" dirty="0" smtClean="0"/>
              <a:t>sobre 0.42 m</a:t>
            </a:r>
            <a:r>
              <a:rPr lang="es-AR" b="1" baseline="30000" dirty="0" smtClean="0"/>
              <a:t>2</a:t>
            </a:r>
            <a:r>
              <a:rPr lang="es-AR" dirty="0" smtClean="0"/>
              <a:t>.  La medición de biomasa se dividió entre biomasa verde de hojas y biomasa seca. Las hojas se pasaron por un área-</a:t>
            </a:r>
            <a:r>
              <a:rPr lang="es-AR" dirty="0" err="1" smtClean="0"/>
              <a:t>foliómetro</a:t>
            </a:r>
            <a:r>
              <a:rPr lang="es-AR" dirty="0" smtClean="0"/>
              <a:t> (LI-COR 3100) para poder medir IAF.</a:t>
            </a:r>
            <a:r>
              <a:rPr lang="es-AR" sz="2000" b="1" dirty="0"/>
              <a:t> </a:t>
            </a:r>
            <a:endParaRPr lang="es-AR" sz="2000" b="1" dirty="0" smtClean="0"/>
          </a:p>
          <a:p>
            <a:pPr algn="ctr"/>
            <a:endParaRPr lang="es-AR" sz="2000" b="1" dirty="0"/>
          </a:p>
          <a:p>
            <a:pPr algn="ctr"/>
            <a:r>
              <a:rPr lang="es-AR" sz="2000" b="1" dirty="0" smtClean="0"/>
              <a:t>(2) Estimaciones de cobertura verde mediante imágenes</a:t>
            </a:r>
            <a:r>
              <a:rPr lang="es-AR" dirty="0" smtClean="0"/>
              <a:t>:</a:t>
            </a:r>
            <a:endParaRPr lang="es-AR" dirty="0"/>
          </a:p>
          <a:p>
            <a:pPr algn="ctr"/>
            <a:r>
              <a:rPr lang="es-AR" dirty="0"/>
              <a:t>En todos los sitios se sacaron fotos. Se sacaron cuatro fotos por repetición por genotipo (8 fotos por genotipo por sitio</a:t>
            </a:r>
            <a:r>
              <a:rPr lang="es-AR" dirty="0" smtClean="0"/>
              <a:t>).</a:t>
            </a:r>
          </a:p>
          <a:p>
            <a:pPr algn="ctr"/>
            <a:r>
              <a:rPr lang="es-AR" dirty="0" smtClean="0"/>
              <a:t>Las fotos fueron tomadas el 27 de Agosto (</a:t>
            </a:r>
            <a:r>
              <a:rPr lang="es-AR" dirty="0" err="1" smtClean="0"/>
              <a:t>Maggiolo</a:t>
            </a:r>
            <a:r>
              <a:rPr lang="es-AR" dirty="0" smtClean="0"/>
              <a:t>), 25 de Agosto (General Arenales) y 26 de Agosto (Marcos Juárez).</a:t>
            </a:r>
          </a:p>
          <a:p>
            <a:pPr algn="ctr"/>
            <a:endParaRPr lang="es-AR" dirty="0"/>
          </a:p>
          <a:p>
            <a:pPr algn="ctr"/>
            <a:endParaRPr lang="en-US" dirty="0"/>
          </a:p>
        </p:txBody>
      </p:sp>
      <p:pic>
        <p:nvPicPr>
          <p:cNvPr id="4" name="Imagen 3">
            <a:extLst>
              <a:ext uri="{FF2B5EF4-FFF2-40B4-BE49-F238E27FC236}">
                <a16:creationId xmlns:a16="http://schemas.microsoft.com/office/drawing/2014/main" xmlns="" id="{6D9F7C36-7FE2-4AE4-A8B0-81529E5D8B4F}"/>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l="4196" t="4423" r="4176"/>
          <a:stretch/>
        </p:blipFill>
        <p:spPr>
          <a:xfrm>
            <a:off x="11086526" y="132999"/>
            <a:ext cx="863364" cy="900000"/>
          </a:xfrm>
          <a:prstGeom prst="rect">
            <a:avLst/>
          </a:prstGeom>
        </p:spPr>
      </p:pic>
    </p:spTree>
    <p:extLst>
      <p:ext uri="{BB962C8B-B14F-4D97-AF65-F5344CB8AC3E}">
        <p14:creationId xmlns:p14="http://schemas.microsoft.com/office/powerpoint/2010/main" xmlns="" val="12516382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a 4"/>
          <p:cNvGraphicFramePr>
            <a:graphicFrameLocks noGrp="1" noChangeAspect="1"/>
          </p:cNvGraphicFramePr>
          <p:nvPr>
            <p:extLst>
              <p:ext uri="{D42A27DB-BD31-4B8C-83A1-F6EECF244321}">
                <p14:modId xmlns:p14="http://schemas.microsoft.com/office/powerpoint/2010/main" xmlns="" val="3800810482"/>
              </p:ext>
            </p:extLst>
          </p:nvPr>
        </p:nvGraphicFramePr>
        <p:xfrm>
          <a:off x="573214" y="1198402"/>
          <a:ext cx="11122925" cy="4681840"/>
        </p:xfrm>
        <a:graphic>
          <a:graphicData uri="http://schemas.openxmlformats.org/drawingml/2006/table">
            <a:tbl>
              <a:tblPr>
                <a:tableStyleId>{5C22544A-7EE6-4342-B048-85BDC9FD1C3A}</a:tableStyleId>
              </a:tblPr>
              <a:tblGrid>
                <a:gridCol w="1202764">
                  <a:extLst>
                    <a:ext uri="{9D8B030D-6E8A-4147-A177-3AD203B41FA5}">
                      <a16:colId xmlns:a16="http://schemas.microsoft.com/office/drawing/2014/main" xmlns="" val="1200858237"/>
                    </a:ext>
                  </a:extLst>
                </a:gridCol>
                <a:gridCol w="585701">
                  <a:extLst>
                    <a:ext uri="{9D8B030D-6E8A-4147-A177-3AD203B41FA5}">
                      <a16:colId xmlns:a16="http://schemas.microsoft.com/office/drawing/2014/main" xmlns="" val="3978968106"/>
                    </a:ext>
                  </a:extLst>
                </a:gridCol>
                <a:gridCol w="565276">
                  <a:extLst>
                    <a:ext uri="{9D8B030D-6E8A-4147-A177-3AD203B41FA5}">
                      <a16:colId xmlns:a16="http://schemas.microsoft.com/office/drawing/2014/main" xmlns="" val="3302241223"/>
                    </a:ext>
                  </a:extLst>
                </a:gridCol>
                <a:gridCol w="274809">
                  <a:extLst>
                    <a:ext uri="{9D8B030D-6E8A-4147-A177-3AD203B41FA5}">
                      <a16:colId xmlns:a16="http://schemas.microsoft.com/office/drawing/2014/main" xmlns="" val="3874696291"/>
                    </a:ext>
                  </a:extLst>
                </a:gridCol>
                <a:gridCol w="196779">
                  <a:extLst>
                    <a:ext uri="{9D8B030D-6E8A-4147-A177-3AD203B41FA5}">
                      <a16:colId xmlns:a16="http://schemas.microsoft.com/office/drawing/2014/main" xmlns="" val="2796110974"/>
                    </a:ext>
                  </a:extLst>
                </a:gridCol>
                <a:gridCol w="997011">
                  <a:extLst>
                    <a:ext uri="{9D8B030D-6E8A-4147-A177-3AD203B41FA5}">
                      <a16:colId xmlns:a16="http://schemas.microsoft.com/office/drawing/2014/main" xmlns="" val="935969178"/>
                    </a:ext>
                  </a:extLst>
                </a:gridCol>
                <a:gridCol w="642811">
                  <a:extLst>
                    <a:ext uri="{9D8B030D-6E8A-4147-A177-3AD203B41FA5}">
                      <a16:colId xmlns:a16="http://schemas.microsoft.com/office/drawing/2014/main" xmlns="" val="2798015947"/>
                    </a:ext>
                  </a:extLst>
                </a:gridCol>
                <a:gridCol w="529929">
                  <a:extLst>
                    <a:ext uri="{9D8B030D-6E8A-4147-A177-3AD203B41FA5}">
                      <a16:colId xmlns:a16="http://schemas.microsoft.com/office/drawing/2014/main" xmlns="" val="1702449962"/>
                    </a:ext>
                  </a:extLst>
                </a:gridCol>
                <a:gridCol w="191591">
                  <a:extLst>
                    <a:ext uri="{9D8B030D-6E8A-4147-A177-3AD203B41FA5}">
                      <a16:colId xmlns:a16="http://schemas.microsoft.com/office/drawing/2014/main" xmlns="" val="2716235054"/>
                    </a:ext>
                  </a:extLst>
                </a:gridCol>
                <a:gridCol w="249253">
                  <a:extLst>
                    <a:ext uri="{9D8B030D-6E8A-4147-A177-3AD203B41FA5}">
                      <a16:colId xmlns:a16="http://schemas.microsoft.com/office/drawing/2014/main" xmlns="" val="1054311000"/>
                    </a:ext>
                  </a:extLst>
                </a:gridCol>
                <a:gridCol w="997011">
                  <a:extLst>
                    <a:ext uri="{9D8B030D-6E8A-4147-A177-3AD203B41FA5}">
                      <a16:colId xmlns:a16="http://schemas.microsoft.com/office/drawing/2014/main" xmlns="" val="3257024094"/>
                    </a:ext>
                  </a:extLst>
                </a:gridCol>
                <a:gridCol w="597809">
                  <a:extLst>
                    <a:ext uri="{9D8B030D-6E8A-4147-A177-3AD203B41FA5}">
                      <a16:colId xmlns:a16="http://schemas.microsoft.com/office/drawing/2014/main" xmlns="" val="1088652863"/>
                    </a:ext>
                  </a:extLst>
                </a:gridCol>
                <a:gridCol w="881545">
                  <a:extLst>
                    <a:ext uri="{9D8B030D-6E8A-4147-A177-3AD203B41FA5}">
                      <a16:colId xmlns:a16="http://schemas.microsoft.com/office/drawing/2014/main" xmlns="" val="2499902646"/>
                    </a:ext>
                  </a:extLst>
                </a:gridCol>
                <a:gridCol w="567145">
                  <a:extLst>
                    <a:ext uri="{9D8B030D-6E8A-4147-A177-3AD203B41FA5}">
                      <a16:colId xmlns:a16="http://schemas.microsoft.com/office/drawing/2014/main" xmlns="" val="20013"/>
                    </a:ext>
                  </a:extLst>
                </a:gridCol>
                <a:gridCol w="48406">
                  <a:extLst>
                    <a:ext uri="{9D8B030D-6E8A-4147-A177-3AD203B41FA5}">
                      <a16:colId xmlns:a16="http://schemas.microsoft.com/office/drawing/2014/main" xmlns="" val="20014"/>
                    </a:ext>
                  </a:extLst>
                </a:gridCol>
                <a:gridCol w="1066535">
                  <a:extLst>
                    <a:ext uri="{9D8B030D-6E8A-4147-A177-3AD203B41FA5}">
                      <a16:colId xmlns:a16="http://schemas.microsoft.com/office/drawing/2014/main" xmlns="" val="20015"/>
                    </a:ext>
                  </a:extLst>
                </a:gridCol>
                <a:gridCol w="900752">
                  <a:extLst>
                    <a:ext uri="{9D8B030D-6E8A-4147-A177-3AD203B41FA5}">
                      <a16:colId xmlns:a16="http://schemas.microsoft.com/office/drawing/2014/main" xmlns="" val="20016"/>
                    </a:ext>
                  </a:extLst>
                </a:gridCol>
                <a:gridCol w="627798">
                  <a:extLst>
                    <a:ext uri="{9D8B030D-6E8A-4147-A177-3AD203B41FA5}">
                      <a16:colId xmlns:a16="http://schemas.microsoft.com/office/drawing/2014/main" xmlns="" val="20017"/>
                    </a:ext>
                  </a:extLst>
                </a:gridCol>
              </a:tblGrid>
              <a:tr h="376714">
                <a:tc>
                  <a:txBody>
                    <a:bodyPr/>
                    <a:lstStyle/>
                    <a:p>
                      <a:pPr algn="l" fontAlgn="ct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fontAlgn="b"/>
                      <a:r>
                        <a:rPr lang="es-AR" sz="1200" b="1" u="none" strike="noStrike" dirty="0">
                          <a:effectLst/>
                          <a:latin typeface="Arial" panose="020B0604020202020204" pitchFamily="34" charset="0"/>
                          <a:cs typeface="Arial" panose="020B0604020202020204" pitchFamily="34" charset="0"/>
                        </a:rPr>
                        <a:t>Área </a:t>
                      </a:r>
                      <a:r>
                        <a:rPr lang="es-AR" sz="1200" b="1" u="none" strike="noStrike" dirty="0" smtClean="0">
                          <a:effectLst/>
                          <a:latin typeface="Arial" panose="020B0604020202020204" pitchFamily="34" charset="0"/>
                          <a:cs typeface="Arial" panose="020B0604020202020204" pitchFamily="34" charset="0"/>
                        </a:rPr>
                        <a:t>foliar (cm</a:t>
                      </a:r>
                      <a:r>
                        <a:rPr lang="es-AR" sz="1200" b="1" u="none" strike="noStrike" baseline="30000" dirty="0" smtClean="0">
                          <a:effectLst/>
                          <a:latin typeface="Arial" panose="020B0604020202020204" pitchFamily="34" charset="0"/>
                          <a:cs typeface="Arial" panose="020B0604020202020204" pitchFamily="34" charset="0"/>
                        </a:rPr>
                        <a:t>2</a:t>
                      </a:r>
                      <a:r>
                        <a:rPr lang="es-AR" sz="1200" b="1" u="none" strike="noStrike" dirty="0" smtClean="0">
                          <a:effectLst/>
                          <a:latin typeface="Arial" panose="020B0604020202020204" pitchFamily="34" charset="0"/>
                          <a:cs typeface="Arial" panose="020B0604020202020204" pitchFamily="34" charset="0"/>
                        </a:rPr>
                        <a:t>)</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endParaRPr lang="es-AR" sz="1200" b="1"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fontAlgn="b"/>
                      <a:r>
                        <a:rPr lang="es-AR" sz="1200" b="1" u="none" strike="noStrike" dirty="0">
                          <a:effectLst/>
                          <a:latin typeface="Arial" panose="020B0604020202020204" pitchFamily="34" charset="0"/>
                          <a:cs typeface="Arial" panose="020B0604020202020204" pitchFamily="34" charset="0"/>
                        </a:rPr>
                        <a:t>Peso </a:t>
                      </a:r>
                      <a:r>
                        <a:rPr lang="es-AR" sz="1200" b="1" u="none" strike="noStrike" dirty="0" smtClean="0">
                          <a:effectLst/>
                          <a:latin typeface="Arial" panose="020B0604020202020204" pitchFamily="34" charset="0"/>
                          <a:cs typeface="Arial" panose="020B0604020202020204" pitchFamily="34" charset="0"/>
                        </a:rPr>
                        <a:t>                      (</a:t>
                      </a:r>
                      <a:r>
                        <a:rPr lang="es-AR" sz="1200" b="1" u="none" strike="noStrike" dirty="0">
                          <a:effectLst/>
                          <a:latin typeface="Arial" panose="020B0604020202020204" pitchFamily="34" charset="0"/>
                          <a:cs typeface="Arial" panose="020B0604020202020204" pitchFamily="34" charset="0"/>
                        </a:rPr>
                        <a:t>hojas secas, g)</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endParaRPr lang="es-AR" sz="1200" b="1"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s-AR" sz="1200" b="1"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fontAlgn="b"/>
                      <a:r>
                        <a:rPr lang="es-AR" sz="1200" b="1" u="none" strike="noStrike" dirty="0">
                          <a:effectLst/>
                          <a:latin typeface="Arial" panose="020B0604020202020204" pitchFamily="34" charset="0"/>
                          <a:cs typeface="Arial" panose="020B0604020202020204" pitchFamily="34" charset="0"/>
                        </a:rPr>
                        <a:t>Peso </a:t>
                      </a:r>
                      <a:r>
                        <a:rPr lang="es-AR" sz="1200" b="1" u="none" strike="noStrike" dirty="0" smtClean="0">
                          <a:effectLst/>
                          <a:latin typeface="Arial" panose="020B0604020202020204" pitchFamily="34" charset="0"/>
                          <a:cs typeface="Arial" panose="020B0604020202020204" pitchFamily="34" charset="0"/>
                        </a:rPr>
                        <a:t>                             (</a:t>
                      </a:r>
                      <a:r>
                        <a:rPr lang="es-AR" sz="1200" b="1" u="none" strike="noStrike" dirty="0">
                          <a:effectLst/>
                          <a:latin typeface="Arial" panose="020B0604020202020204" pitchFamily="34" charset="0"/>
                          <a:cs typeface="Arial" panose="020B0604020202020204" pitchFamily="34" charset="0"/>
                        </a:rPr>
                        <a:t>hojas verdes, g)</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fontAlgn="b"/>
                      <a:r>
                        <a:rPr lang="es-AR" sz="1200" b="1" i="0" u="none" strike="noStrike" dirty="0" smtClean="0">
                          <a:solidFill>
                            <a:srgbClr val="000000"/>
                          </a:solidFill>
                          <a:effectLst/>
                          <a:latin typeface="Arial" panose="020B0604020202020204" pitchFamily="34" charset="0"/>
                          <a:cs typeface="Arial" panose="020B0604020202020204" pitchFamily="34" charset="0"/>
                        </a:rPr>
                        <a:t>%</a:t>
                      </a:r>
                      <a:r>
                        <a:rPr lang="es-AR" sz="1200" b="1" i="0" u="none" strike="noStrike" baseline="0" dirty="0" smtClean="0">
                          <a:solidFill>
                            <a:srgbClr val="000000"/>
                          </a:solidFill>
                          <a:effectLst/>
                          <a:latin typeface="Arial" panose="020B0604020202020204" pitchFamily="34" charset="0"/>
                          <a:cs typeface="Arial" panose="020B0604020202020204" pitchFamily="34" charset="0"/>
                        </a:rPr>
                        <a:t> Hoja verde</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397142390"/>
                  </a:ext>
                </a:extLst>
              </a:tr>
              <a:tr h="193138">
                <a:tc>
                  <a:txBody>
                    <a:bodyPr/>
                    <a:lstStyle/>
                    <a:p>
                      <a:pPr algn="l" fontAlgn="ct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T w="12700" cap="flat" cmpd="sng" algn="ctr">
                      <a:solidFill>
                        <a:schemeClr val="tx1"/>
                      </a:solidFill>
                      <a:prstDash val="solid"/>
                      <a:round/>
                      <a:headEnd type="none" w="med" len="med"/>
                      <a:tailEnd type="none" w="med" len="med"/>
                    </a:lnT>
                    <a:noFill/>
                  </a:tcPr>
                </a:tc>
                <a:tc>
                  <a:txBody>
                    <a:bodyPr/>
                    <a:lstStyle/>
                    <a:p>
                      <a:pPr algn="ctr"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T w="12700" cap="flat" cmpd="sng" algn="ctr">
                      <a:solidFill>
                        <a:schemeClr val="tx1"/>
                      </a:solidFill>
                      <a:prstDash val="solid"/>
                      <a:round/>
                      <a:headEnd type="none" w="med" len="med"/>
                      <a:tailEnd type="none" w="med" len="med"/>
                    </a:lnT>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R w="12700" cmpd="sng">
                      <a:noFill/>
                    </a:lnR>
                    <a:lnT w="12700" cap="flat" cmpd="sng" algn="ctr">
                      <a:solidFill>
                        <a:schemeClr val="tx1"/>
                      </a:solidFill>
                      <a:prstDash val="solid"/>
                      <a:round/>
                      <a:headEnd type="none" w="med" len="med"/>
                      <a:tailEnd type="none" w="med" len="med"/>
                    </a:lnT>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ct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T w="12700" cap="flat" cmpd="sng" algn="ctr">
                      <a:solidFill>
                        <a:schemeClr val="tx1"/>
                      </a:solidFill>
                      <a:prstDash val="solid"/>
                      <a:round/>
                      <a:headEnd type="none" w="med" len="med"/>
                      <a:tailEnd type="none" w="med" len="med"/>
                    </a:lnT>
                    <a:noFill/>
                  </a:tcPr>
                </a:tc>
                <a:tc>
                  <a:txBody>
                    <a:bodyPr/>
                    <a:lstStyle/>
                    <a:p>
                      <a:pPr algn="ctr"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T w="12700" cap="flat" cmpd="sng" algn="ctr">
                      <a:solidFill>
                        <a:schemeClr val="tx1"/>
                      </a:solidFill>
                      <a:prstDash val="solid"/>
                      <a:round/>
                      <a:headEnd type="none" w="med" len="med"/>
                      <a:tailEnd type="none" w="med" len="med"/>
                    </a:lnT>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R w="12700" cmpd="sng">
                      <a:noFill/>
                    </a:lnR>
                    <a:lnT w="12700" cap="flat" cmpd="sng" algn="ctr">
                      <a:solidFill>
                        <a:schemeClr val="tx1"/>
                      </a:solidFill>
                      <a:prstDash val="solid"/>
                      <a:round/>
                      <a:headEnd type="none" w="med" len="med"/>
                      <a:tailEnd type="none" w="med" len="med"/>
                    </a:lnT>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ct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T w="12700" cap="flat" cmpd="sng" algn="ctr">
                      <a:solidFill>
                        <a:schemeClr val="tx1"/>
                      </a:solidFill>
                      <a:prstDash val="solid"/>
                      <a:round/>
                      <a:headEnd type="none" w="med" len="med"/>
                      <a:tailEnd type="none" w="med" len="med"/>
                    </a:lnT>
                    <a:noFill/>
                  </a:tcPr>
                </a:tc>
                <a:tc>
                  <a:txBody>
                    <a:bodyPr/>
                    <a:lstStyle/>
                    <a:p>
                      <a:pPr algn="ctr"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T w="12700" cap="flat" cmpd="sng" algn="ctr">
                      <a:solidFill>
                        <a:schemeClr val="tx1"/>
                      </a:solidFill>
                      <a:prstDash val="solid"/>
                      <a:round/>
                      <a:headEnd type="none" w="med" len="med"/>
                      <a:tailEnd type="none" w="med" len="med"/>
                    </a:lnT>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R w="12700" cmpd="sng">
                      <a:noFill/>
                    </a:lnR>
                    <a:lnT w="12700" cap="flat" cmpd="sng" algn="ctr">
                      <a:solidFill>
                        <a:schemeClr val="tx1"/>
                      </a:solidFill>
                      <a:prstDash val="solid"/>
                      <a:round/>
                      <a:headEnd type="none" w="med" len="med"/>
                      <a:tailEnd type="none" w="med" len="med"/>
                    </a:lnT>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T w="12700" cap="flat" cmpd="sng" algn="ctr">
                      <a:solidFill>
                        <a:schemeClr val="tx1"/>
                      </a:solidFill>
                      <a:prstDash val="solid"/>
                      <a:round/>
                      <a:headEnd type="none" w="med" len="med"/>
                      <a:tailEnd type="none" w="med" len="med"/>
                    </a:lnT>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T w="12700" cap="flat" cmpd="sng" algn="ctr">
                      <a:solidFill>
                        <a:schemeClr val="tx1"/>
                      </a:solidFill>
                      <a:prstDash val="solid"/>
                      <a:round/>
                      <a:headEnd type="none" w="med" len="med"/>
                      <a:tailEnd type="none" w="med" len="med"/>
                    </a:lnT>
                    <a:noFill/>
                  </a:tcPr>
                </a:tc>
                <a:tc>
                  <a:txBody>
                    <a:bodyPr/>
                    <a:lstStyle/>
                    <a:p>
                      <a:pPr algn="ctr"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T w="12700" cap="flat" cmpd="sng" algn="ctr">
                      <a:solidFill>
                        <a:schemeClr val="tx1"/>
                      </a:solidFill>
                      <a:prstDash val="solid"/>
                      <a:round/>
                      <a:headEnd type="none" w="med" len="med"/>
                      <a:tailEnd type="none" w="med" len="med"/>
                    </a:lnT>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xmlns="" val="3937924343"/>
                  </a:ext>
                </a:extLst>
              </a:tr>
              <a:tr h="193138">
                <a:tc>
                  <a:txBody>
                    <a:bodyPr/>
                    <a:lstStyle/>
                    <a:p>
                      <a:pPr algn="l" fontAlgn="ctr"/>
                      <a:r>
                        <a:rPr lang="es-AR" sz="1200" u="none" strike="noStrike">
                          <a:effectLst/>
                          <a:latin typeface="Arial" panose="020B0604020202020204" pitchFamily="34" charset="0"/>
                          <a:cs typeface="Arial" panose="020B0604020202020204" pitchFamily="34" charset="0"/>
                        </a:rPr>
                        <a:t>DM Pehuen</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u="none" strike="noStrike" dirty="0">
                          <a:effectLst/>
                          <a:latin typeface="Arial" panose="020B0604020202020204" pitchFamily="34" charset="0"/>
                          <a:cs typeface="Arial" panose="020B0604020202020204" pitchFamily="34" charset="0"/>
                        </a:rPr>
                        <a:t>1942</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l" fontAlgn="b"/>
                      <a:r>
                        <a:rPr lang="es-AR" sz="1200" u="none" strike="noStrike" dirty="0">
                          <a:effectLst/>
                          <a:latin typeface="Arial" panose="020B0604020202020204" pitchFamily="34" charset="0"/>
                          <a:cs typeface="Arial" panose="020B0604020202020204" pitchFamily="34" charset="0"/>
                        </a:rPr>
                        <a:t>a</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R w="12700" cmpd="sng">
                      <a:noFill/>
                    </a:ln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ctr"/>
                      <a:r>
                        <a:rPr lang="es-AR" sz="1200" u="none" strike="noStrike" dirty="0">
                          <a:effectLst/>
                          <a:latin typeface="Arial" panose="020B0604020202020204" pitchFamily="34" charset="0"/>
                          <a:cs typeface="Arial" panose="020B0604020202020204" pitchFamily="34" charset="0"/>
                        </a:rPr>
                        <a:t>DM </a:t>
                      </a:r>
                      <a:r>
                        <a:rPr lang="es-AR" sz="1200" u="none" strike="noStrike" dirty="0" err="1">
                          <a:effectLst/>
                          <a:latin typeface="Arial" panose="020B0604020202020204" pitchFamily="34" charset="0"/>
                          <a:cs typeface="Arial" panose="020B0604020202020204" pitchFamily="34" charset="0"/>
                        </a:rPr>
                        <a:t>Pehuen</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noFill/>
                  </a:tcPr>
                </a:tc>
                <a:tc>
                  <a:txBody>
                    <a:bodyPr/>
                    <a:lstStyle/>
                    <a:p>
                      <a:pPr algn="ctr" fontAlgn="b"/>
                      <a:r>
                        <a:rPr lang="es-AR" sz="1200" u="none" strike="noStrike">
                          <a:effectLst/>
                          <a:latin typeface="Arial" panose="020B0604020202020204" pitchFamily="34" charset="0"/>
                          <a:cs typeface="Arial" panose="020B0604020202020204" pitchFamily="34" charset="0"/>
                        </a:rPr>
                        <a:t>18,9</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l" fontAlgn="b"/>
                      <a:r>
                        <a:rPr lang="es-AR" sz="1200" u="none" strike="noStrike">
                          <a:effectLst/>
                          <a:latin typeface="Arial" panose="020B0604020202020204" pitchFamily="34" charset="0"/>
                          <a:cs typeface="Arial" panose="020B0604020202020204" pitchFamily="34" charset="0"/>
                        </a:rPr>
                        <a:t>a</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R w="12700" cmpd="sng">
                      <a:noFill/>
                    </a:ln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ctr"/>
                      <a:r>
                        <a:rPr lang="es-AR" sz="1200" u="none" strike="noStrike">
                          <a:effectLst/>
                          <a:latin typeface="Arial" panose="020B0604020202020204" pitchFamily="34" charset="0"/>
                          <a:cs typeface="Arial" panose="020B0604020202020204" pitchFamily="34" charset="0"/>
                        </a:rPr>
                        <a:t>DM Pehuen</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noFill/>
                  </a:tcPr>
                </a:tc>
                <a:tc>
                  <a:txBody>
                    <a:bodyPr/>
                    <a:lstStyle/>
                    <a:p>
                      <a:pPr algn="ctr" fontAlgn="b"/>
                      <a:r>
                        <a:rPr lang="es-AR" sz="1200" u="none" strike="noStrike" dirty="0">
                          <a:effectLst/>
                          <a:latin typeface="Arial" panose="020B0604020202020204" pitchFamily="34" charset="0"/>
                          <a:cs typeface="Arial" panose="020B0604020202020204" pitchFamily="34" charset="0"/>
                        </a:rPr>
                        <a:t>13,5</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l" fontAlgn="b"/>
                      <a:r>
                        <a:rPr lang="es-AR" sz="1200" u="none" strike="noStrike" dirty="0">
                          <a:effectLst/>
                          <a:latin typeface="Arial" panose="020B0604020202020204" pitchFamily="34" charset="0"/>
                          <a:cs typeface="Arial" panose="020B0604020202020204" pitchFamily="34" charset="0"/>
                        </a:rPr>
                        <a:t>a</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R w="12700" cmpd="sng">
                      <a:noFill/>
                    </a:lnR>
                    <a:noFill/>
                  </a:tcPr>
                </a:tc>
                <a:tc>
                  <a:txBody>
                    <a:bodyPr/>
                    <a:lstStyle/>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noFill/>
                  </a:tcPr>
                </a:tc>
                <a:tc>
                  <a:txBody>
                    <a:bodyPr/>
                    <a:lstStyle/>
                    <a:p>
                      <a:pPr algn="l" fontAlgn="ctr"/>
                      <a:r>
                        <a:rPr lang="es-AR" sz="1200" b="0" i="0" u="none" strike="noStrike" dirty="0" smtClean="0">
                          <a:solidFill>
                            <a:srgbClr val="000000"/>
                          </a:solidFill>
                          <a:effectLst/>
                          <a:latin typeface="Arial" panose="020B0604020202020204" pitchFamily="34" charset="0"/>
                          <a:cs typeface="Arial" panose="020B0604020202020204" pitchFamily="34" charset="0"/>
                        </a:rPr>
                        <a:t>IS Tordo</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b="0" i="0" u="none" strike="noStrike" dirty="0">
                          <a:solidFill>
                            <a:srgbClr val="000000"/>
                          </a:solidFill>
                          <a:effectLst/>
                          <a:latin typeface="Arial" panose="020B0604020202020204" pitchFamily="34" charset="0"/>
                          <a:cs typeface="Arial" panose="020B0604020202020204" pitchFamily="34" charset="0"/>
                        </a:rPr>
                        <a:t>49,8</a:t>
                      </a:r>
                    </a:p>
                  </a:txBody>
                  <a:tcPr marL="9525" marR="9525" marT="9525" marB="0" anchor="b">
                    <a:noFill/>
                  </a:tcPr>
                </a:tc>
                <a:tc>
                  <a:txBody>
                    <a:bodyPr/>
                    <a:lstStyle/>
                    <a:p>
                      <a:pPr algn="l" fontAlgn="b"/>
                      <a:r>
                        <a:rPr lang="es-AR" sz="1200" b="0" i="0" u="none" strike="noStrike">
                          <a:solidFill>
                            <a:srgbClr val="000000"/>
                          </a:solidFill>
                          <a:effectLst/>
                          <a:latin typeface="Arial" panose="020B0604020202020204" pitchFamily="34" charset="0"/>
                          <a:cs typeface="Arial" panose="020B0604020202020204" pitchFamily="34" charset="0"/>
                        </a:rPr>
                        <a:t>a</a:t>
                      </a:r>
                    </a:p>
                  </a:txBody>
                  <a:tcPr marL="9525" marR="9525" marT="9525" marB="0" anchor="b">
                    <a:noFill/>
                  </a:tcPr>
                </a:tc>
                <a:extLst>
                  <a:ext uri="{0D108BD9-81ED-4DB2-BD59-A6C34878D82A}">
                    <a16:rowId xmlns:a16="http://schemas.microsoft.com/office/drawing/2014/main" xmlns="" val="1429043602"/>
                  </a:ext>
                </a:extLst>
              </a:tr>
              <a:tr h="193138">
                <a:tc>
                  <a:txBody>
                    <a:bodyPr/>
                    <a:lstStyle/>
                    <a:p>
                      <a:pPr algn="l" fontAlgn="ctr"/>
                      <a:r>
                        <a:rPr lang="es-AR" sz="1200" u="none" strike="noStrike" dirty="0" smtClean="0">
                          <a:effectLst/>
                          <a:latin typeface="Arial" panose="020B0604020202020204" pitchFamily="34" charset="0"/>
                          <a:cs typeface="Arial" panose="020B0604020202020204" pitchFamily="34" charset="0"/>
                        </a:rPr>
                        <a:t>B </a:t>
                      </a:r>
                      <a:r>
                        <a:rPr lang="es-AR" sz="1200" u="none" strike="noStrike" dirty="0" err="1" smtClean="0">
                          <a:effectLst/>
                          <a:latin typeface="Arial" panose="020B0604020202020204" pitchFamily="34" charset="0"/>
                          <a:cs typeface="Arial" panose="020B0604020202020204" pitchFamily="34" charset="0"/>
                        </a:rPr>
                        <a:t>Colihue</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u="none" strike="noStrike" dirty="0">
                          <a:effectLst/>
                          <a:latin typeface="Arial" panose="020B0604020202020204" pitchFamily="34" charset="0"/>
                          <a:cs typeface="Arial" panose="020B0604020202020204" pitchFamily="34" charset="0"/>
                        </a:rPr>
                        <a:t>1886</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l" fontAlgn="b"/>
                      <a:r>
                        <a:rPr lang="es-AR" sz="1200" u="none" strike="noStrike">
                          <a:effectLst/>
                          <a:latin typeface="Arial" panose="020B0604020202020204" pitchFamily="34" charset="0"/>
                          <a:cs typeface="Arial" panose="020B0604020202020204" pitchFamily="34" charset="0"/>
                        </a:rPr>
                        <a:t>ab</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R w="12700" cmpd="sng">
                      <a:noFill/>
                    </a:ln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ctr"/>
                      <a:r>
                        <a:rPr lang="es-AR" sz="1200" u="none" strike="noStrike" dirty="0" smtClean="0">
                          <a:effectLst/>
                          <a:latin typeface="Arial" panose="020B0604020202020204" pitchFamily="34" charset="0"/>
                          <a:cs typeface="Arial" panose="020B0604020202020204" pitchFamily="34" charset="0"/>
                        </a:rPr>
                        <a:t>1833</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noFill/>
                  </a:tcPr>
                </a:tc>
                <a:tc>
                  <a:txBody>
                    <a:bodyPr/>
                    <a:lstStyle/>
                    <a:p>
                      <a:pPr algn="ctr" fontAlgn="b"/>
                      <a:r>
                        <a:rPr lang="es-AR" sz="1200" u="none" strike="noStrike">
                          <a:effectLst/>
                          <a:latin typeface="Arial" panose="020B0604020202020204" pitchFamily="34" charset="0"/>
                          <a:cs typeface="Arial" panose="020B0604020202020204" pitchFamily="34" charset="0"/>
                        </a:rPr>
                        <a:t>17,4</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l" fontAlgn="b"/>
                      <a:r>
                        <a:rPr lang="es-AR" sz="1200" u="none" strike="noStrike">
                          <a:effectLst/>
                          <a:latin typeface="Arial" panose="020B0604020202020204" pitchFamily="34" charset="0"/>
                          <a:cs typeface="Arial" panose="020B0604020202020204" pitchFamily="34" charset="0"/>
                        </a:rPr>
                        <a:t>ab</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R w="12700" cmpd="sng">
                      <a:noFill/>
                    </a:ln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ctr"/>
                      <a:r>
                        <a:rPr lang="es-AR" sz="1200" u="none" strike="noStrike">
                          <a:effectLst/>
                          <a:latin typeface="Arial" panose="020B0604020202020204" pitchFamily="34" charset="0"/>
                          <a:cs typeface="Arial" panose="020B0604020202020204" pitchFamily="34" charset="0"/>
                        </a:rPr>
                        <a:t>FavoritoII</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noFill/>
                  </a:tcPr>
                </a:tc>
                <a:tc>
                  <a:txBody>
                    <a:bodyPr/>
                    <a:lstStyle/>
                    <a:p>
                      <a:pPr algn="ctr" fontAlgn="b"/>
                      <a:r>
                        <a:rPr lang="es-AR" sz="1200" u="none" strike="noStrike">
                          <a:effectLst/>
                          <a:latin typeface="Arial" panose="020B0604020202020204" pitchFamily="34" charset="0"/>
                          <a:cs typeface="Arial" panose="020B0604020202020204" pitchFamily="34" charset="0"/>
                        </a:rPr>
                        <a:t>12,3</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l" fontAlgn="b"/>
                      <a:r>
                        <a:rPr lang="es-AR" sz="1200" u="none" strike="noStrike" dirty="0">
                          <a:effectLst/>
                          <a:latin typeface="Arial" panose="020B0604020202020204" pitchFamily="34" charset="0"/>
                          <a:cs typeface="Arial" panose="020B0604020202020204" pitchFamily="34" charset="0"/>
                        </a:rPr>
                        <a:t>ab</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R w="12700" cmpd="sng">
                      <a:noFill/>
                    </a:lnR>
                    <a:noFill/>
                  </a:tcPr>
                </a:tc>
                <a:tc>
                  <a:txBody>
                    <a:bodyPr/>
                    <a:lstStyle/>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noFill/>
                  </a:tcPr>
                </a:tc>
                <a:tc>
                  <a:txBody>
                    <a:bodyPr/>
                    <a:lstStyle/>
                    <a:p>
                      <a:pPr algn="l" fontAlgn="ctr"/>
                      <a:r>
                        <a:rPr lang="es-AR" sz="1200" b="0" i="0" u="none" strike="noStrike">
                          <a:solidFill>
                            <a:srgbClr val="000000"/>
                          </a:solidFill>
                          <a:effectLst/>
                          <a:latin typeface="Arial" panose="020B0604020202020204" pitchFamily="34" charset="0"/>
                          <a:cs typeface="Arial" panose="020B0604020202020204" pitchFamily="34" charset="0"/>
                        </a:rPr>
                        <a:t>ACA920</a:t>
                      </a:r>
                    </a:p>
                  </a:txBody>
                  <a:tcPr marL="9525" marR="9525" marT="9525" marB="0" anchor="ctr">
                    <a:noFill/>
                  </a:tcPr>
                </a:tc>
                <a:tc>
                  <a:txBody>
                    <a:bodyPr/>
                    <a:lstStyle/>
                    <a:p>
                      <a:pPr algn="ctr" fontAlgn="b"/>
                      <a:r>
                        <a:rPr lang="es-AR" sz="1200" b="0" i="0" u="none" strike="noStrike">
                          <a:solidFill>
                            <a:srgbClr val="000000"/>
                          </a:solidFill>
                          <a:effectLst/>
                          <a:latin typeface="Arial" panose="020B0604020202020204" pitchFamily="34" charset="0"/>
                          <a:cs typeface="Arial" panose="020B0604020202020204" pitchFamily="34" charset="0"/>
                        </a:rPr>
                        <a:t>46,9</a:t>
                      </a:r>
                    </a:p>
                  </a:txBody>
                  <a:tcPr marL="9525" marR="9525" marT="9525" marB="0" anchor="b">
                    <a:noFill/>
                  </a:tcPr>
                </a:tc>
                <a:tc>
                  <a:txBody>
                    <a:bodyPr/>
                    <a:lstStyle/>
                    <a:p>
                      <a:pPr algn="l" fontAlgn="b"/>
                      <a:r>
                        <a:rPr lang="es-AR" sz="1200" b="0" i="0" u="none" strike="noStrike">
                          <a:solidFill>
                            <a:srgbClr val="000000"/>
                          </a:solidFill>
                          <a:effectLst/>
                          <a:latin typeface="Arial" panose="020B0604020202020204" pitchFamily="34" charset="0"/>
                          <a:cs typeface="Arial" panose="020B0604020202020204" pitchFamily="34" charset="0"/>
                        </a:rPr>
                        <a:t>ab</a:t>
                      </a:r>
                    </a:p>
                  </a:txBody>
                  <a:tcPr marL="9525" marR="9525" marT="9525" marB="0" anchor="b">
                    <a:noFill/>
                  </a:tcPr>
                </a:tc>
                <a:extLst>
                  <a:ext uri="{0D108BD9-81ED-4DB2-BD59-A6C34878D82A}">
                    <a16:rowId xmlns:a16="http://schemas.microsoft.com/office/drawing/2014/main" xmlns="" val="261995280"/>
                  </a:ext>
                </a:extLst>
              </a:tr>
              <a:tr h="193138">
                <a:tc>
                  <a:txBody>
                    <a:bodyPr/>
                    <a:lstStyle/>
                    <a:p>
                      <a:pPr algn="l" fontAlgn="ctr"/>
                      <a:r>
                        <a:rPr lang="es-AR" sz="1200" u="none" strike="noStrike" dirty="0">
                          <a:effectLst/>
                          <a:latin typeface="Arial" panose="020B0604020202020204" pitchFamily="34" charset="0"/>
                          <a:cs typeface="Arial" panose="020B0604020202020204" pitchFamily="34" charset="0"/>
                        </a:rPr>
                        <a:t>SY109</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u="none" strike="noStrike">
                          <a:effectLst/>
                          <a:latin typeface="Arial" panose="020B0604020202020204" pitchFamily="34" charset="0"/>
                          <a:cs typeface="Arial" panose="020B0604020202020204" pitchFamily="34" charset="0"/>
                        </a:rPr>
                        <a:t>1862</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l" fontAlgn="b"/>
                      <a:r>
                        <a:rPr lang="es-AR" sz="1200" u="none" strike="noStrike" dirty="0">
                          <a:effectLst/>
                          <a:latin typeface="Arial" panose="020B0604020202020204" pitchFamily="34" charset="0"/>
                          <a:cs typeface="Arial" panose="020B0604020202020204" pitchFamily="34" charset="0"/>
                        </a:rPr>
                        <a:t>ab</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R w="12700" cmpd="sng">
                      <a:noFill/>
                    </a:ln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ctr"/>
                      <a:r>
                        <a:rPr lang="es-AR" sz="1200" u="none" strike="noStrike" dirty="0" err="1">
                          <a:effectLst/>
                          <a:latin typeface="Arial" panose="020B0604020202020204" pitchFamily="34" charset="0"/>
                          <a:cs typeface="Arial" panose="020B0604020202020204" pitchFamily="34" charset="0"/>
                        </a:rPr>
                        <a:t>FavoritoII</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noFill/>
                  </a:tcPr>
                </a:tc>
                <a:tc>
                  <a:txBody>
                    <a:bodyPr/>
                    <a:lstStyle/>
                    <a:p>
                      <a:pPr algn="ctr" fontAlgn="b"/>
                      <a:r>
                        <a:rPr lang="es-AR" sz="1200" u="none" strike="noStrike">
                          <a:effectLst/>
                          <a:latin typeface="Arial" panose="020B0604020202020204" pitchFamily="34" charset="0"/>
                          <a:cs typeface="Arial" panose="020B0604020202020204" pitchFamily="34" charset="0"/>
                        </a:rPr>
                        <a:t>16,3</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l" fontAlgn="b"/>
                      <a:r>
                        <a:rPr lang="es-AR" sz="1200" u="none" strike="noStrike">
                          <a:effectLst/>
                          <a:latin typeface="Arial" panose="020B0604020202020204" pitchFamily="34" charset="0"/>
                          <a:cs typeface="Arial" panose="020B0604020202020204" pitchFamily="34" charset="0"/>
                        </a:rPr>
                        <a:t>abc</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R w="12700" cmpd="sng">
                      <a:noFill/>
                    </a:ln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ctr"/>
                      <a:r>
                        <a:rPr lang="es-AR" sz="1200" u="none" strike="noStrike">
                          <a:effectLst/>
                          <a:latin typeface="Arial" panose="020B0604020202020204" pitchFamily="34" charset="0"/>
                          <a:cs typeface="Arial" panose="020B0604020202020204" pitchFamily="34" charset="0"/>
                        </a:rPr>
                        <a:t>Geminis</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noFill/>
                  </a:tcPr>
                </a:tc>
                <a:tc>
                  <a:txBody>
                    <a:bodyPr/>
                    <a:lstStyle/>
                    <a:p>
                      <a:pPr algn="ctr" fontAlgn="b"/>
                      <a:r>
                        <a:rPr lang="es-AR" sz="1200" u="none" strike="noStrike" dirty="0">
                          <a:effectLst/>
                          <a:latin typeface="Arial" panose="020B0604020202020204" pitchFamily="34" charset="0"/>
                          <a:cs typeface="Arial" panose="020B0604020202020204" pitchFamily="34" charset="0"/>
                        </a:rPr>
                        <a:t>12,1</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l" fontAlgn="b"/>
                      <a:r>
                        <a:rPr lang="es-AR" sz="1200" u="none" strike="noStrike" dirty="0" err="1">
                          <a:effectLst/>
                          <a:latin typeface="Arial" panose="020B0604020202020204" pitchFamily="34" charset="0"/>
                          <a:cs typeface="Arial" panose="020B0604020202020204" pitchFamily="34" charset="0"/>
                        </a:rPr>
                        <a:t>abc</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R w="12700" cmpd="sng">
                      <a:noFill/>
                    </a:lnR>
                    <a:noFill/>
                  </a:tcPr>
                </a:tc>
                <a:tc>
                  <a:txBody>
                    <a:bodyPr/>
                    <a:lstStyle/>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noFill/>
                  </a:tcPr>
                </a:tc>
                <a:tc>
                  <a:txBody>
                    <a:bodyPr/>
                    <a:lstStyle/>
                    <a:p>
                      <a:pPr algn="l" fontAlgn="ctr"/>
                      <a:r>
                        <a:rPr lang="es-AR" sz="1200" b="0" i="0" u="none" strike="noStrike">
                          <a:solidFill>
                            <a:srgbClr val="000000"/>
                          </a:solidFill>
                          <a:effectLst/>
                          <a:latin typeface="Arial" panose="020B0604020202020204" pitchFamily="34" charset="0"/>
                          <a:cs typeface="Arial" panose="020B0604020202020204" pitchFamily="34" charset="0"/>
                        </a:rPr>
                        <a:t>DM Ñanduday</a:t>
                      </a:r>
                    </a:p>
                  </a:txBody>
                  <a:tcPr marL="9525" marR="9525" marT="9525" marB="0" anchor="ctr">
                    <a:noFill/>
                  </a:tcPr>
                </a:tc>
                <a:tc>
                  <a:txBody>
                    <a:bodyPr/>
                    <a:lstStyle/>
                    <a:p>
                      <a:pPr algn="ctr" fontAlgn="b"/>
                      <a:r>
                        <a:rPr lang="es-AR" sz="1200" b="0" i="0" u="none" strike="noStrike">
                          <a:solidFill>
                            <a:srgbClr val="000000"/>
                          </a:solidFill>
                          <a:effectLst/>
                          <a:latin typeface="Arial" panose="020B0604020202020204" pitchFamily="34" charset="0"/>
                          <a:cs typeface="Arial" panose="020B0604020202020204" pitchFamily="34" charset="0"/>
                        </a:rPr>
                        <a:t>46,8</a:t>
                      </a:r>
                    </a:p>
                  </a:txBody>
                  <a:tcPr marL="9525" marR="9525" marT="9525" marB="0" anchor="b">
                    <a:noFill/>
                  </a:tcPr>
                </a:tc>
                <a:tc>
                  <a:txBody>
                    <a:bodyPr/>
                    <a:lstStyle/>
                    <a:p>
                      <a:pPr algn="l" fontAlgn="b"/>
                      <a:r>
                        <a:rPr lang="es-AR" sz="1200" b="0" i="0" u="none" strike="noStrike">
                          <a:solidFill>
                            <a:srgbClr val="000000"/>
                          </a:solidFill>
                          <a:effectLst/>
                          <a:latin typeface="Arial" panose="020B0604020202020204" pitchFamily="34" charset="0"/>
                          <a:cs typeface="Arial" panose="020B0604020202020204" pitchFamily="34" charset="0"/>
                        </a:rPr>
                        <a:t>ab</a:t>
                      </a:r>
                    </a:p>
                  </a:txBody>
                  <a:tcPr marL="9525" marR="9525" marT="9525" marB="0" anchor="b">
                    <a:noFill/>
                  </a:tcPr>
                </a:tc>
                <a:extLst>
                  <a:ext uri="{0D108BD9-81ED-4DB2-BD59-A6C34878D82A}">
                    <a16:rowId xmlns:a16="http://schemas.microsoft.com/office/drawing/2014/main" xmlns="" val="3782863386"/>
                  </a:ext>
                </a:extLst>
              </a:tr>
              <a:tr h="193138">
                <a:tc>
                  <a:txBody>
                    <a:bodyPr/>
                    <a:lstStyle/>
                    <a:p>
                      <a:pPr algn="l" fontAlgn="ctr"/>
                      <a:r>
                        <a:rPr lang="es-AR" sz="1200" u="none" strike="noStrike" dirty="0" smtClean="0">
                          <a:effectLst/>
                          <a:latin typeface="Arial" panose="020B0604020202020204" pitchFamily="34" charset="0"/>
                          <a:cs typeface="Arial" panose="020B0604020202020204" pitchFamily="34" charset="0"/>
                        </a:rPr>
                        <a:t>1833</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u="none" strike="noStrike">
                          <a:effectLst/>
                          <a:latin typeface="Arial" panose="020B0604020202020204" pitchFamily="34" charset="0"/>
                          <a:cs typeface="Arial" panose="020B0604020202020204" pitchFamily="34" charset="0"/>
                        </a:rPr>
                        <a:t>1819</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l" fontAlgn="b"/>
                      <a:r>
                        <a:rPr lang="es-AR" sz="1200" u="none" strike="noStrike">
                          <a:effectLst/>
                          <a:latin typeface="Arial" panose="020B0604020202020204" pitchFamily="34" charset="0"/>
                          <a:cs typeface="Arial" panose="020B0604020202020204" pitchFamily="34" charset="0"/>
                        </a:rPr>
                        <a:t>ab</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R w="12700" cmpd="sng">
                      <a:noFill/>
                    </a:lnR>
                    <a:noFill/>
                  </a:tcPr>
                </a:tc>
                <a:tc>
                  <a:txBody>
                    <a:bodyPr/>
                    <a:lstStyle/>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ctr"/>
                      <a:r>
                        <a:rPr lang="es-AR" sz="1200" u="none" strike="noStrike" dirty="0">
                          <a:effectLst/>
                          <a:latin typeface="Arial" panose="020B0604020202020204" pitchFamily="34" charset="0"/>
                          <a:cs typeface="Arial" panose="020B0604020202020204" pitchFamily="34" charset="0"/>
                        </a:rPr>
                        <a:t>DM Audaz</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noFill/>
                  </a:tcPr>
                </a:tc>
                <a:tc>
                  <a:txBody>
                    <a:bodyPr/>
                    <a:lstStyle/>
                    <a:p>
                      <a:pPr algn="ctr" fontAlgn="b"/>
                      <a:r>
                        <a:rPr lang="es-AR" sz="1200" u="none" strike="noStrike">
                          <a:effectLst/>
                          <a:latin typeface="Arial" panose="020B0604020202020204" pitchFamily="34" charset="0"/>
                          <a:cs typeface="Arial" panose="020B0604020202020204" pitchFamily="34" charset="0"/>
                        </a:rPr>
                        <a:t>15,7</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l" fontAlgn="b"/>
                      <a:r>
                        <a:rPr lang="es-AR" sz="1200" u="none" strike="noStrike" dirty="0" err="1">
                          <a:effectLst/>
                          <a:latin typeface="Arial" panose="020B0604020202020204" pitchFamily="34" charset="0"/>
                          <a:cs typeface="Arial" panose="020B0604020202020204" pitchFamily="34" charset="0"/>
                        </a:rPr>
                        <a:t>abc</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R w="12700" cmpd="sng">
                      <a:noFill/>
                    </a:ln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ctr"/>
                      <a:r>
                        <a:rPr lang="es-AR" sz="1200" u="none" strike="noStrike" dirty="0" smtClean="0">
                          <a:effectLst/>
                          <a:latin typeface="Arial" panose="020B0604020202020204" pitchFamily="34" charset="0"/>
                          <a:cs typeface="Arial" panose="020B0604020202020204" pitchFamily="34" charset="0"/>
                        </a:rPr>
                        <a:t>B </a:t>
                      </a:r>
                      <a:r>
                        <a:rPr lang="es-AR" sz="1200" u="none" strike="noStrike" dirty="0" err="1" smtClean="0">
                          <a:effectLst/>
                          <a:latin typeface="Arial" panose="020B0604020202020204" pitchFamily="34" charset="0"/>
                          <a:cs typeface="Arial" panose="020B0604020202020204" pitchFamily="34" charset="0"/>
                        </a:rPr>
                        <a:t>Colihue</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noFill/>
                  </a:tcPr>
                </a:tc>
                <a:tc>
                  <a:txBody>
                    <a:bodyPr/>
                    <a:lstStyle/>
                    <a:p>
                      <a:pPr algn="ctr" fontAlgn="b"/>
                      <a:r>
                        <a:rPr lang="es-AR" sz="1200" u="none" strike="noStrike" dirty="0">
                          <a:effectLst/>
                          <a:latin typeface="Arial" panose="020B0604020202020204" pitchFamily="34" charset="0"/>
                          <a:cs typeface="Arial" panose="020B0604020202020204" pitchFamily="34" charset="0"/>
                        </a:rPr>
                        <a:t>11,7</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l" fontAlgn="b"/>
                      <a:r>
                        <a:rPr lang="es-AR" sz="1200" u="none" strike="noStrike" dirty="0" err="1">
                          <a:effectLst/>
                          <a:latin typeface="Arial" panose="020B0604020202020204" pitchFamily="34" charset="0"/>
                          <a:cs typeface="Arial" panose="020B0604020202020204" pitchFamily="34" charset="0"/>
                        </a:rPr>
                        <a:t>abcd</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R w="12700" cmpd="sng">
                      <a:noFill/>
                    </a:lnR>
                    <a:noFill/>
                  </a:tcPr>
                </a:tc>
                <a:tc>
                  <a:txBody>
                    <a:bodyPr/>
                    <a:lstStyle/>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noFill/>
                  </a:tcPr>
                </a:tc>
                <a:tc>
                  <a:txBody>
                    <a:bodyPr/>
                    <a:lstStyle/>
                    <a:p>
                      <a:pPr algn="l" fontAlgn="ctr"/>
                      <a:r>
                        <a:rPr lang="es-AR" sz="1200" b="0" i="0" u="none" strike="noStrike">
                          <a:solidFill>
                            <a:srgbClr val="000000"/>
                          </a:solidFill>
                          <a:effectLst/>
                          <a:latin typeface="Arial" panose="020B0604020202020204" pitchFamily="34" charset="0"/>
                          <a:cs typeface="Arial" panose="020B0604020202020204" pitchFamily="34" charset="0"/>
                        </a:rPr>
                        <a:t>Bag_550</a:t>
                      </a:r>
                    </a:p>
                  </a:txBody>
                  <a:tcPr marL="9525" marR="9525" marT="9525" marB="0" anchor="ctr">
                    <a:noFill/>
                  </a:tcPr>
                </a:tc>
                <a:tc>
                  <a:txBody>
                    <a:bodyPr/>
                    <a:lstStyle/>
                    <a:p>
                      <a:pPr algn="ctr" fontAlgn="b"/>
                      <a:r>
                        <a:rPr lang="es-AR" sz="1200" b="0" i="0" u="none" strike="noStrike">
                          <a:solidFill>
                            <a:srgbClr val="000000"/>
                          </a:solidFill>
                          <a:effectLst/>
                          <a:latin typeface="Arial" panose="020B0604020202020204" pitchFamily="34" charset="0"/>
                          <a:cs typeface="Arial" panose="020B0604020202020204" pitchFamily="34" charset="0"/>
                        </a:rPr>
                        <a:t>46,1</a:t>
                      </a:r>
                    </a:p>
                  </a:txBody>
                  <a:tcPr marL="9525" marR="9525" marT="9525" marB="0" anchor="b">
                    <a:noFill/>
                  </a:tcPr>
                </a:tc>
                <a:tc>
                  <a:txBody>
                    <a:bodyPr/>
                    <a:lstStyle/>
                    <a:p>
                      <a:pPr algn="l" fontAlgn="b"/>
                      <a:r>
                        <a:rPr lang="es-AR" sz="1200" b="0" i="0" u="none" strike="noStrike">
                          <a:solidFill>
                            <a:srgbClr val="000000"/>
                          </a:solidFill>
                          <a:effectLst/>
                          <a:latin typeface="Arial" panose="020B0604020202020204" pitchFamily="34" charset="0"/>
                          <a:cs typeface="Arial" panose="020B0604020202020204" pitchFamily="34" charset="0"/>
                        </a:rPr>
                        <a:t>abc</a:t>
                      </a:r>
                    </a:p>
                  </a:txBody>
                  <a:tcPr marL="9525" marR="9525" marT="9525" marB="0" anchor="b">
                    <a:noFill/>
                  </a:tcPr>
                </a:tc>
                <a:extLst>
                  <a:ext uri="{0D108BD9-81ED-4DB2-BD59-A6C34878D82A}">
                    <a16:rowId xmlns:a16="http://schemas.microsoft.com/office/drawing/2014/main" xmlns="" val="310369935"/>
                  </a:ext>
                </a:extLst>
              </a:tr>
              <a:tr h="232758">
                <a:tc>
                  <a:txBody>
                    <a:bodyPr/>
                    <a:lstStyle/>
                    <a:p>
                      <a:pPr algn="l" fontAlgn="ctr"/>
                      <a:r>
                        <a:rPr lang="es-AR" sz="1200" u="none" strike="noStrike" dirty="0" err="1">
                          <a:effectLst/>
                          <a:latin typeface="Arial" panose="020B0604020202020204" pitchFamily="34" charset="0"/>
                          <a:cs typeface="Arial" panose="020B0604020202020204" pitchFamily="34" charset="0"/>
                        </a:rPr>
                        <a:t>FavoritoII</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u="none" strike="noStrike">
                          <a:effectLst/>
                          <a:latin typeface="Arial" panose="020B0604020202020204" pitchFamily="34" charset="0"/>
                          <a:cs typeface="Arial" panose="020B0604020202020204" pitchFamily="34" charset="0"/>
                        </a:rPr>
                        <a:t>1760</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l" fontAlgn="b"/>
                      <a:r>
                        <a:rPr lang="es-AR" sz="1200" u="none" strike="noStrike">
                          <a:effectLst/>
                          <a:latin typeface="Arial" panose="020B0604020202020204" pitchFamily="34" charset="0"/>
                          <a:cs typeface="Arial" panose="020B0604020202020204" pitchFamily="34" charset="0"/>
                        </a:rPr>
                        <a:t>abc</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R w="12700" cmpd="sng">
                      <a:noFill/>
                    </a:ln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ctr"/>
                      <a:r>
                        <a:rPr lang="es-AR" sz="1200" u="none" strike="noStrike" dirty="0" smtClean="0">
                          <a:effectLst/>
                          <a:latin typeface="Arial" panose="020B0604020202020204" pitchFamily="34" charset="0"/>
                          <a:cs typeface="Arial" panose="020B0604020202020204" pitchFamily="34" charset="0"/>
                        </a:rPr>
                        <a:t>B </a:t>
                      </a:r>
                      <a:r>
                        <a:rPr lang="es-AR" sz="1200" u="none" strike="noStrike" dirty="0" err="1" smtClean="0">
                          <a:effectLst/>
                          <a:latin typeface="Arial" panose="020B0604020202020204" pitchFamily="34" charset="0"/>
                          <a:cs typeface="Arial" panose="020B0604020202020204" pitchFamily="34" charset="0"/>
                        </a:rPr>
                        <a:t>Colihue</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noFill/>
                  </a:tcPr>
                </a:tc>
                <a:tc>
                  <a:txBody>
                    <a:bodyPr/>
                    <a:lstStyle/>
                    <a:p>
                      <a:pPr algn="ctr" fontAlgn="b"/>
                      <a:r>
                        <a:rPr lang="es-AR" sz="1200" u="none" strike="noStrike">
                          <a:effectLst/>
                          <a:latin typeface="Arial" panose="020B0604020202020204" pitchFamily="34" charset="0"/>
                          <a:cs typeface="Arial" panose="020B0604020202020204" pitchFamily="34" charset="0"/>
                        </a:rPr>
                        <a:t>15,2</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l" fontAlgn="b"/>
                      <a:r>
                        <a:rPr lang="es-AR" sz="1200" u="none" strike="noStrike">
                          <a:effectLst/>
                          <a:latin typeface="Arial" panose="020B0604020202020204" pitchFamily="34" charset="0"/>
                          <a:cs typeface="Arial" panose="020B0604020202020204" pitchFamily="34" charset="0"/>
                        </a:rPr>
                        <a:t>abc</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R w="12700" cmpd="sng">
                      <a:noFill/>
                    </a:ln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ctr"/>
                      <a:r>
                        <a:rPr lang="es-AR" sz="1200" u="none" strike="noStrike" dirty="0" smtClean="0">
                          <a:effectLst/>
                          <a:latin typeface="Arial" panose="020B0604020202020204" pitchFamily="34" charset="0"/>
                          <a:cs typeface="Arial" panose="020B0604020202020204" pitchFamily="34" charset="0"/>
                        </a:rPr>
                        <a:t>1833</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noFill/>
                  </a:tcPr>
                </a:tc>
                <a:tc>
                  <a:txBody>
                    <a:bodyPr/>
                    <a:lstStyle/>
                    <a:p>
                      <a:pPr algn="ctr" fontAlgn="b"/>
                      <a:r>
                        <a:rPr lang="es-AR" sz="1200" u="none" strike="noStrike">
                          <a:effectLst/>
                          <a:latin typeface="Arial" panose="020B0604020202020204" pitchFamily="34" charset="0"/>
                          <a:cs typeface="Arial" panose="020B0604020202020204" pitchFamily="34" charset="0"/>
                        </a:rPr>
                        <a:t>11,0</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l" fontAlgn="b"/>
                      <a:r>
                        <a:rPr lang="es-AR" sz="1200" u="none" strike="noStrike" dirty="0" err="1">
                          <a:effectLst/>
                          <a:latin typeface="Arial" panose="020B0604020202020204" pitchFamily="34" charset="0"/>
                          <a:cs typeface="Arial" panose="020B0604020202020204" pitchFamily="34" charset="0"/>
                        </a:rPr>
                        <a:t>abcde</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R w="12700" cmpd="sng">
                      <a:noFill/>
                    </a:lnR>
                    <a:noFill/>
                  </a:tcPr>
                </a:tc>
                <a:tc>
                  <a:txBody>
                    <a:bodyPr/>
                    <a:lstStyle/>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noFill/>
                  </a:tcPr>
                </a:tc>
                <a:tc>
                  <a:txBody>
                    <a:bodyPr/>
                    <a:lstStyle/>
                    <a:p>
                      <a:pPr algn="l" fontAlgn="ctr"/>
                      <a:r>
                        <a:rPr lang="es-AR" sz="1200" b="0" i="0" u="none" strike="noStrike">
                          <a:solidFill>
                            <a:srgbClr val="000000"/>
                          </a:solidFill>
                          <a:effectLst/>
                          <a:latin typeface="Arial" panose="020B0604020202020204" pitchFamily="34" charset="0"/>
                          <a:cs typeface="Arial" panose="020B0604020202020204" pitchFamily="34" charset="0"/>
                        </a:rPr>
                        <a:t>Geminis</a:t>
                      </a:r>
                    </a:p>
                  </a:txBody>
                  <a:tcPr marL="9525" marR="9525" marT="9525" marB="0" anchor="ctr">
                    <a:noFill/>
                  </a:tcPr>
                </a:tc>
                <a:tc>
                  <a:txBody>
                    <a:bodyPr/>
                    <a:lstStyle/>
                    <a:p>
                      <a:pPr algn="ctr" fontAlgn="b"/>
                      <a:r>
                        <a:rPr lang="es-AR" sz="1200" b="0" i="0" u="none" strike="noStrike">
                          <a:solidFill>
                            <a:srgbClr val="000000"/>
                          </a:solidFill>
                          <a:effectLst/>
                          <a:latin typeface="Arial" panose="020B0604020202020204" pitchFamily="34" charset="0"/>
                          <a:cs typeface="Arial" panose="020B0604020202020204" pitchFamily="34" charset="0"/>
                        </a:rPr>
                        <a:t>45,8</a:t>
                      </a:r>
                    </a:p>
                  </a:txBody>
                  <a:tcPr marL="9525" marR="9525" marT="9525" marB="0" anchor="b">
                    <a:noFill/>
                  </a:tcPr>
                </a:tc>
                <a:tc>
                  <a:txBody>
                    <a:bodyPr/>
                    <a:lstStyle/>
                    <a:p>
                      <a:pPr algn="l" fontAlgn="b"/>
                      <a:r>
                        <a:rPr lang="es-AR" sz="1200" b="0" i="0" u="none" strike="noStrike">
                          <a:solidFill>
                            <a:srgbClr val="000000"/>
                          </a:solidFill>
                          <a:effectLst/>
                          <a:latin typeface="Arial" panose="020B0604020202020204" pitchFamily="34" charset="0"/>
                          <a:cs typeface="Arial" panose="020B0604020202020204" pitchFamily="34" charset="0"/>
                        </a:rPr>
                        <a:t>abc</a:t>
                      </a:r>
                    </a:p>
                  </a:txBody>
                  <a:tcPr marL="9525" marR="9525" marT="9525" marB="0" anchor="b">
                    <a:noFill/>
                  </a:tcPr>
                </a:tc>
                <a:extLst>
                  <a:ext uri="{0D108BD9-81ED-4DB2-BD59-A6C34878D82A}">
                    <a16:rowId xmlns:a16="http://schemas.microsoft.com/office/drawing/2014/main" xmlns="" val="2019819516"/>
                  </a:ext>
                </a:extLst>
              </a:tr>
              <a:tr h="193138">
                <a:tc>
                  <a:txBody>
                    <a:bodyPr/>
                    <a:lstStyle/>
                    <a:p>
                      <a:pPr algn="l" fontAlgn="ctr"/>
                      <a:r>
                        <a:rPr lang="es-AR" sz="1200" u="none" strike="noStrike" dirty="0" err="1">
                          <a:effectLst/>
                          <a:latin typeface="Arial" panose="020B0604020202020204" pitchFamily="34" charset="0"/>
                          <a:cs typeface="Arial" panose="020B0604020202020204" pitchFamily="34" charset="0"/>
                        </a:rPr>
                        <a:t>Geminis</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u="none" strike="noStrike">
                          <a:effectLst/>
                          <a:latin typeface="Arial" panose="020B0604020202020204" pitchFamily="34" charset="0"/>
                          <a:cs typeface="Arial" panose="020B0604020202020204" pitchFamily="34" charset="0"/>
                        </a:rPr>
                        <a:t>1714</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l" fontAlgn="b"/>
                      <a:r>
                        <a:rPr lang="es-AR" sz="1200" u="none" strike="noStrike">
                          <a:effectLst/>
                          <a:latin typeface="Arial" panose="020B0604020202020204" pitchFamily="34" charset="0"/>
                          <a:cs typeface="Arial" panose="020B0604020202020204" pitchFamily="34" charset="0"/>
                        </a:rPr>
                        <a:t>abcd</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R w="12700" cmpd="sng">
                      <a:noFill/>
                    </a:ln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ctr"/>
                      <a:r>
                        <a:rPr lang="es-AR" sz="1200" u="none" strike="noStrike" dirty="0" err="1">
                          <a:effectLst/>
                          <a:latin typeface="Arial" panose="020B0604020202020204" pitchFamily="34" charset="0"/>
                          <a:cs typeface="Arial" panose="020B0604020202020204" pitchFamily="34" charset="0"/>
                        </a:rPr>
                        <a:t>Geminis</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noFill/>
                  </a:tcPr>
                </a:tc>
                <a:tc>
                  <a:txBody>
                    <a:bodyPr/>
                    <a:lstStyle/>
                    <a:p>
                      <a:pPr algn="ctr" fontAlgn="b"/>
                      <a:r>
                        <a:rPr lang="es-AR" sz="1200" u="none" strike="noStrike" dirty="0">
                          <a:effectLst/>
                          <a:latin typeface="Arial" panose="020B0604020202020204" pitchFamily="34" charset="0"/>
                          <a:cs typeface="Arial" panose="020B0604020202020204" pitchFamily="34" charset="0"/>
                        </a:rPr>
                        <a:t>14,1</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l" fontAlgn="b"/>
                      <a:r>
                        <a:rPr lang="es-AR" sz="1200" u="none" strike="noStrike">
                          <a:effectLst/>
                          <a:latin typeface="Arial" panose="020B0604020202020204" pitchFamily="34" charset="0"/>
                          <a:cs typeface="Arial" panose="020B0604020202020204" pitchFamily="34" charset="0"/>
                        </a:rPr>
                        <a:t>bcd</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R w="12700" cmpd="sng">
                      <a:noFill/>
                    </a:ln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ctr"/>
                      <a:r>
                        <a:rPr lang="es-AR" sz="1200" u="none" strike="noStrike" dirty="0">
                          <a:effectLst/>
                          <a:latin typeface="Arial" panose="020B0604020202020204" pitchFamily="34" charset="0"/>
                          <a:cs typeface="Arial" panose="020B0604020202020204" pitchFamily="34" charset="0"/>
                        </a:rPr>
                        <a:t>SY109</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noFill/>
                  </a:tcPr>
                </a:tc>
                <a:tc>
                  <a:txBody>
                    <a:bodyPr/>
                    <a:lstStyle/>
                    <a:p>
                      <a:pPr algn="ctr" fontAlgn="b"/>
                      <a:r>
                        <a:rPr lang="es-AR" sz="1200" u="none" strike="noStrike">
                          <a:effectLst/>
                          <a:latin typeface="Arial" panose="020B0604020202020204" pitchFamily="34" charset="0"/>
                          <a:cs typeface="Arial" panose="020B0604020202020204" pitchFamily="34" charset="0"/>
                        </a:rPr>
                        <a:t>10,4</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l" fontAlgn="b"/>
                      <a:r>
                        <a:rPr lang="es-AR" sz="1200" u="none" strike="noStrike" dirty="0" err="1">
                          <a:effectLst/>
                          <a:latin typeface="Arial" panose="020B0604020202020204" pitchFamily="34" charset="0"/>
                          <a:cs typeface="Arial" panose="020B0604020202020204" pitchFamily="34" charset="0"/>
                        </a:rPr>
                        <a:t>bcdef</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R w="12700" cmpd="sng">
                      <a:noFill/>
                    </a:lnR>
                    <a:noFill/>
                  </a:tcPr>
                </a:tc>
                <a:tc>
                  <a:txBody>
                    <a:bodyPr/>
                    <a:lstStyle/>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noFill/>
                  </a:tcPr>
                </a:tc>
                <a:tc>
                  <a:txBody>
                    <a:bodyPr/>
                    <a:lstStyle/>
                    <a:p>
                      <a:pPr algn="l" fontAlgn="ctr"/>
                      <a:r>
                        <a:rPr lang="es-AR" sz="1200" b="0" i="0" u="none" strike="noStrike">
                          <a:solidFill>
                            <a:srgbClr val="000000"/>
                          </a:solidFill>
                          <a:effectLst/>
                          <a:latin typeface="Arial" panose="020B0604020202020204" pitchFamily="34" charset="0"/>
                          <a:cs typeface="Arial" panose="020B0604020202020204" pitchFamily="34" charset="0"/>
                        </a:rPr>
                        <a:t>SY109</a:t>
                      </a:r>
                    </a:p>
                  </a:txBody>
                  <a:tcPr marL="9525" marR="9525" marT="9525" marB="0" anchor="ctr">
                    <a:noFill/>
                  </a:tcPr>
                </a:tc>
                <a:tc>
                  <a:txBody>
                    <a:bodyPr/>
                    <a:lstStyle/>
                    <a:p>
                      <a:pPr algn="ctr" fontAlgn="b"/>
                      <a:r>
                        <a:rPr lang="es-AR" sz="1200" b="0" i="0" u="none" strike="noStrike">
                          <a:solidFill>
                            <a:srgbClr val="000000"/>
                          </a:solidFill>
                          <a:effectLst/>
                          <a:latin typeface="Arial" panose="020B0604020202020204" pitchFamily="34" charset="0"/>
                          <a:cs typeface="Arial" panose="020B0604020202020204" pitchFamily="34" charset="0"/>
                        </a:rPr>
                        <a:t>44,6</a:t>
                      </a:r>
                    </a:p>
                  </a:txBody>
                  <a:tcPr marL="9525" marR="9525" marT="9525" marB="0" anchor="b">
                    <a:noFill/>
                  </a:tcPr>
                </a:tc>
                <a:tc>
                  <a:txBody>
                    <a:bodyPr/>
                    <a:lstStyle/>
                    <a:p>
                      <a:pPr algn="l" fontAlgn="b"/>
                      <a:r>
                        <a:rPr lang="es-AR" sz="1200" b="0" i="0" u="none" strike="noStrike">
                          <a:solidFill>
                            <a:srgbClr val="000000"/>
                          </a:solidFill>
                          <a:effectLst/>
                          <a:latin typeface="Arial" panose="020B0604020202020204" pitchFamily="34" charset="0"/>
                          <a:cs typeface="Arial" panose="020B0604020202020204" pitchFamily="34" charset="0"/>
                        </a:rPr>
                        <a:t>abc</a:t>
                      </a:r>
                    </a:p>
                  </a:txBody>
                  <a:tcPr marL="9525" marR="9525" marT="9525" marB="0" anchor="b">
                    <a:noFill/>
                  </a:tcPr>
                </a:tc>
                <a:extLst>
                  <a:ext uri="{0D108BD9-81ED-4DB2-BD59-A6C34878D82A}">
                    <a16:rowId xmlns:a16="http://schemas.microsoft.com/office/drawing/2014/main" xmlns="" val="879167510"/>
                  </a:ext>
                </a:extLst>
              </a:tr>
              <a:tr h="193138">
                <a:tc>
                  <a:txBody>
                    <a:bodyPr/>
                    <a:lstStyle/>
                    <a:p>
                      <a:pPr algn="l" fontAlgn="ctr"/>
                      <a:r>
                        <a:rPr lang="es-AR" sz="1200" u="none" strike="noStrike" dirty="0">
                          <a:effectLst/>
                          <a:latin typeface="Arial" panose="020B0604020202020204" pitchFamily="34" charset="0"/>
                          <a:cs typeface="Arial" panose="020B0604020202020204" pitchFamily="34" charset="0"/>
                        </a:rPr>
                        <a:t>ACA920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u="none" strike="noStrike">
                          <a:effectLst/>
                          <a:latin typeface="Arial" panose="020B0604020202020204" pitchFamily="34" charset="0"/>
                          <a:cs typeface="Arial" panose="020B0604020202020204" pitchFamily="34" charset="0"/>
                        </a:rPr>
                        <a:t>1524</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l" fontAlgn="b"/>
                      <a:r>
                        <a:rPr lang="es-AR" sz="1200" u="none" strike="noStrike">
                          <a:effectLst/>
                          <a:latin typeface="Arial" panose="020B0604020202020204" pitchFamily="34" charset="0"/>
                          <a:cs typeface="Arial" panose="020B0604020202020204" pitchFamily="34" charset="0"/>
                        </a:rPr>
                        <a:t>abcde</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R w="12700" cmpd="sng">
                      <a:noFill/>
                    </a:ln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ctr"/>
                      <a:r>
                        <a:rPr lang="es-AR" sz="1200" u="none" strike="noStrike" dirty="0" err="1">
                          <a:effectLst/>
                          <a:latin typeface="Arial" panose="020B0604020202020204" pitchFamily="34" charset="0"/>
                          <a:cs typeface="Arial" panose="020B0604020202020204" pitchFamily="34" charset="0"/>
                        </a:rPr>
                        <a:t>Quiriko</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noFill/>
                  </a:tcPr>
                </a:tc>
                <a:tc>
                  <a:txBody>
                    <a:bodyPr/>
                    <a:lstStyle/>
                    <a:p>
                      <a:pPr algn="ctr" fontAlgn="b"/>
                      <a:r>
                        <a:rPr lang="es-AR" sz="1200" u="none" strike="noStrike">
                          <a:effectLst/>
                          <a:latin typeface="Arial" panose="020B0604020202020204" pitchFamily="34" charset="0"/>
                          <a:cs typeface="Arial" panose="020B0604020202020204" pitchFamily="34" charset="0"/>
                        </a:rPr>
                        <a:t>13,2</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l" fontAlgn="b"/>
                      <a:r>
                        <a:rPr lang="es-AR" sz="1200" u="none" strike="noStrike">
                          <a:effectLst/>
                          <a:latin typeface="Arial" panose="020B0604020202020204" pitchFamily="34" charset="0"/>
                          <a:cs typeface="Arial" panose="020B0604020202020204" pitchFamily="34" charset="0"/>
                        </a:rPr>
                        <a:t>cde</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R w="12700" cmpd="sng">
                      <a:noFill/>
                    </a:ln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ctr"/>
                      <a:r>
                        <a:rPr lang="es-AR" sz="1200" u="none" strike="noStrike" dirty="0">
                          <a:effectLst/>
                          <a:latin typeface="Arial" panose="020B0604020202020204" pitchFamily="34" charset="0"/>
                          <a:cs typeface="Arial" panose="020B0604020202020204" pitchFamily="34" charset="0"/>
                        </a:rPr>
                        <a:t>Bag_620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noFill/>
                  </a:tcPr>
                </a:tc>
                <a:tc>
                  <a:txBody>
                    <a:bodyPr/>
                    <a:lstStyle/>
                    <a:p>
                      <a:pPr algn="ctr" fontAlgn="b"/>
                      <a:r>
                        <a:rPr lang="es-AR" sz="1200" u="none" strike="noStrike">
                          <a:effectLst/>
                          <a:latin typeface="Arial" panose="020B0604020202020204" pitchFamily="34" charset="0"/>
                          <a:cs typeface="Arial" panose="020B0604020202020204" pitchFamily="34" charset="0"/>
                        </a:rPr>
                        <a:t>9,8</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l" fontAlgn="b"/>
                      <a:r>
                        <a:rPr lang="es-AR" sz="1200" u="none" strike="noStrike" dirty="0" err="1">
                          <a:effectLst/>
                          <a:latin typeface="Arial" panose="020B0604020202020204" pitchFamily="34" charset="0"/>
                          <a:cs typeface="Arial" panose="020B0604020202020204" pitchFamily="34" charset="0"/>
                        </a:rPr>
                        <a:t>bcdefg</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R w="12700" cmpd="sng">
                      <a:noFill/>
                    </a:lnR>
                    <a:noFill/>
                  </a:tcPr>
                </a:tc>
                <a:tc>
                  <a:txBody>
                    <a:bodyPr/>
                    <a:lstStyle/>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noFill/>
                  </a:tcPr>
                </a:tc>
                <a:tc>
                  <a:txBody>
                    <a:bodyPr/>
                    <a:lstStyle/>
                    <a:p>
                      <a:pPr algn="l" fontAlgn="ctr"/>
                      <a:r>
                        <a:rPr lang="es-AR" sz="1200" b="0" i="0" u="none" strike="noStrike">
                          <a:solidFill>
                            <a:srgbClr val="000000"/>
                          </a:solidFill>
                          <a:effectLst/>
                          <a:latin typeface="Arial" panose="020B0604020202020204" pitchFamily="34" charset="0"/>
                          <a:cs typeface="Arial" panose="020B0604020202020204" pitchFamily="34" charset="0"/>
                        </a:rPr>
                        <a:t>Bag_620</a:t>
                      </a:r>
                    </a:p>
                  </a:txBody>
                  <a:tcPr marL="9525" marR="9525" marT="9525" marB="0" anchor="ctr">
                    <a:noFill/>
                  </a:tcPr>
                </a:tc>
                <a:tc>
                  <a:txBody>
                    <a:bodyPr/>
                    <a:lstStyle/>
                    <a:p>
                      <a:pPr algn="ctr" fontAlgn="b"/>
                      <a:r>
                        <a:rPr lang="es-AR" sz="1200" b="0" i="0" u="none" strike="noStrike">
                          <a:solidFill>
                            <a:srgbClr val="000000"/>
                          </a:solidFill>
                          <a:effectLst/>
                          <a:latin typeface="Arial" panose="020B0604020202020204" pitchFamily="34" charset="0"/>
                          <a:cs typeface="Arial" panose="020B0604020202020204" pitchFamily="34" charset="0"/>
                        </a:rPr>
                        <a:t>43,9</a:t>
                      </a:r>
                    </a:p>
                  </a:txBody>
                  <a:tcPr marL="9525" marR="9525" marT="9525" marB="0" anchor="b">
                    <a:noFill/>
                  </a:tcPr>
                </a:tc>
                <a:tc>
                  <a:txBody>
                    <a:bodyPr/>
                    <a:lstStyle/>
                    <a:p>
                      <a:pPr algn="l" fontAlgn="b"/>
                      <a:r>
                        <a:rPr lang="es-AR" sz="1200" b="0" i="0" u="none" strike="noStrike">
                          <a:solidFill>
                            <a:srgbClr val="000000"/>
                          </a:solidFill>
                          <a:effectLst/>
                          <a:latin typeface="Arial" panose="020B0604020202020204" pitchFamily="34" charset="0"/>
                          <a:cs typeface="Arial" panose="020B0604020202020204" pitchFamily="34" charset="0"/>
                        </a:rPr>
                        <a:t>abc</a:t>
                      </a:r>
                    </a:p>
                  </a:txBody>
                  <a:tcPr marL="9525" marR="9525" marT="9525" marB="0" anchor="b">
                    <a:noFill/>
                  </a:tcPr>
                </a:tc>
                <a:extLst>
                  <a:ext uri="{0D108BD9-81ED-4DB2-BD59-A6C34878D82A}">
                    <a16:rowId xmlns:a16="http://schemas.microsoft.com/office/drawing/2014/main" xmlns="" val="3774803043"/>
                  </a:ext>
                </a:extLst>
              </a:tr>
              <a:tr h="193138">
                <a:tc>
                  <a:txBody>
                    <a:bodyPr/>
                    <a:lstStyle/>
                    <a:p>
                      <a:pPr algn="l" fontAlgn="ctr"/>
                      <a:r>
                        <a:rPr lang="es-AR" sz="1200" u="none" strike="noStrike" dirty="0">
                          <a:effectLst/>
                          <a:latin typeface="Arial" panose="020B0604020202020204" pitchFamily="34" charset="0"/>
                          <a:cs typeface="Arial" panose="020B0604020202020204" pitchFamily="34" charset="0"/>
                        </a:rPr>
                        <a:t>Bag_620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u="none" strike="noStrike">
                          <a:effectLst/>
                          <a:latin typeface="Arial" panose="020B0604020202020204" pitchFamily="34" charset="0"/>
                          <a:cs typeface="Arial" panose="020B0604020202020204" pitchFamily="34" charset="0"/>
                        </a:rPr>
                        <a:t>1512</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l" fontAlgn="b"/>
                      <a:r>
                        <a:rPr lang="es-AR" sz="1200" u="none" strike="noStrike">
                          <a:effectLst/>
                          <a:latin typeface="Arial" panose="020B0604020202020204" pitchFamily="34" charset="0"/>
                          <a:cs typeface="Arial" panose="020B0604020202020204" pitchFamily="34" charset="0"/>
                        </a:rPr>
                        <a:t>abcde</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R w="12700" cmpd="sng">
                      <a:noFill/>
                    </a:lnR>
                    <a:noFill/>
                  </a:tcPr>
                </a:tc>
                <a:tc>
                  <a:txBody>
                    <a:bodyPr/>
                    <a:lstStyle/>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ctr"/>
                      <a:r>
                        <a:rPr lang="es-AR" sz="1200" u="none" strike="noStrike" dirty="0">
                          <a:effectLst/>
                          <a:latin typeface="Arial" panose="020B0604020202020204" pitchFamily="34" charset="0"/>
                          <a:cs typeface="Arial" panose="020B0604020202020204" pitchFamily="34" charset="0"/>
                        </a:rPr>
                        <a:t>DM Sauce</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noFill/>
                  </a:tcPr>
                </a:tc>
                <a:tc>
                  <a:txBody>
                    <a:bodyPr/>
                    <a:lstStyle/>
                    <a:p>
                      <a:pPr algn="ctr" fontAlgn="b"/>
                      <a:r>
                        <a:rPr lang="es-AR" sz="1200" u="none" strike="noStrike">
                          <a:effectLst/>
                          <a:latin typeface="Arial" panose="020B0604020202020204" pitchFamily="34" charset="0"/>
                          <a:cs typeface="Arial" panose="020B0604020202020204" pitchFamily="34" charset="0"/>
                        </a:rPr>
                        <a:t>13,2</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l" fontAlgn="b"/>
                      <a:r>
                        <a:rPr lang="es-AR" sz="1200" u="none" strike="noStrike">
                          <a:effectLst/>
                          <a:latin typeface="Arial" panose="020B0604020202020204" pitchFamily="34" charset="0"/>
                          <a:cs typeface="Arial" panose="020B0604020202020204" pitchFamily="34" charset="0"/>
                        </a:rPr>
                        <a:t>cde</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R w="12700" cmpd="sng">
                      <a:noFill/>
                    </a:ln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ctr"/>
                      <a:r>
                        <a:rPr lang="es-AR" sz="1200" u="none" strike="noStrike" dirty="0">
                          <a:effectLst/>
                          <a:latin typeface="Arial" panose="020B0604020202020204" pitchFamily="34" charset="0"/>
                          <a:cs typeface="Arial" panose="020B0604020202020204" pitchFamily="34" charset="0"/>
                        </a:rPr>
                        <a:t>DM Algarrobo</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noFill/>
                  </a:tcPr>
                </a:tc>
                <a:tc>
                  <a:txBody>
                    <a:bodyPr/>
                    <a:lstStyle/>
                    <a:p>
                      <a:pPr algn="ctr" fontAlgn="b"/>
                      <a:r>
                        <a:rPr lang="es-AR" sz="1200" u="none" strike="noStrike">
                          <a:effectLst/>
                          <a:latin typeface="Arial" panose="020B0604020202020204" pitchFamily="34" charset="0"/>
                          <a:cs typeface="Arial" panose="020B0604020202020204" pitchFamily="34" charset="0"/>
                        </a:rPr>
                        <a:t>9,4</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marL="0" indent="0" algn="l" fontAlgn="b">
                        <a:tabLst>
                          <a:tab pos="541338" algn="l"/>
                        </a:tabLst>
                      </a:pPr>
                      <a:r>
                        <a:rPr lang="es-AR" sz="1200" u="none" strike="noStrike" dirty="0" err="1">
                          <a:effectLst/>
                          <a:latin typeface="Arial" panose="020B0604020202020204" pitchFamily="34" charset="0"/>
                          <a:cs typeface="Arial" panose="020B0604020202020204" pitchFamily="34" charset="0"/>
                        </a:rPr>
                        <a:t>cdefgh</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R w="12700" cmpd="sng">
                      <a:noFill/>
                    </a:lnR>
                    <a:noFill/>
                  </a:tcPr>
                </a:tc>
                <a:tc>
                  <a:txBody>
                    <a:bodyPr/>
                    <a:lstStyle/>
                    <a:p>
                      <a:pPr marL="0" indent="0" algn="l" fontAlgn="b">
                        <a:tabLst>
                          <a:tab pos="541338" algn="l"/>
                        </a:tabLst>
                      </a:pP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indent="0" algn="l" fontAlgn="b">
                        <a:tabLst>
                          <a:tab pos="541338" algn="l"/>
                        </a:tabLst>
                      </a:pP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noFill/>
                  </a:tcPr>
                </a:tc>
                <a:tc>
                  <a:txBody>
                    <a:bodyPr/>
                    <a:lstStyle/>
                    <a:p>
                      <a:pPr algn="l" fontAlgn="ctr"/>
                      <a:r>
                        <a:rPr lang="es-AR" sz="1200" b="0" i="0" u="none" strike="noStrike" dirty="0" smtClean="0">
                          <a:solidFill>
                            <a:srgbClr val="000000"/>
                          </a:solidFill>
                          <a:effectLst/>
                          <a:latin typeface="Arial" panose="020B0604020202020204" pitchFamily="34" charset="0"/>
                          <a:cs typeface="Arial" panose="020B0604020202020204" pitchFamily="34" charset="0"/>
                        </a:rPr>
                        <a:t>B </a:t>
                      </a:r>
                      <a:r>
                        <a:rPr lang="es-AR" sz="1200" b="0" i="0" u="none" strike="noStrike" dirty="0" err="1" smtClean="0">
                          <a:solidFill>
                            <a:srgbClr val="000000"/>
                          </a:solidFill>
                          <a:effectLst/>
                          <a:latin typeface="Arial" panose="020B0604020202020204" pitchFamily="34" charset="0"/>
                          <a:cs typeface="Arial" panose="020B0604020202020204" pitchFamily="34" charset="0"/>
                        </a:rPr>
                        <a:t>Colihue</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b="0" i="0" u="none" strike="noStrike" dirty="0">
                          <a:solidFill>
                            <a:srgbClr val="000000"/>
                          </a:solidFill>
                          <a:effectLst/>
                          <a:latin typeface="Arial" panose="020B0604020202020204" pitchFamily="34" charset="0"/>
                          <a:cs typeface="Arial" panose="020B0604020202020204" pitchFamily="34" charset="0"/>
                        </a:rPr>
                        <a:t>43,5</a:t>
                      </a:r>
                    </a:p>
                  </a:txBody>
                  <a:tcPr marL="9525" marR="9525" marT="9525" marB="0" anchor="b">
                    <a:noFill/>
                  </a:tcPr>
                </a:tc>
                <a:tc>
                  <a:txBody>
                    <a:bodyPr/>
                    <a:lstStyle/>
                    <a:p>
                      <a:pPr algn="l" fontAlgn="b"/>
                      <a:r>
                        <a:rPr lang="es-AR" sz="1200" b="0" i="0" u="none" strike="noStrike">
                          <a:solidFill>
                            <a:srgbClr val="000000"/>
                          </a:solidFill>
                          <a:effectLst/>
                          <a:latin typeface="Arial" panose="020B0604020202020204" pitchFamily="34" charset="0"/>
                          <a:cs typeface="Arial" panose="020B0604020202020204" pitchFamily="34" charset="0"/>
                        </a:rPr>
                        <a:t>abc</a:t>
                      </a:r>
                    </a:p>
                  </a:txBody>
                  <a:tcPr marL="9525" marR="9525" marT="9525" marB="0" anchor="b">
                    <a:noFill/>
                  </a:tcPr>
                </a:tc>
                <a:extLst>
                  <a:ext uri="{0D108BD9-81ED-4DB2-BD59-A6C34878D82A}">
                    <a16:rowId xmlns:a16="http://schemas.microsoft.com/office/drawing/2014/main" xmlns="" val="730429380"/>
                  </a:ext>
                </a:extLst>
              </a:tr>
              <a:tr h="193138">
                <a:tc>
                  <a:txBody>
                    <a:bodyPr/>
                    <a:lstStyle/>
                    <a:p>
                      <a:pPr algn="l" fontAlgn="ctr"/>
                      <a:r>
                        <a:rPr lang="es-AR" sz="1200" u="none" strike="noStrike" dirty="0" smtClean="0">
                          <a:effectLst/>
                          <a:latin typeface="Arial" panose="020B0604020202020204" pitchFamily="34" charset="0"/>
                          <a:cs typeface="Arial" panose="020B0604020202020204" pitchFamily="34" charset="0"/>
                        </a:rPr>
                        <a:t>IS Tordo</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u="none" strike="noStrike">
                          <a:effectLst/>
                          <a:latin typeface="Arial" panose="020B0604020202020204" pitchFamily="34" charset="0"/>
                          <a:cs typeface="Arial" panose="020B0604020202020204" pitchFamily="34" charset="0"/>
                        </a:rPr>
                        <a:t>1438</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l" fontAlgn="b"/>
                      <a:r>
                        <a:rPr lang="es-AR" sz="1200" u="none" strike="noStrike">
                          <a:effectLst/>
                          <a:latin typeface="Arial" panose="020B0604020202020204" pitchFamily="34" charset="0"/>
                          <a:cs typeface="Arial" panose="020B0604020202020204" pitchFamily="34" charset="0"/>
                        </a:rPr>
                        <a:t>abcde</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R w="12700" cmpd="sng">
                      <a:noFill/>
                    </a:ln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ctr"/>
                      <a:r>
                        <a:rPr lang="es-AR" sz="1200" u="none" strike="noStrike" dirty="0">
                          <a:effectLst/>
                          <a:latin typeface="Arial" panose="020B0604020202020204" pitchFamily="34" charset="0"/>
                          <a:cs typeface="Arial" panose="020B0604020202020204" pitchFamily="34" charset="0"/>
                        </a:rPr>
                        <a:t>DM Algarrobo</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noFill/>
                  </a:tcPr>
                </a:tc>
                <a:tc>
                  <a:txBody>
                    <a:bodyPr/>
                    <a:lstStyle/>
                    <a:p>
                      <a:pPr algn="ctr" fontAlgn="b"/>
                      <a:r>
                        <a:rPr lang="es-AR" sz="1200" u="none" strike="noStrike">
                          <a:effectLst/>
                          <a:latin typeface="Arial" panose="020B0604020202020204" pitchFamily="34" charset="0"/>
                          <a:cs typeface="Arial" panose="020B0604020202020204" pitchFamily="34" charset="0"/>
                        </a:rPr>
                        <a:t>13,2</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l" fontAlgn="b"/>
                      <a:r>
                        <a:rPr lang="es-AR" sz="1200" u="none" strike="noStrike">
                          <a:effectLst/>
                          <a:latin typeface="Arial" panose="020B0604020202020204" pitchFamily="34" charset="0"/>
                          <a:cs typeface="Arial" panose="020B0604020202020204" pitchFamily="34" charset="0"/>
                        </a:rPr>
                        <a:t>cde</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R w="12700" cmpd="sng">
                      <a:noFill/>
                    </a:ln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ctr"/>
                      <a:r>
                        <a:rPr lang="es-AR" sz="1200" u="none" strike="noStrike" dirty="0" smtClean="0">
                          <a:effectLst/>
                          <a:latin typeface="Arial" panose="020B0604020202020204" pitchFamily="34" charset="0"/>
                          <a:cs typeface="Arial" panose="020B0604020202020204" pitchFamily="34" charset="0"/>
                        </a:rPr>
                        <a:t>IS Tordo</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noFill/>
                  </a:tcPr>
                </a:tc>
                <a:tc>
                  <a:txBody>
                    <a:bodyPr/>
                    <a:lstStyle/>
                    <a:p>
                      <a:pPr algn="ctr" fontAlgn="b"/>
                      <a:r>
                        <a:rPr lang="es-AR" sz="1200" u="none" strike="noStrike">
                          <a:effectLst/>
                          <a:latin typeface="Arial" panose="020B0604020202020204" pitchFamily="34" charset="0"/>
                          <a:cs typeface="Arial" panose="020B0604020202020204" pitchFamily="34" charset="0"/>
                        </a:rPr>
                        <a:t>9,2</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l" fontAlgn="b"/>
                      <a:r>
                        <a:rPr lang="es-AR" sz="1200" u="none" strike="noStrike" dirty="0" err="1">
                          <a:effectLst/>
                          <a:latin typeface="Arial" panose="020B0604020202020204" pitchFamily="34" charset="0"/>
                          <a:cs typeface="Arial" panose="020B0604020202020204" pitchFamily="34" charset="0"/>
                        </a:rPr>
                        <a:t>defghi</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R w="12700" cmpd="sng">
                      <a:noFill/>
                    </a:lnR>
                    <a:noFill/>
                  </a:tcPr>
                </a:tc>
                <a:tc>
                  <a:txBody>
                    <a:bodyPr/>
                    <a:lstStyle/>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noFill/>
                  </a:tcPr>
                </a:tc>
                <a:tc>
                  <a:txBody>
                    <a:bodyPr/>
                    <a:lstStyle/>
                    <a:p>
                      <a:pPr algn="l" fontAlgn="ctr"/>
                      <a:r>
                        <a:rPr lang="es-AR" sz="1200" b="0" i="0" u="none" strike="noStrike" dirty="0" err="1">
                          <a:solidFill>
                            <a:srgbClr val="000000"/>
                          </a:solidFill>
                          <a:effectLst/>
                          <a:latin typeface="Arial" panose="020B0604020202020204" pitchFamily="34" charset="0"/>
                          <a:cs typeface="Arial" panose="020B0604020202020204" pitchFamily="34" charset="0"/>
                        </a:rPr>
                        <a:t>FavoritoII</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b="0" i="0" u="none" strike="noStrike" dirty="0">
                          <a:solidFill>
                            <a:srgbClr val="000000"/>
                          </a:solidFill>
                          <a:effectLst/>
                          <a:latin typeface="Arial" panose="020B0604020202020204" pitchFamily="34" charset="0"/>
                          <a:cs typeface="Arial" panose="020B0604020202020204" pitchFamily="34" charset="0"/>
                        </a:rPr>
                        <a:t>42,9</a:t>
                      </a:r>
                    </a:p>
                  </a:txBody>
                  <a:tcPr marL="9525" marR="9525" marT="9525" marB="0" anchor="b">
                    <a:noFill/>
                  </a:tcPr>
                </a:tc>
                <a:tc>
                  <a:txBody>
                    <a:bodyPr/>
                    <a:lstStyle/>
                    <a:p>
                      <a:pPr algn="l" fontAlgn="b"/>
                      <a:r>
                        <a:rPr lang="es-AR" sz="1200" b="0" i="0" u="none" strike="noStrike">
                          <a:solidFill>
                            <a:srgbClr val="000000"/>
                          </a:solidFill>
                          <a:effectLst/>
                          <a:latin typeface="Arial" panose="020B0604020202020204" pitchFamily="34" charset="0"/>
                          <a:cs typeface="Arial" panose="020B0604020202020204" pitchFamily="34" charset="0"/>
                        </a:rPr>
                        <a:t>abc</a:t>
                      </a:r>
                    </a:p>
                  </a:txBody>
                  <a:tcPr marL="9525" marR="9525" marT="9525" marB="0" anchor="b">
                    <a:noFill/>
                  </a:tcPr>
                </a:tc>
                <a:extLst>
                  <a:ext uri="{0D108BD9-81ED-4DB2-BD59-A6C34878D82A}">
                    <a16:rowId xmlns:a16="http://schemas.microsoft.com/office/drawing/2014/main" xmlns="" val="2229885106"/>
                  </a:ext>
                </a:extLst>
              </a:tr>
              <a:tr h="193138">
                <a:tc>
                  <a:txBody>
                    <a:bodyPr/>
                    <a:lstStyle/>
                    <a:p>
                      <a:pPr algn="l" fontAlgn="ctr"/>
                      <a:r>
                        <a:rPr lang="es-AR" sz="1200" u="none" strike="noStrike" dirty="0">
                          <a:effectLst/>
                          <a:latin typeface="Arial" panose="020B0604020202020204" pitchFamily="34" charset="0"/>
                          <a:cs typeface="Arial" panose="020B0604020202020204" pitchFamily="34" charset="0"/>
                        </a:rPr>
                        <a:t>DM Audaz</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u="none" strike="noStrike">
                          <a:effectLst/>
                          <a:latin typeface="Arial" panose="020B0604020202020204" pitchFamily="34" charset="0"/>
                          <a:cs typeface="Arial" panose="020B0604020202020204" pitchFamily="34" charset="0"/>
                        </a:rPr>
                        <a:t>1396</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l" fontAlgn="b"/>
                      <a:r>
                        <a:rPr lang="es-AR" sz="1200" u="none" strike="noStrike">
                          <a:effectLst/>
                          <a:latin typeface="Arial" panose="020B0604020202020204" pitchFamily="34" charset="0"/>
                          <a:cs typeface="Arial" panose="020B0604020202020204" pitchFamily="34" charset="0"/>
                        </a:rPr>
                        <a:t>bcdef</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R w="12700" cmpd="sng">
                      <a:noFill/>
                    </a:ln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ctr"/>
                      <a:r>
                        <a:rPr lang="es-AR" sz="1200" u="none" strike="noStrike" dirty="0">
                          <a:effectLst/>
                          <a:latin typeface="Arial" panose="020B0604020202020204" pitchFamily="34" charset="0"/>
                          <a:cs typeface="Arial" panose="020B0604020202020204" pitchFamily="34" charset="0"/>
                        </a:rPr>
                        <a:t>SY109</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noFill/>
                  </a:tcPr>
                </a:tc>
                <a:tc>
                  <a:txBody>
                    <a:bodyPr/>
                    <a:lstStyle/>
                    <a:p>
                      <a:pPr algn="ctr" fontAlgn="b"/>
                      <a:r>
                        <a:rPr lang="es-AR" sz="1200" u="none" strike="noStrike">
                          <a:effectLst/>
                          <a:latin typeface="Arial" panose="020B0604020202020204" pitchFamily="34" charset="0"/>
                          <a:cs typeface="Arial" panose="020B0604020202020204" pitchFamily="34" charset="0"/>
                        </a:rPr>
                        <a:t>12,8</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l" fontAlgn="b"/>
                      <a:r>
                        <a:rPr lang="es-AR" sz="1200" u="none" strike="noStrike">
                          <a:effectLst/>
                          <a:latin typeface="Arial" panose="020B0604020202020204" pitchFamily="34" charset="0"/>
                          <a:cs typeface="Arial" panose="020B0604020202020204" pitchFamily="34" charset="0"/>
                        </a:rPr>
                        <a:t>cdef</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R w="12700" cmpd="sng">
                      <a:noFill/>
                    </a:ln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ctr"/>
                      <a:r>
                        <a:rPr lang="es-AR" sz="1200" u="none" strike="noStrike" dirty="0">
                          <a:effectLst/>
                          <a:latin typeface="Arial" panose="020B0604020202020204" pitchFamily="34" charset="0"/>
                          <a:cs typeface="Arial" panose="020B0604020202020204" pitchFamily="34" charset="0"/>
                        </a:rPr>
                        <a:t>ACA920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noFill/>
                  </a:tcPr>
                </a:tc>
                <a:tc>
                  <a:txBody>
                    <a:bodyPr/>
                    <a:lstStyle/>
                    <a:p>
                      <a:pPr algn="ctr" fontAlgn="b"/>
                      <a:r>
                        <a:rPr lang="es-AR" sz="1200" u="none" strike="noStrike">
                          <a:effectLst/>
                          <a:latin typeface="Arial" panose="020B0604020202020204" pitchFamily="34" charset="0"/>
                          <a:cs typeface="Arial" panose="020B0604020202020204" pitchFamily="34" charset="0"/>
                        </a:rPr>
                        <a:t>8,3</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l" fontAlgn="b"/>
                      <a:r>
                        <a:rPr lang="es-AR" sz="1200" u="none" strike="noStrike" dirty="0" err="1">
                          <a:effectLst/>
                          <a:latin typeface="Arial" panose="020B0604020202020204" pitchFamily="34" charset="0"/>
                          <a:cs typeface="Arial" panose="020B0604020202020204" pitchFamily="34" charset="0"/>
                        </a:rPr>
                        <a:t>efghij</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R w="12700" cmpd="sng">
                      <a:noFill/>
                    </a:lnR>
                    <a:noFill/>
                  </a:tcPr>
                </a:tc>
                <a:tc>
                  <a:txBody>
                    <a:bodyPr/>
                    <a:lstStyle/>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noFill/>
                  </a:tcPr>
                </a:tc>
                <a:tc>
                  <a:txBody>
                    <a:bodyPr/>
                    <a:lstStyle/>
                    <a:p>
                      <a:pPr algn="l" fontAlgn="ctr"/>
                      <a:r>
                        <a:rPr lang="es-AR" sz="1200" b="0" i="0" u="none" strike="noStrike">
                          <a:solidFill>
                            <a:srgbClr val="000000"/>
                          </a:solidFill>
                          <a:effectLst/>
                          <a:latin typeface="Arial" panose="020B0604020202020204" pitchFamily="34" charset="0"/>
                          <a:cs typeface="Arial" panose="020B0604020202020204" pitchFamily="34" charset="0"/>
                        </a:rPr>
                        <a:t>DM Algarrobo</a:t>
                      </a:r>
                    </a:p>
                  </a:txBody>
                  <a:tcPr marL="9525" marR="9525" marT="9525" marB="0" anchor="ctr">
                    <a:noFill/>
                  </a:tcPr>
                </a:tc>
                <a:tc>
                  <a:txBody>
                    <a:bodyPr/>
                    <a:lstStyle/>
                    <a:p>
                      <a:pPr algn="ctr" fontAlgn="b"/>
                      <a:r>
                        <a:rPr lang="es-AR" sz="1200" b="0" i="0" u="none" strike="noStrike">
                          <a:solidFill>
                            <a:srgbClr val="000000"/>
                          </a:solidFill>
                          <a:effectLst/>
                          <a:latin typeface="Arial" panose="020B0604020202020204" pitchFamily="34" charset="0"/>
                          <a:cs typeface="Arial" panose="020B0604020202020204" pitchFamily="34" charset="0"/>
                        </a:rPr>
                        <a:t>42,0</a:t>
                      </a:r>
                    </a:p>
                  </a:txBody>
                  <a:tcPr marL="9525" marR="9525" marT="9525" marB="0" anchor="b">
                    <a:noFill/>
                  </a:tcPr>
                </a:tc>
                <a:tc>
                  <a:txBody>
                    <a:bodyPr/>
                    <a:lstStyle/>
                    <a:p>
                      <a:pPr algn="l" fontAlgn="b"/>
                      <a:r>
                        <a:rPr lang="es-AR" sz="1200" b="0" i="0" u="none" strike="noStrike">
                          <a:solidFill>
                            <a:srgbClr val="000000"/>
                          </a:solidFill>
                          <a:effectLst/>
                          <a:latin typeface="Arial" panose="020B0604020202020204" pitchFamily="34" charset="0"/>
                          <a:cs typeface="Arial" panose="020B0604020202020204" pitchFamily="34" charset="0"/>
                        </a:rPr>
                        <a:t>abcd</a:t>
                      </a:r>
                    </a:p>
                  </a:txBody>
                  <a:tcPr marL="9525" marR="9525" marT="9525" marB="0" anchor="b">
                    <a:noFill/>
                  </a:tcPr>
                </a:tc>
                <a:extLst>
                  <a:ext uri="{0D108BD9-81ED-4DB2-BD59-A6C34878D82A}">
                    <a16:rowId xmlns:a16="http://schemas.microsoft.com/office/drawing/2014/main" xmlns="" val="3873688331"/>
                  </a:ext>
                </a:extLst>
              </a:tr>
              <a:tr h="193138">
                <a:tc>
                  <a:txBody>
                    <a:bodyPr/>
                    <a:lstStyle/>
                    <a:p>
                      <a:pPr algn="l" fontAlgn="ctr"/>
                      <a:r>
                        <a:rPr lang="es-AR" sz="1200" u="none" strike="noStrike">
                          <a:effectLst/>
                          <a:latin typeface="Arial" panose="020B0604020202020204" pitchFamily="34" charset="0"/>
                          <a:cs typeface="Arial" panose="020B0604020202020204" pitchFamily="34" charset="0"/>
                        </a:rPr>
                        <a:t>DM Algarrobo</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u="none" strike="noStrike">
                          <a:effectLst/>
                          <a:latin typeface="Arial" panose="020B0604020202020204" pitchFamily="34" charset="0"/>
                          <a:cs typeface="Arial" panose="020B0604020202020204" pitchFamily="34" charset="0"/>
                        </a:rPr>
                        <a:t>1386</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l" fontAlgn="b"/>
                      <a:r>
                        <a:rPr lang="es-AR" sz="1200" u="none" strike="noStrike">
                          <a:effectLst/>
                          <a:latin typeface="Arial" panose="020B0604020202020204" pitchFamily="34" charset="0"/>
                          <a:cs typeface="Arial" panose="020B0604020202020204" pitchFamily="34" charset="0"/>
                        </a:rPr>
                        <a:t>bcdef</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R w="12700" cmpd="sng">
                      <a:noFill/>
                    </a:ln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ctr"/>
                      <a:r>
                        <a:rPr lang="es-AR" sz="1200" u="none" strike="noStrike" dirty="0">
                          <a:effectLst/>
                          <a:latin typeface="Arial" panose="020B0604020202020204" pitchFamily="34" charset="0"/>
                          <a:cs typeface="Arial" panose="020B0604020202020204" pitchFamily="34" charset="0"/>
                        </a:rPr>
                        <a:t>Bag_620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noFill/>
                  </a:tcPr>
                </a:tc>
                <a:tc>
                  <a:txBody>
                    <a:bodyPr/>
                    <a:lstStyle/>
                    <a:p>
                      <a:pPr algn="ctr" fontAlgn="b"/>
                      <a:r>
                        <a:rPr lang="es-AR" sz="1200" u="none" strike="noStrike">
                          <a:effectLst/>
                          <a:latin typeface="Arial" panose="020B0604020202020204" pitchFamily="34" charset="0"/>
                          <a:cs typeface="Arial" panose="020B0604020202020204" pitchFamily="34" charset="0"/>
                        </a:rPr>
                        <a:t>12,4</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l" fontAlgn="b"/>
                      <a:r>
                        <a:rPr lang="es-AR" sz="1200" u="none" strike="noStrike">
                          <a:effectLst/>
                          <a:latin typeface="Arial" panose="020B0604020202020204" pitchFamily="34" charset="0"/>
                          <a:cs typeface="Arial" panose="020B0604020202020204" pitchFamily="34" charset="0"/>
                        </a:rPr>
                        <a:t>cdefg</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R w="12700" cmpd="sng">
                      <a:noFill/>
                    </a:ln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ctr"/>
                      <a:r>
                        <a:rPr lang="es-AR" sz="1200" u="none" strike="noStrike">
                          <a:effectLst/>
                          <a:latin typeface="Arial" panose="020B0604020202020204" pitchFamily="34" charset="0"/>
                          <a:cs typeface="Arial" panose="020B0604020202020204" pitchFamily="34" charset="0"/>
                        </a:rPr>
                        <a:t>DM Audaz</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noFill/>
                  </a:tcPr>
                </a:tc>
                <a:tc>
                  <a:txBody>
                    <a:bodyPr/>
                    <a:lstStyle/>
                    <a:p>
                      <a:pPr algn="ctr" fontAlgn="b"/>
                      <a:r>
                        <a:rPr lang="es-AR" sz="1200" u="none" strike="noStrike">
                          <a:effectLst/>
                          <a:latin typeface="Arial" panose="020B0604020202020204" pitchFamily="34" charset="0"/>
                          <a:cs typeface="Arial" panose="020B0604020202020204" pitchFamily="34" charset="0"/>
                        </a:rPr>
                        <a:t>7,8</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l" fontAlgn="b"/>
                      <a:r>
                        <a:rPr lang="es-AR" sz="1200" u="none" strike="noStrike" dirty="0" err="1">
                          <a:effectLst/>
                          <a:latin typeface="Arial" panose="020B0604020202020204" pitchFamily="34" charset="0"/>
                          <a:cs typeface="Arial" panose="020B0604020202020204" pitchFamily="34" charset="0"/>
                        </a:rPr>
                        <a:t>fghij</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R w="12700" cmpd="sng">
                      <a:noFill/>
                    </a:lnR>
                    <a:noFill/>
                  </a:tcPr>
                </a:tc>
                <a:tc>
                  <a:txBody>
                    <a:bodyPr/>
                    <a:lstStyle/>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noFill/>
                  </a:tcPr>
                </a:tc>
                <a:tc>
                  <a:txBody>
                    <a:bodyPr/>
                    <a:lstStyle/>
                    <a:p>
                      <a:pPr algn="l" fontAlgn="ctr"/>
                      <a:r>
                        <a:rPr lang="es-AR" sz="1200" b="0" i="0" u="none" strike="noStrike">
                          <a:solidFill>
                            <a:srgbClr val="000000"/>
                          </a:solidFill>
                          <a:effectLst/>
                          <a:latin typeface="Arial" panose="020B0604020202020204" pitchFamily="34" charset="0"/>
                          <a:cs typeface="Arial" panose="020B0604020202020204" pitchFamily="34" charset="0"/>
                        </a:rPr>
                        <a:t>DM Pehuen</a:t>
                      </a:r>
                    </a:p>
                  </a:txBody>
                  <a:tcPr marL="9525" marR="9525" marT="9525" marB="0" anchor="ctr">
                    <a:noFill/>
                  </a:tcPr>
                </a:tc>
                <a:tc>
                  <a:txBody>
                    <a:bodyPr/>
                    <a:lstStyle/>
                    <a:p>
                      <a:pPr algn="ctr" fontAlgn="b"/>
                      <a:r>
                        <a:rPr lang="es-AR" sz="1200" b="0" i="0" u="none" strike="noStrike">
                          <a:solidFill>
                            <a:srgbClr val="000000"/>
                          </a:solidFill>
                          <a:effectLst/>
                          <a:latin typeface="Arial" panose="020B0604020202020204" pitchFamily="34" charset="0"/>
                          <a:cs typeface="Arial" panose="020B0604020202020204" pitchFamily="34" charset="0"/>
                        </a:rPr>
                        <a:t>41,7</a:t>
                      </a:r>
                    </a:p>
                  </a:txBody>
                  <a:tcPr marL="9525" marR="9525" marT="9525" marB="0" anchor="b">
                    <a:noFill/>
                  </a:tcPr>
                </a:tc>
                <a:tc>
                  <a:txBody>
                    <a:bodyPr/>
                    <a:lstStyle/>
                    <a:p>
                      <a:pPr algn="l" fontAlgn="b"/>
                      <a:r>
                        <a:rPr lang="es-AR" sz="1200" b="0" i="0" u="none" strike="noStrike">
                          <a:solidFill>
                            <a:srgbClr val="000000"/>
                          </a:solidFill>
                          <a:effectLst/>
                          <a:latin typeface="Arial" panose="020B0604020202020204" pitchFamily="34" charset="0"/>
                          <a:cs typeface="Arial" panose="020B0604020202020204" pitchFamily="34" charset="0"/>
                        </a:rPr>
                        <a:t>abcd</a:t>
                      </a:r>
                    </a:p>
                  </a:txBody>
                  <a:tcPr marL="9525" marR="9525" marT="9525" marB="0" anchor="b">
                    <a:noFill/>
                  </a:tcPr>
                </a:tc>
                <a:extLst>
                  <a:ext uri="{0D108BD9-81ED-4DB2-BD59-A6C34878D82A}">
                    <a16:rowId xmlns:a16="http://schemas.microsoft.com/office/drawing/2014/main" xmlns="" val="2839048440"/>
                  </a:ext>
                </a:extLst>
              </a:tr>
              <a:tr h="193138">
                <a:tc>
                  <a:txBody>
                    <a:bodyPr/>
                    <a:lstStyle/>
                    <a:p>
                      <a:pPr algn="l" fontAlgn="ctr"/>
                      <a:r>
                        <a:rPr lang="es-AR" sz="1200" u="none" strike="noStrike">
                          <a:effectLst/>
                          <a:latin typeface="Arial" panose="020B0604020202020204" pitchFamily="34" charset="0"/>
                          <a:cs typeface="Arial" panose="020B0604020202020204" pitchFamily="34" charset="0"/>
                        </a:rPr>
                        <a:t>DM Alerce</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u="none" strike="noStrike">
                          <a:effectLst/>
                          <a:latin typeface="Arial" panose="020B0604020202020204" pitchFamily="34" charset="0"/>
                          <a:cs typeface="Arial" panose="020B0604020202020204" pitchFamily="34" charset="0"/>
                        </a:rPr>
                        <a:t>1259</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l" fontAlgn="b"/>
                      <a:r>
                        <a:rPr lang="es-AR" sz="1200" u="none" strike="noStrike">
                          <a:effectLst/>
                          <a:latin typeface="Arial" panose="020B0604020202020204" pitchFamily="34" charset="0"/>
                          <a:cs typeface="Arial" panose="020B0604020202020204" pitchFamily="34" charset="0"/>
                        </a:rPr>
                        <a:t>cdef</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R w="12700" cmpd="sng">
                      <a:noFill/>
                    </a:ln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ctr"/>
                      <a:r>
                        <a:rPr lang="es-AR" sz="1200" u="none" strike="noStrike" dirty="0">
                          <a:effectLst/>
                          <a:latin typeface="Arial" panose="020B0604020202020204" pitchFamily="34" charset="0"/>
                          <a:cs typeface="Arial" panose="020B0604020202020204" pitchFamily="34" charset="0"/>
                        </a:rPr>
                        <a:t>DM Alerce</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noFill/>
                  </a:tcPr>
                </a:tc>
                <a:tc>
                  <a:txBody>
                    <a:bodyPr/>
                    <a:lstStyle/>
                    <a:p>
                      <a:pPr algn="ctr" fontAlgn="b"/>
                      <a:r>
                        <a:rPr lang="es-AR" sz="1200" u="none" strike="noStrike">
                          <a:effectLst/>
                          <a:latin typeface="Arial" panose="020B0604020202020204" pitchFamily="34" charset="0"/>
                          <a:cs typeface="Arial" panose="020B0604020202020204" pitchFamily="34" charset="0"/>
                        </a:rPr>
                        <a:t>10,5</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l" fontAlgn="b"/>
                      <a:r>
                        <a:rPr lang="es-AR" sz="1200" u="none" strike="noStrike">
                          <a:effectLst/>
                          <a:latin typeface="Arial" panose="020B0604020202020204" pitchFamily="34" charset="0"/>
                          <a:cs typeface="Arial" panose="020B0604020202020204" pitchFamily="34" charset="0"/>
                        </a:rPr>
                        <a:t>defgh</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R w="12700" cmpd="sng">
                      <a:noFill/>
                    </a:ln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ctr"/>
                      <a:r>
                        <a:rPr lang="es-AR" sz="1200" u="none" strike="noStrike">
                          <a:effectLst/>
                          <a:latin typeface="Arial" panose="020B0604020202020204" pitchFamily="34" charset="0"/>
                          <a:cs typeface="Arial" panose="020B0604020202020204" pitchFamily="34" charset="0"/>
                        </a:rPr>
                        <a:t>Bag_550</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noFill/>
                  </a:tcPr>
                </a:tc>
                <a:tc>
                  <a:txBody>
                    <a:bodyPr/>
                    <a:lstStyle/>
                    <a:p>
                      <a:pPr algn="ctr" fontAlgn="b"/>
                      <a:r>
                        <a:rPr lang="es-AR" sz="1200" u="none" strike="noStrike">
                          <a:effectLst/>
                          <a:latin typeface="Arial" panose="020B0604020202020204" pitchFamily="34" charset="0"/>
                          <a:cs typeface="Arial" panose="020B0604020202020204" pitchFamily="34" charset="0"/>
                        </a:rPr>
                        <a:t>7,5</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l" fontAlgn="b"/>
                      <a:r>
                        <a:rPr lang="es-AR" sz="1200" u="none" strike="noStrike" dirty="0" err="1">
                          <a:effectLst/>
                          <a:latin typeface="Arial" panose="020B0604020202020204" pitchFamily="34" charset="0"/>
                          <a:cs typeface="Arial" panose="020B0604020202020204" pitchFamily="34" charset="0"/>
                        </a:rPr>
                        <a:t>ghij</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R w="12700" cmpd="sng">
                      <a:noFill/>
                    </a:lnR>
                    <a:noFill/>
                  </a:tcPr>
                </a:tc>
                <a:tc>
                  <a:txBody>
                    <a:bodyPr/>
                    <a:lstStyle/>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noFill/>
                  </a:tcPr>
                </a:tc>
                <a:tc>
                  <a:txBody>
                    <a:bodyPr/>
                    <a:lstStyle/>
                    <a:p>
                      <a:pPr algn="l" fontAlgn="ctr"/>
                      <a:r>
                        <a:rPr lang="es-AR" sz="1200" b="0" i="0" u="none" strike="noStrike" dirty="0" smtClean="0">
                          <a:solidFill>
                            <a:srgbClr val="000000"/>
                          </a:solidFill>
                          <a:effectLst/>
                          <a:latin typeface="Arial" panose="020B0604020202020204" pitchFamily="34" charset="0"/>
                          <a:cs typeface="Arial" panose="020B0604020202020204" pitchFamily="34" charset="0"/>
                        </a:rPr>
                        <a:t>1833</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b="0" i="0" u="none" strike="noStrike">
                          <a:solidFill>
                            <a:srgbClr val="000000"/>
                          </a:solidFill>
                          <a:effectLst/>
                          <a:latin typeface="Arial" panose="020B0604020202020204" pitchFamily="34" charset="0"/>
                          <a:cs typeface="Arial" panose="020B0604020202020204" pitchFamily="34" charset="0"/>
                        </a:rPr>
                        <a:t>39,1</a:t>
                      </a:r>
                    </a:p>
                  </a:txBody>
                  <a:tcPr marL="9525" marR="9525" marT="9525" marB="0" anchor="b">
                    <a:noFill/>
                  </a:tcPr>
                </a:tc>
                <a:tc>
                  <a:txBody>
                    <a:bodyPr/>
                    <a:lstStyle/>
                    <a:p>
                      <a:pPr algn="l" fontAlgn="b"/>
                      <a:r>
                        <a:rPr lang="es-AR" sz="1200" b="0" i="0" u="none" strike="noStrike">
                          <a:solidFill>
                            <a:srgbClr val="000000"/>
                          </a:solidFill>
                          <a:effectLst/>
                          <a:latin typeface="Arial" panose="020B0604020202020204" pitchFamily="34" charset="0"/>
                          <a:cs typeface="Arial" panose="020B0604020202020204" pitchFamily="34" charset="0"/>
                        </a:rPr>
                        <a:t>bcd</a:t>
                      </a:r>
                    </a:p>
                  </a:txBody>
                  <a:tcPr marL="9525" marR="9525" marT="9525" marB="0" anchor="b">
                    <a:noFill/>
                  </a:tcPr>
                </a:tc>
                <a:extLst>
                  <a:ext uri="{0D108BD9-81ED-4DB2-BD59-A6C34878D82A}">
                    <a16:rowId xmlns:a16="http://schemas.microsoft.com/office/drawing/2014/main" xmlns="" val="117786862"/>
                  </a:ext>
                </a:extLst>
              </a:tr>
              <a:tr h="193138">
                <a:tc>
                  <a:txBody>
                    <a:bodyPr/>
                    <a:lstStyle/>
                    <a:p>
                      <a:pPr algn="l" fontAlgn="ctr"/>
                      <a:r>
                        <a:rPr lang="es-AR" sz="1200" u="none" strike="noStrike">
                          <a:effectLst/>
                          <a:latin typeface="Arial" panose="020B0604020202020204" pitchFamily="34" charset="0"/>
                          <a:cs typeface="Arial" panose="020B0604020202020204" pitchFamily="34" charset="0"/>
                        </a:rPr>
                        <a:t>Bag_550</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u="none" strike="noStrike">
                          <a:effectLst/>
                          <a:latin typeface="Arial" panose="020B0604020202020204" pitchFamily="34" charset="0"/>
                          <a:cs typeface="Arial" panose="020B0604020202020204" pitchFamily="34" charset="0"/>
                        </a:rPr>
                        <a:t>1225</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l" fontAlgn="b"/>
                      <a:r>
                        <a:rPr lang="es-AR" sz="1200" u="none" strike="noStrike">
                          <a:effectLst/>
                          <a:latin typeface="Arial" panose="020B0604020202020204" pitchFamily="34" charset="0"/>
                          <a:cs typeface="Arial" panose="020B0604020202020204" pitchFamily="34" charset="0"/>
                        </a:rPr>
                        <a:t>def</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R w="12700" cmpd="sng">
                      <a:noFill/>
                    </a:ln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ctr"/>
                      <a:r>
                        <a:rPr lang="es-AR" sz="1200" u="none" strike="noStrike" dirty="0">
                          <a:effectLst/>
                          <a:latin typeface="Arial" panose="020B0604020202020204" pitchFamily="34" charset="0"/>
                          <a:cs typeface="Arial" panose="020B0604020202020204" pitchFamily="34" charset="0"/>
                        </a:rPr>
                        <a:t>ACA920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noFill/>
                  </a:tcPr>
                </a:tc>
                <a:tc>
                  <a:txBody>
                    <a:bodyPr/>
                    <a:lstStyle/>
                    <a:p>
                      <a:pPr algn="ctr" fontAlgn="b"/>
                      <a:r>
                        <a:rPr lang="es-AR" sz="1200" u="none" strike="noStrike">
                          <a:effectLst/>
                          <a:latin typeface="Arial" panose="020B0604020202020204" pitchFamily="34" charset="0"/>
                          <a:cs typeface="Arial" panose="020B0604020202020204" pitchFamily="34" charset="0"/>
                        </a:rPr>
                        <a:t>9,7</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l" fontAlgn="b"/>
                      <a:r>
                        <a:rPr lang="es-AR" sz="1200" u="none" strike="noStrike">
                          <a:effectLst/>
                          <a:latin typeface="Arial" panose="020B0604020202020204" pitchFamily="34" charset="0"/>
                          <a:cs typeface="Arial" panose="020B0604020202020204" pitchFamily="34" charset="0"/>
                        </a:rPr>
                        <a:t>efgh</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R w="12700" cmpd="sng">
                      <a:noFill/>
                    </a:ln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ctr"/>
                      <a:r>
                        <a:rPr lang="es-AR" sz="1200" u="none" strike="noStrike">
                          <a:effectLst/>
                          <a:latin typeface="Arial" panose="020B0604020202020204" pitchFamily="34" charset="0"/>
                          <a:cs typeface="Arial" panose="020B0604020202020204" pitchFamily="34" charset="0"/>
                        </a:rPr>
                        <a:t>Quiriko</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noFill/>
                  </a:tcPr>
                </a:tc>
                <a:tc>
                  <a:txBody>
                    <a:bodyPr/>
                    <a:lstStyle/>
                    <a:p>
                      <a:pPr algn="ctr" fontAlgn="b"/>
                      <a:r>
                        <a:rPr lang="es-AR" sz="1200" u="none" strike="noStrike">
                          <a:effectLst/>
                          <a:latin typeface="Arial" panose="020B0604020202020204" pitchFamily="34" charset="0"/>
                          <a:cs typeface="Arial" panose="020B0604020202020204" pitchFamily="34" charset="0"/>
                        </a:rPr>
                        <a:t>7,5</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l" fontAlgn="b"/>
                      <a:r>
                        <a:rPr lang="es-AR" sz="1200" u="none" strike="noStrike" dirty="0" err="1">
                          <a:effectLst/>
                          <a:latin typeface="Arial" panose="020B0604020202020204" pitchFamily="34" charset="0"/>
                          <a:cs typeface="Arial" panose="020B0604020202020204" pitchFamily="34" charset="0"/>
                        </a:rPr>
                        <a:t>ghij</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R w="12700" cmpd="sng">
                      <a:noFill/>
                    </a:lnR>
                    <a:noFill/>
                  </a:tcPr>
                </a:tc>
                <a:tc>
                  <a:txBody>
                    <a:bodyPr/>
                    <a:lstStyle/>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noFill/>
                  </a:tcPr>
                </a:tc>
                <a:tc>
                  <a:txBody>
                    <a:bodyPr/>
                    <a:lstStyle/>
                    <a:p>
                      <a:pPr algn="l" fontAlgn="ctr"/>
                      <a:r>
                        <a:rPr lang="es-AR" sz="1200" b="0" i="0" u="none" strike="noStrike">
                          <a:solidFill>
                            <a:srgbClr val="000000"/>
                          </a:solidFill>
                          <a:effectLst/>
                          <a:latin typeface="Arial" panose="020B0604020202020204" pitchFamily="34" charset="0"/>
                          <a:cs typeface="Arial" panose="020B0604020202020204" pitchFamily="34" charset="0"/>
                        </a:rPr>
                        <a:t>DM Ceibo</a:t>
                      </a:r>
                    </a:p>
                  </a:txBody>
                  <a:tcPr marL="9525" marR="9525" marT="9525" marB="0" anchor="ctr">
                    <a:noFill/>
                  </a:tcPr>
                </a:tc>
                <a:tc>
                  <a:txBody>
                    <a:bodyPr/>
                    <a:lstStyle/>
                    <a:p>
                      <a:pPr algn="ctr" fontAlgn="b"/>
                      <a:r>
                        <a:rPr lang="es-AR" sz="1200" b="0" i="0" u="none" strike="noStrike">
                          <a:solidFill>
                            <a:srgbClr val="000000"/>
                          </a:solidFill>
                          <a:effectLst/>
                          <a:latin typeface="Arial" panose="020B0604020202020204" pitchFamily="34" charset="0"/>
                          <a:cs typeface="Arial" panose="020B0604020202020204" pitchFamily="34" charset="0"/>
                        </a:rPr>
                        <a:t>38,6</a:t>
                      </a:r>
                    </a:p>
                  </a:txBody>
                  <a:tcPr marL="9525" marR="9525" marT="9525" marB="0" anchor="b">
                    <a:noFill/>
                  </a:tcPr>
                </a:tc>
                <a:tc>
                  <a:txBody>
                    <a:bodyPr/>
                    <a:lstStyle/>
                    <a:p>
                      <a:pPr algn="l" fontAlgn="b"/>
                      <a:r>
                        <a:rPr lang="es-AR" sz="1200" b="0" i="0" u="none" strike="noStrike">
                          <a:solidFill>
                            <a:srgbClr val="000000"/>
                          </a:solidFill>
                          <a:effectLst/>
                          <a:latin typeface="Arial" panose="020B0604020202020204" pitchFamily="34" charset="0"/>
                          <a:cs typeface="Arial" panose="020B0604020202020204" pitchFamily="34" charset="0"/>
                        </a:rPr>
                        <a:t>bcd</a:t>
                      </a:r>
                    </a:p>
                  </a:txBody>
                  <a:tcPr marL="9525" marR="9525" marT="9525" marB="0" anchor="b">
                    <a:noFill/>
                  </a:tcPr>
                </a:tc>
                <a:extLst>
                  <a:ext uri="{0D108BD9-81ED-4DB2-BD59-A6C34878D82A}">
                    <a16:rowId xmlns:a16="http://schemas.microsoft.com/office/drawing/2014/main" xmlns="" val="1989730172"/>
                  </a:ext>
                </a:extLst>
              </a:tr>
              <a:tr h="193138">
                <a:tc>
                  <a:txBody>
                    <a:bodyPr/>
                    <a:lstStyle/>
                    <a:p>
                      <a:pPr algn="l" fontAlgn="ctr"/>
                      <a:r>
                        <a:rPr lang="es-AR" sz="1200" u="none" strike="noStrike">
                          <a:effectLst/>
                          <a:latin typeface="Arial" panose="020B0604020202020204" pitchFamily="34" charset="0"/>
                          <a:cs typeface="Arial" panose="020B0604020202020204" pitchFamily="34" charset="0"/>
                        </a:rPr>
                        <a:t>Quiriko</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u="none" strike="noStrike">
                          <a:effectLst/>
                          <a:latin typeface="Arial" panose="020B0604020202020204" pitchFamily="34" charset="0"/>
                          <a:cs typeface="Arial" panose="020B0604020202020204" pitchFamily="34" charset="0"/>
                        </a:rPr>
                        <a:t>1158</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l" fontAlgn="b"/>
                      <a:r>
                        <a:rPr lang="es-AR" sz="1200" u="none" strike="noStrike">
                          <a:effectLst/>
                          <a:latin typeface="Arial" panose="020B0604020202020204" pitchFamily="34" charset="0"/>
                          <a:cs typeface="Arial" panose="020B0604020202020204" pitchFamily="34" charset="0"/>
                        </a:rPr>
                        <a:t>ef</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R w="12700" cmpd="sng">
                      <a:noFill/>
                    </a:ln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ctr"/>
                      <a:r>
                        <a:rPr lang="es-AR" sz="1200" u="none" strike="noStrike" dirty="0">
                          <a:effectLst/>
                          <a:latin typeface="Arial" panose="020B0604020202020204" pitchFamily="34" charset="0"/>
                          <a:cs typeface="Arial" panose="020B0604020202020204" pitchFamily="34" charset="0"/>
                        </a:rPr>
                        <a:t>DM Ceibo</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noFill/>
                  </a:tcPr>
                </a:tc>
                <a:tc>
                  <a:txBody>
                    <a:bodyPr/>
                    <a:lstStyle/>
                    <a:p>
                      <a:pPr algn="ctr" fontAlgn="b"/>
                      <a:r>
                        <a:rPr lang="es-AR" sz="1200" u="none" strike="noStrike">
                          <a:effectLst/>
                          <a:latin typeface="Arial" panose="020B0604020202020204" pitchFamily="34" charset="0"/>
                          <a:cs typeface="Arial" panose="020B0604020202020204" pitchFamily="34" charset="0"/>
                        </a:rPr>
                        <a:t>9,6</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l" fontAlgn="b"/>
                      <a:r>
                        <a:rPr lang="es-AR" sz="1200" u="none" strike="noStrike">
                          <a:effectLst/>
                          <a:latin typeface="Arial" panose="020B0604020202020204" pitchFamily="34" charset="0"/>
                          <a:cs typeface="Arial" panose="020B0604020202020204" pitchFamily="34" charset="0"/>
                        </a:rPr>
                        <a:t>efgh</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R w="12700" cmpd="sng">
                      <a:noFill/>
                    </a:ln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ctr"/>
                      <a:r>
                        <a:rPr lang="es-AR" sz="1200" u="none" strike="noStrike">
                          <a:effectLst/>
                          <a:latin typeface="Arial" panose="020B0604020202020204" pitchFamily="34" charset="0"/>
                          <a:cs typeface="Arial" panose="020B0604020202020204" pitchFamily="34" charset="0"/>
                        </a:rPr>
                        <a:t>DM Sauce</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noFill/>
                  </a:tcPr>
                </a:tc>
                <a:tc>
                  <a:txBody>
                    <a:bodyPr/>
                    <a:lstStyle/>
                    <a:p>
                      <a:pPr algn="ctr" fontAlgn="b"/>
                      <a:r>
                        <a:rPr lang="es-AR" sz="1200" u="none" strike="noStrike">
                          <a:effectLst/>
                          <a:latin typeface="Arial" panose="020B0604020202020204" pitchFamily="34" charset="0"/>
                          <a:cs typeface="Arial" panose="020B0604020202020204" pitchFamily="34" charset="0"/>
                        </a:rPr>
                        <a:t>6,6</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l" fontAlgn="b"/>
                      <a:r>
                        <a:rPr lang="es-AR" sz="1200" u="none" strike="noStrike" dirty="0" err="1">
                          <a:effectLst/>
                          <a:latin typeface="Arial" panose="020B0604020202020204" pitchFamily="34" charset="0"/>
                          <a:cs typeface="Arial" panose="020B0604020202020204" pitchFamily="34" charset="0"/>
                        </a:rPr>
                        <a:t>hij</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R w="12700" cmpd="sng">
                      <a:noFill/>
                    </a:lnR>
                    <a:noFill/>
                  </a:tcPr>
                </a:tc>
                <a:tc>
                  <a:txBody>
                    <a:bodyPr/>
                    <a:lstStyle/>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noFill/>
                  </a:tcPr>
                </a:tc>
                <a:tc>
                  <a:txBody>
                    <a:bodyPr/>
                    <a:lstStyle/>
                    <a:p>
                      <a:pPr algn="l" fontAlgn="ctr"/>
                      <a:r>
                        <a:rPr lang="es-AR" sz="1200" b="0" i="0" u="none" strike="noStrike">
                          <a:solidFill>
                            <a:srgbClr val="000000"/>
                          </a:solidFill>
                          <a:effectLst/>
                          <a:latin typeface="Arial" panose="020B0604020202020204" pitchFamily="34" charset="0"/>
                          <a:cs typeface="Arial" panose="020B0604020202020204" pitchFamily="34" charset="0"/>
                        </a:rPr>
                        <a:t>Quiriko</a:t>
                      </a:r>
                    </a:p>
                  </a:txBody>
                  <a:tcPr marL="9525" marR="9525" marT="9525" marB="0" anchor="ctr">
                    <a:noFill/>
                  </a:tcPr>
                </a:tc>
                <a:tc>
                  <a:txBody>
                    <a:bodyPr/>
                    <a:lstStyle/>
                    <a:p>
                      <a:pPr algn="ctr" fontAlgn="b"/>
                      <a:r>
                        <a:rPr lang="es-AR" sz="1200" b="0" i="0" u="none" strike="noStrike">
                          <a:solidFill>
                            <a:srgbClr val="000000"/>
                          </a:solidFill>
                          <a:effectLst/>
                          <a:latin typeface="Arial" panose="020B0604020202020204" pitchFamily="34" charset="0"/>
                          <a:cs typeface="Arial" panose="020B0604020202020204" pitchFamily="34" charset="0"/>
                        </a:rPr>
                        <a:t>36,9</a:t>
                      </a:r>
                    </a:p>
                  </a:txBody>
                  <a:tcPr marL="9525" marR="9525" marT="9525" marB="0" anchor="b">
                    <a:noFill/>
                  </a:tcPr>
                </a:tc>
                <a:tc>
                  <a:txBody>
                    <a:bodyPr/>
                    <a:lstStyle/>
                    <a:p>
                      <a:pPr algn="l" fontAlgn="b"/>
                      <a:r>
                        <a:rPr lang="es-AR" sz="1200" b="0" i="0" u="none" strike="noStrike">
                          <a:solidFill>
                            <a:srgbClr val="000000"/>
                          </a:solidFill>
                          <a:effectLst/>
                          <a:latin typeface="Arial" panose="020B0604020202020204" pitchFamily="34" charset="0"/>
                          <a:cs typeface="Arial" panose="020B0604020202020204" pitchFamily="34" charset="0"/>
                        </a:rPr>
                        <a:t>cd</a:t>
                      </a:r>
                    </a:p>
                  </a:txBody>
                  <a:tcPr marL="9525" marR="9525" marT="9525" marB="0" anchor="b">
                    <a:noFill/>
                  </a:tcPr>
                </a:tc>
                <a:extLst>
                  <a:ext uri="{0D108BD9-81ED-4DB2-BD59-A6C34878D82A}">
                    <a16:rowId xmlns:a16="http://schemas.microsoft.com/office/drawing/2014/main" xmlns="" val="3741474426"/>
                  </a:ext>
                </a:extLst>
              </a:tr>
              <a:tr h="193138">
                <a:tc>
                  <a:txBody>
                    <a:bodyPr/>
                    <a:lstStyle/>
                    <a:p>
                      <a:pPr algn="l" fontAlgn="ctr"/>
                      <a:r>
                        <a:rPr lang="es-AR" sz="1200" u="none" strike="noStrike">
                          <a:effectLst/>
                          <a:latin typeface="Arial" panose="020B0604020202020204" pitchFamily="34" charset="0"/>
                          <a:cs typeface="Arial" panose="020B0604020202020204" pitchFamily="34" charset="0"/>
                        </a:rPr>
                        <a:t>DM Ñanduday</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u="none" strike="noStrike">
                          <a:effectLst/>
                          <a:latin typeface="Arial" panose="020B0604020202020204" pitchFamily="34" charset="0"/>
                          <a:cs typeface="Arial" panose="020B0604020202020204" pitchFamily="34" charset="0"/>
                        </a:rPr>
                        <a:t>1121</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l" fontAlgn="b"/>
                      <a:r>
                        <a:rPr lang="es-AR" sz="1200" u="none" strike="noStrike">
                          <a:effectLst/>
                          <a:latin typeface="Arial" panose="020B0604020202020204" pitchFamily="34" charset="0"/>
                          <a:cs typeface="Arial" panose="020B0604020202020204" pitchFamily="34" charset="0"/>
                        </a:rPr>
                        <a:t>ef</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R w="12700" cmpd="sng">
                      <a:noFill/>
                    </a:ln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ctr"/>
                      <a:r>
                        <a:rPr lang="es-AR" sz="1200" u="none" strike="noStrike" dirty="0" smtClean="0">
                          <a:effectLst/>
                          <a:latin typeface="Arial" panose="020B0604020202020204" pitchFamily="34" charset="0"/>
                          <a:cs typeface="Arial" panose="020B0604020202020204" pitchFamily="34" charset="0"/>
                        </a:rPr>
                        <a:t>IS Tordo</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noFill/>
                  </a:tcPr>
                </a:tc>
                <a:tc>
                  <a:txBody>
                    <a:bodyPr/>
                    <a:lstStyle/>
                    <a:p>
                      <a:pPr algn="ctr" fontAlgn="b"/>
                      <a:r>
                        <a:rPr lang="es-AR" sz="1200" u="none" strike="noStrike">
                          <a:effectLst/>
                          <a:latin typeface="Arial" panose="020B0604020202020204" pitchFamily="34" charset="0"/>
                          <a:cs typeface="Arial" panose="020B0604020202020204" pitchFamily="34" charset="0"/>
                        </a:rPr>
                        <a:t>9,0</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l" fontAlgn="b"/>
                      <a:r>
                        <a:rPr lang="es-AR" sz="1200" u="none" strike="noStrike" dirty="0" err="1">
                          <a:effectLst/>
                          <a:latin typeface="Arial" panose="020B0604020202020204" pitchFamily="34" charset="0"/>
                          <a:cs typeface="Arial" panose="020B0604020202020204" pitchFamily="34" charset="0"/>
                        </a:rPr>
                        <a:t>fgh</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R w="12700" cmpd="sng">
                      <a:noFill/>
                    </a:ln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ctr"/>
                      <a:r>
                        <a:rPr lang="es-AR" sz="1200" u="none" strike="noStrike">
                          <a:effectLst/>
                          <a:latin typeface="Arial" panose="020B0604020202020204" pitchFamily="34" charset="0"/>
                          <a:cs typeface="Arial" panose="020B0604020202020204" pitchFamily="34" charset="0"/>
                        </a:rPr>
                        <a:t>DM Ñanduday</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noFill/>
                  </a:tcPr>
                </a:tc>
                <a:tc>
                  <a:txBody>
                    <a:bodyPr/>
                    <a:lstStyle/>
                    <a:p>
                      <a:pPr algn="ctr" fontAlgn="b"/>
                      <a:r>
                        <a:rPr lang="es-AR" sz="1200" u="none" strike="noStrike">
                          <a:effectLst/>
                          <a:latin typeface="Arial" panose="020B0604020202020204" pitchFamily="34" charset="0"/>
                          <a:cs typeface="Arial" panose="020B0604020202020204" pitchFamily="34" charset="0"/>
                        </a:rPr>
                        <a:t>6,3</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l" fontAlgn="b"/>
                      <a:r>
                        <a:rPr lang="es-AR" sz="1200" u="none" strike="noStrike" dirty="0" err="1">
                          <a:effectLst/>
                          <a:latin typeface="Arial" panose="020B0604020202020204" pitchFamily="34" charset="0"/>
                          <a:cs typeface="Arial" panose="020B0604020202020204" pitchFamily="34" charset="0"/>
                        </a:rPr>
                        <a:t>ij</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R w="12700" cmpd="sng">
                      <a:noFill/>
                    </a:lnR>
                    <a:noFill/>
                  </a:tcPr>
                </a:tc>
                <a:tc>
                  <a:txBody>
                    <a:bodyPr/>
                    <a:lstStyle/>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noFill/>
                  </a:tcPr>
                </a:tc>
                <a:tc>
                  <a:txBody>
                    <a:bodyPr/>
                    <a:lstStyle/>
                    <a:p>
                      <a:pPr algn="l" fontAlgn="ctr"/>
                      <a:r>
                        <a:rPr lang="es-AR" sz="1200" b="0" i="0" u="none" strike="noStrike">
                          <a:solidFill>
                            <a:srgbClr val="000000"/>
                          </a:solidFill>
                          <a:effectLst/>
                          <a:latin typeface="Arial" panose="020B0604020202020204" pitchFamily="34" charset="0"/>
                          <a:cs typeface="Arial" panose="020B0604020202020204" pitchFamily="34" charset="0"/>
                        </a:rPr>
                        <a:t>DM Alerce</a:t>
                      </a:r>
                    </a:p>
                  </a:txBody>
                  <a:tcPr marL="9525" marR="9525" marT="9525" marB="0" anchor="ctr">
                    <a:noFill/>
                  </a:tcPr>
                </a:tc>
                <a:tc>
                  <a:txBody>
                    <a:bodyPr/>
                    <a:lstStyle/>
                    <a:p>
                      <a:pPr algn="ctr" fontAlgn="b"/>
                      <a:r>
                        <a:rPr lang="es-AR" sz="1200" b="0" i="0" u="none" strike="noStrike">
                          <a:solidFill>
                            <a:srgbClr val="000000"/>
                          </a:solidFill>
                          <a:effectLst/>
                          <a:latin typeface="Arial" panose="020B0604020202020204" pitchFamily="34" charset="0"/>
                          <a:cs typeface="Arial" panose="020B0604020202020204" pitchFamily="34" charset="0"/>
                        </a:rPr>
                        <a:t>36,8</a:t>
                      </a:r>
                    </a:p>
                  </a:txBody>
                  <a:tcPr marL="9525" marR="9525" marT="9525" marB="0" anchor="b">
                    <a:noFill/>
                  </a:tcPr>
                </a:tc>
                <a:tc>
                  <a:txBody>
                    <a:bodyPr/>
                    <a:lstStyle/>
                    <a:p>
                      <a:pPr algn="l" fontAlgn="b"/>
                      <a:r>
                        <a:rPr lang="es-AR" sz="1200" b="0" i="0" u="none" strike="noStrike">
                          <a:solidFill>
                            <a:srgbClr val="000000"/>
                          </a:solidFill>
                          <a:effectLst/>
                          <a:latin typeface="Arial" panose="020B0604020202020204" pitchFamily="34" charset="0"/>
                          <a:cs typeface="Arial" panose="020B0604020202020204" pitchFamily="34" charset="0"/>
                        </a:rPr>
                        <a:t>cd</a:t>
                      </a:r>
                    </a:p>
                  </a:txBody>
                  <a:tcPr marL="9525" marR="9525" marT="9525" marB="0" anchor="b">
                    <a:noFill/>
                  </a:tcPr>
                </a:tc>
                <a:extLst>
                  <a:ext uri="{0D108BD9-81ED-4DB2-BD59-A6C34878D82A}">
                    <a16:rowId xmlns:a16="http://schemas.microsoft.com/office/drawing/2014/main" xmlns="" val="3888028845"/>
                  </a:ext>
                </a:extLst>
              </a:tr>
              <a:tr h="193138">
                <a:tc>
                  <a:txBody>
                    <a:bodyPr/>
                    <a:lstStyle/>
                    <a:p>
                      <a:pPr algn="l" fontAlgn="ctr"/>
                      <a:r>
                        <a:rPr lang="es-AR" sz="1200" u="none" strike="noStrike">
                          <a:effectLst/>
                          <a:latin typeface="Arial" panose="020B0604020202020204" pitchFamily="34" charset="0"/>
                          <a:cs typeface="Arial" panose="020B0604020202020204" pitchFamily="34" charset="0"/>
                        </a:rPr>
                        <a:t>DM Sauce</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u="none" strike="noStrike">
                          <a:effectLst/>
                          <a:latin typeface="Arial" panose="020B0604020202020204" pitchFamily="34" charset="0"/>
                          <a:cs typeface="Arial" panose="020B0604020202020204" pitchFamily="34" charset="0"/>
                        </a:rPr>
                        <a:t>1025</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l" fontAlgn="b"/>
                      <a:r>
                        <a:rPr lang="es-AR" sz="1200" u="none" strike="noStrike">
                          <a:effectLst/>
                          <a:latin typeface="Arial" panose="020B0604020202020204" pitchFamily="34" charset="0"/>
                          <a:cs typeface="Arial" panose="020B0604020202020204" pitchFamily="34" charset="0"/>
                        </a:rPr>
                        <a:t>ef</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R w="12700" cmpd="sng">
                      <a:noFill/>
                    </a:ln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ctr"/>
                      <a:r>
                        <a:rPr lang="es-AR" sz="1200" u="none" strike="noStrike">
                          <a:effectLst/>
                          <a:latin typeface="Arial" panose="020B0604020202020204" pitchFamily="34" charset="0"/>
                          <a:cs typeface="Arial" panose="020B0604020202020204" pitchFamily="34" charset="0"/>
                        </a:rPr>
                        <a:t>Bag_550</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noFill/>
                  </a:tcPr>
                </a:tc>
                <a:tc>
                  <a:txBody>
                    <a:bodyPr/>
                    <a:lstStyle/>
                    <a:p>
                      <a:pPr algn="ctr" fontAlgn="b"/>
                      <a:r>
                        <a:rPr lang="es-AR" sz="1200" u="none" strike="noStrike">
                          <a:effectLst/>
                          <a:latin typeface="Arial" panose="020B0604020202020204" pitchFamily="34" charset="0"/>
                          <a:cs typeface="Arial" panose="020B0604020202020204" pitchFamily="34" charset="0"/>
                        </a:rPr>
                        <a:t>8,8</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l" fontAlgn="b"/>
                      <a:r>
                        <a:rPr lang="es-AR" sz="1200" u="none" strike="noStrike">
                          <a:effectLst/>
                          <a:latin typeface="Arial" panose="020B0604020202020204" pitchFamily="34" charset="0"/>
                          <a:cs typeface="Arial" panose="020B0604020202020204" pitchFamily="34" charset="0"/>
                        </a:rPr>
                        <a:t>gh</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R w="12700" cmpd="sng">
                      <a:noFill/>
                    </a:ln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ctr"/>
                      <a:r>
                        <a:rPr lang="es-AR" sz="1200" u="none" strike="noStrike">
                          <a:effectLst/>
                          <a:latin typeface="Arial" panose="020B0604020202020204" pitchFamily="34" charset="0"/>
                          <a:cs typeface="Arial" panose="020B0604020202020204" pitchFamily="34" charset="0"/>
                        </a:rPr>
                        <a:t>DM Alerce</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noFill/>
                  </a:tcPr>
                </a:tc>
                <a:tc>
                  <a:txBody>
                    <a:bodyPr/>
                    <a:lstStyle/>
                    <a:p>
                      <a:pPr algn="ctr" fontAlgn="b"/>
                      <a:r>
                        <a:rPr lang="es-AR" sz="1200" u="none" strike="noStrike">
                          <a:effectLst/>
                          <a:latin typeface="Arial" panose="020B0604020202020204" pitchFamily="34" charset="0"/>
                          <a:cs typeface="Arial" panose="020B0604020202020204" pitchFamily="34" charset="0"/>
                        </a:rPr>
                        <a:t>6,2</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l" fontAlgn="b"/>
                      <a:r>
                        <a:rPr lang="es-AR" sz="1200" u="none" strike="noStrike" dirty="0">
                          <a:effectLst/>
                          <a:latin typeface="Arial" panose="020B0604020202020204" pitchFamily="34" charset="0"/>
                          <a:cs typeface="Arial" panose="020B0604020202020204" pitchFamily="34" charset="0"/>
                        </a:rPr>
                        <a:t>j</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R w="12700" cmpd="sng">
                      <a:noFill/>
                    </a:lnR>
                    <a:noFill/>
                  </a:tcPr>
                </a:tc>
                <a:tc>
                  <a:txBody>
                    <a:bodyPr/>
                    <a:lstStyle/>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noFill/>
                  </a:tcPr>
                </a:tc>
                <a:tc>
                  <a:txBody>
                    <a:bodyPr/>
                    <a:lstStyle/>
                    <a:p>
                      <a:pPr algn="l" fontAlgn="ctr"/>
                      <a:r>
                        <a:rPr lang="es-AR" sz="1200" b="0" i="0" u="none" strike="noStrike">
                          <a:solidFill>
                            <a:srgbClr val="000000"/>
                          </a:solidFill>
                          <a:effectLst/>
                          <a:latin typeface="Arial" panose="020B0604020202020204" pitchFamily="34" charset="0"/>
                          <a:cs typeface="Arial" panose="020B0604020202020204" pitchFamily="34" charset="0"/>
                        </a:rPr>
                        <a:t>DM Sauce</a:t>
                      </a:r>
                    </a:p>
                  </a:txBody>
                  <a:tcPr marL="9525" marR="9525" marT="9525" marB="0" anchor="ctr">
                    <a:noFill/>
                  </a:tcPr>
                </a:tc>
                <a:tc>
                  <a:txBody>
                    <a:bodyPr/>
                    <a:lstStyle/>
                    <a:p>
                      <a:pPr algn="ctr" fontAlgn="b"/>
                      <a:r>
                        <a:rPr lang="es-AR" sz="1200" b="0" i="0" u="none" strike="noStrike">
                          <a:solidFill>
                            <a:srgbClr val="000000"/>
                          </a:solidFill>
                          <a:effectLst/>
                          <a:latin typeface="Arial" panose="020B0604020202020204" pitchFamily="34" charset="0"/>
                          <a:cs typeface="Arial" panose="020B0604020202020204" pitchFamily="34" charset="0"/>
                        </a:rPr>
                        <a:t>33,3</a:t>
                      </a:r>
                    </a:p>
                  </a:txBody>
                  <a:tcPr marL="9525" marR="9525" marT="9525" marB="0" anchor="b">
                    <a:noFill/>
                  </a:tcPr>
                </a:tc>
                <a:tc>
                  <a:txBody>
                    <a:bodyPr/>
                    <a:lstStyle/>
                    <a:p>
                      <a:pPr algn="l" fontAlgn="b"/>
                      <a:r>
                        <a:rPr lang="es-AR" sz="1200" b="0" i="0" u="none" strike="noStrike">
                          <a:solidFill>
                            <a:srgbClr val="000000"/>
                          </a:solidFill>
                          <a:effectLst/>
                          <a:latin typeface="Arial" panose="020B0604020202020204" pitchFamily="34" charset="0"/>
                          <a:cs typeface="Arial" panose="020B0604020202020204" pitchFamily="34" charset="0"/>
                        </a:rPr>
                        <a:t>d</a:t>
                      </a:r>
                    </a:p>
                  </a:txBody>
                  <a:tcPr marL="9525" marR="9525" marT="9525" marB="0" anchor="b">
                    <a:noFill/>
                  </a:tcPr>
                </a:tc>
                <a:extLst>
                  <a:ext uri="{0D108BD9-81ED-4DB2-BD59-A6C34878D82A}">
                    <a16:rowId xmlns:a16="http://schemas.microsoft.com/office/drawing/2014/main" xmlns="" val="863181252"/>
                  </a:ext>
                </a:extLst>
              </a:tr>
              <a:tr h="209608">
                <a:tc>
                  <a:txBody>
                    <a:bodyPr/>
                    <a:lstStyle/>
                    <a:p>
                      <a:pPr algn="l" fontAlgn="ctr"/>
                      <a:r>
                        <a:rPr lang="es-AR" sz="1200" u="none" strike="noStrike">
                          <a:effectLst/>
                          <a:latin typeface="Arial" panose="020B0604020202020204" pitchFamily="34" charset="0"/>
                          <a:cs typeface="Arial" panose="020B0604020202020204" pitchFamily="34" charset="0"/>
                        </a:rPr>
                        <a:t>DM Ceibo</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u="none" strike="noStrike" dirty="0">
                          <a:effectLst/>
                          <a:latin typeface="Arial" panose="020B0604020202020204" pitchFamily="34" charset="0"/>
                          <a:cs typeface="Arial" panose="020B0604020202020204" pitchFamily="34" charset="0"/>
                        </a:rPr>
                        <a:t>896</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l" fontAlgn="b"/>
                      <a:r>
                        <a:rPr lang="es-AR" sz="1200" u="none" strike="noStrike">
                          <a:effectLst/>
                          <a:latin typeface="Arial" panose="020B0604020202020204" pitchFamily="34" charset="0"/>
                          <a:cs typeface="Arial" panose="020B0604020202020204" pitchFamily="34" charset="0"/>
                        </a:rPr>
                        <a:t>f</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R w="12700" cmpd="sng">
                      <a:noFill/>
                    </a:ln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ctr"/>
                      <a:r>
                        <a:rPr lang="es-AR" sz="1200" u="none" strike="noStrike">
                          <a:effectLst/>
                          <a:latin typeface="Arial" panose="020B0604020202020204" pitchFamily="34" charset="0"/>
                          <a:cs typeface="Arial" panose="020B0604020202020204" pitchFamily="34" charset="0"/>
                        </a:rPr>
                        <a:t>DM Ñanduday</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noFill/>
                  </a:tcPr>
                </a:tc>
                <a:tc>
                  <a:txBody>
                    <a:bodyPr/>
                    <a:lstStyle/>
                    <a:p>
                      <a:pPr algn="ctr" fontAlgn="b"/>
                      <a:r>
                        <a:rPr lang="es-AR" sz="1200" u="none" strike="noStrike" dirty="0">
                          <a:effectLst/>
                          <a:latin typeface="Arial" panose="020B0604020202020204" pitchFamily="34" charset="0"/>
                          <a:cs typeface="Arial" panose="020B0604020202020204" pitchFamily="34" charset="0"/>
                        </a:rPr>
                        <a:t>7,2</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l" fontAlgn="b"/>
                      <a:r>
                        <a:rPr lang="es-AR" sz="1200" u="none" strike="noStrike">
                          <a:effectLst/>
                          <a:latin typeface="Arial" panose="020B0604020202020204" pitchFamily="34" charset="0"/>
                          <a:cs typeface="Arial" panose="020B0604020202020204" pitchFamily="34" charset="0"/>
                        </a:rPr>
                        <a:t>h</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R w="12700" cmpd="sng">
                      <a:noFill/>
                    </a:ln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ctr"/>
                      <a:r>
                        <a:rPr lang="es-AR" sz="1200" u="none" strike="noStrike">
                          <a:effectLst/>
                          <a:latin typeface="Arial" panose="020B0604020202020204" pitchFamily="34" charset="0"/>
                          <a:cs typeface="Arial" panose="020B0604020202020204" pitchFamily="34" charset="0"/>
                        </a:rPr>
                        <a:t>DM Ceibo</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noFill/>
                  </a:tcPr>
                </a:tc>
                <a:tc>
                  <a:txBody>
                    <a:bodyPr/>
                    <a:lstStyle/>
                    <a:p>
                      <a:pPr algn="ctr" fontAlgn="b"/>
                      <a:r>
                        <a:rPr lang="es-AR" sz="1200" u="none" strike="noStrike">
                          <a:effectLst/>
                          <a:latin typeface="Arial" panose="020B0604020202020204" pitchFamily="34" charset="0"/>
                          <a:cs typeface="Arial" panose="020B0604020202020204" pitchFamily="34" charset="0"/>
                        </a:rPr>
                        <a:t>6,1</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l" fontAlgn="b"/>
                      <a:r>
                        <a:rPr lang="es-AR" sz="1200" u="none" strike="noStrike" dirty="0">
                          <a:effectLst/>
                          <a:latin typeface="Arial" panose="020B0604020202020204" pitchFamily="34" charset="0"/>
                          <a:cs typeface="Arial" panose="020B0604020202020204" pitchFamily="34" charset="0"/>
                        </a:rPr>
                        <a:t>j</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R w="12700" cmpd="sng">
                      <a:noFill/>
                    </a:lnR>
                    <a:noFill/>
                  </a:tcPr>
                </a:tc>
                <a:tc>
                  <a:txBody>
                    <a:bodyPr/>
                    <a:lstStyle/>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noFill/>
                  </a:tcPr>
                </a:tc>
                <a:tc>
                  <a:txBody>
                    <a:bodyPr/>
                    <a:lstStyle/>
                    <a:p>
                      <a:pPr algn="l" fontAlgn="ctr"/>
                      <a:r>
                        <a:rPr lang="es-AR" sz="1200" b="0" i="0" u="none" strike="noStrike">
                          <a:solidFill>
                            <a:srgbClr val="000000"/>
                          </a:solidFill>
                          <a:effectLst/>
                          <a:latin typeface="Arial" panose="020B0604020202020204" pitchFamily="34" charset="0"/>
                          <a:cs typeface="Arial" panose="020B0604020202020204" pitchFamily="34" charset="0"/>
                        </a:rPr>
                        <a:t>DM Audaz</a:t>
                      </a:r>
                    </a:p>
                  </a:txBody>
                  <a:tcPr marL="9525" marR="9525" marT="9525" marB="0" anchor="ctr">
                    <a:noFill/>
                  </a:tcPr>
                </a:tc>
                <a:tc>
                  <a:txBody>
                    <a:bodyPr/>
                    <a:lstStyle/>
                    <a:p>
                      <a:pPr algn="ctr" fontAlgn="b"/>
                      <a:r>
                        <a:rPr lang="es-AR" sz="1200" b="0" i="0" u="none" strike="noStrike">
                          <a:solidFill>
                            <a:srgbClr val="000000"/>
                          </a:solidFill>
                          <a:effectLst/>
                          <a:latin typeface="Arial" panose="020B0604020202020204" pitchFamily="34" charset="0"/>
                          <a:cs typeface="Arial" panose="020B0604020202020204" pitchFamily="34" charset="0"/>
                        </a:rPr>
                        <a:t>33,1</a:t>
                      </a:r>
                    </a:p>
                  </a:txBody>
                  <a:tcPr marL="9525" marR="9525" marT="9525" marB="0" anchor="b">
                    <a:noFill/>
                  </a:tcPr>
                </a:tc>
                <a:tc>
                  <a:txBody>
                    <a:bodyPr/>
                    <a:lstStyle/>
                    <a:p>
                      <a:pPr algn="l" fontAlgn="b"/>
                      <a:r>
                        <a:rPr lang="es-AR" sz="1200" b="0" i="0" u="none" strike="noStrike" dirty="0">
                          <a:solidFill>
                            <a:srgbClr val="000000"/>
                          </a:solidFill>
                          <a:effectLst/>
                          <a:latin typeface="Arial" panose="020B0604020202020204" pitchFamily="34" charset="0"/>
                          <a:cs typeface="Arial" panose="020B0604020202020204" pitchFamily="34" charset="0"/>
                        </a:rPr>
                        <a:t>d</a:t>
                      </a:r>
                    </a:p>
                  </a:txBody>
                  <a:tcPr marL="9525" marR="9525" marT="9525" marB="0" anchor="b">
                    <a:noFill/>
                  </a:tcPr>
                </a:tc>
                <a:extLst>
                  <a:ext uri="{0D108BD9-81ED-4DB2-BD59-A6C34878D82A}">
                    <a16:rowId xmlns:a16="http://schemas.microsoft.com/office/drawing/2014/main" xmlns="" val="1424276467"/>
                  </a:ext>
                </a:extLst>
              </a:tr>
              <a:tr h="193138">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R w="12700" cmpd="sng">
                      <a:noFill/>
                    </a:ln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noFill/>
                  </a:tcPr>
                </a:tc>
                <a:tc>
                  <a:txBody>
                    <a:bodyPr/>
                    <a:lstStyle/>
                    <a:p>
                      <a:pPr algn="ctr"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R w="12700" cmpd="sng">
                      <a:noFill/>
                    </a:ln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R w="12700" cmpd="sng">
                      <a:noFill/>
                    </a:lnR>
                    <a:noFill/>
                  </a:tcPr>
                </a:tc>
                <a:tc>
                  <a:txBody>
                    <a:bodyPr/>
                    <a:lstStyle/>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noFill/>
                  </a:tcPr>
                </a:tc>
                <a:tc>
                  <a:txBody>
                    <a:bodyPr/>
                    <a:lstStyle/>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extLst>
                  <a:ext uri="{0D108BD9-81ED-4DB2-BD59-A6C34878D82A}">
                    <a16:rowId xmlns:a16="http://schemas.microsoft.com/office/drawing/2014/main" xmlns="" val="683119485"/>
                  </a:ext>
                </a:extLst>
              </a:tr>
              <a:tr h="193138">
                <a:tc>
                  <a:txBody>
                    <a:bodyPr/>
                    <a:lstStyle/>
                    <a:p>
                      <a:pPr algn="l" fontAlgn="ctr"/>
                      <a:r>
                        <a:rPr lang="es-AR" sz="1200" b="1" i="0" u="none" strike="noStrike" dirty="0" smtClean="0">
                          <a:effectLst/>
                          <a:latin typeface="Arial" panose="020B0604020202020204" pitchFamily="34" charset="0"/>
                          <a:cs typeface="Arial" panose="020B0604020202020204" pitchFamily="34" charset="0"/>
                        </a:rPr>
                        <a:t>Variedad </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b="1" i="0" u="none" strike="noStrike" dirty="0" smtClean="0">
                          <a:solidFill>
                            <a:schemeClr val="dk1"/>
                          </a:solidFill>
                          <a:effectLst/>
                          <a:latin typeface="Arial" panose="020B0604020202020204" pitchFamily="34" charset="0"/>
                          <a:cs typeface="Arial" panose="020B0604020202020204" pitchFamily="34" charset="0"/>
                        </a:rPr>
                        <a:t>p&lt;0,01</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ctr" fontAlgn="b"/>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R w="12700" cmpd="sng">
                      <a:noFill/>
                    </a:lnR>
                    <a:noFill/>
                  </a:tcPr>
                </a:tc>
                <a:tc>
                  <a:txBody>
                    <a:bodyPr/>
                    <a:lstStyle/>
                    <a:p>
                      <a:pPr algn="ctr" fontAlgn="b"/>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noFill/>
                  </a:tcPr>
                </a:tc>
                <a:tc>
                  <a:txBody>
                    <a:bodyPr/>
                    <a:lstStyle/>
                    <a:p>
                      <a:pPr algn="ctr" fontAlgn="b"/>
                      <a:r>
                        <a:rPr lang="es-AR" sz="1200" b="1" i="0" u="none" strike="noStrike" dirty="0" smtClean="0">
                          <a:solidFill>
                            <a:schemeClr val="dk1"/>
                          </a:solidFill>
                          <a:effectLst/>
                          <a:latin typeface="Arial" panose="020B0604020202020204" pitchFamily="34" charset="0"/>
                          <a:cs typeface="Arial" panose="020B0604020202020204" pitchFamily="34" charset="0"/>
                        </a:rPr>
                        <a:t>p&lt;</a:t>
                      </a:r>
                      <a:r>
                        <a:rPr lang="es-AR" sz="1200" b="1" i="0" u="none" strike="noStrike" dirty="0" smtClean="0">
                          <a:effectLst/>
                          <a:latin typeface="Arial" panose="020B0604020202020204" pitchFamily="34" charset="0"/>
                          <a:cs typeface="Arial" panose="020B0604020202020204" pitchFamily="34" charset="0"/>
                        </a:rPr>
                        <a:t>0,001</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ctr" fontAlgn="b"/>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R w="12700" cmpd="sng">
                      <a:noFill/>
                    </a:lnR>
                    <a:noFill/>
                  </a:tcPr>
                </a:tc>
                <a:tc>
                  <a:txBody>
                    <a:bodyPr/>
                    <a:lstStyle/>
                    <a:p>
                      <a:pPr algn="ctr" fontAlgn="b"/>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noFill/>
                  </a:tcPr>
                </a:tc>
                <a:tc>
                  <a:txBody>
                    <a:bodyPr/>
                    <a:lstStyle/>
                    <a:p>
                      <a:pPr algn="ctr" fontAlgn="b"/>
                      <a:r>
                        <a:rPr lang="es-AR" sz="1200" b="1" i="0" u="none" strike="noStrike" dirty="0" smtClean="0">
                          <a:solidFill>
                            <a:schemeClr val="dk1"/>
                          </a:solidFill>
                          <a:effectLst/>
                          <a:latin typeface="Arial" panose="020B0604020202020204" pitchFamily="34" charset="0"/>
                          <a:cs typeface="Arial" panose="020B0604020202020204" pitchFamily="34" charset="0"/>
                        </a:rPr>
                        <a:t>p&lt;</a:t>
                      </a:r>
                      <a:r>
                        <a:rPr lang="es-AR" sz="1200" b="1" i="0" u="none" strike="noStrike" dirty="0" smtClean="0">
                          <a:effectLst/>
                          <a:latin typeface="Arial" panose="020B0604020202020204" pitchFamily="34" charset="0"/>
                          <a:cs typeface="Arial" panose="020B0604020202020204" pitchFamily="34" charset="0"/>
                        </a:rPr>
                        <a:t>0,001</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R w="12700" cmpd="sng">
                      <a:noFill/>
                    </a:lnR>
                    <a:noFill/>
                  </a:tcPr>
                </a:tc>
                <a:tc>
                  <a:txBody>
                    <a:bodyPr/>
                    <a:lstStyle/>
                    <a:p>
                      <a:pPr algn="l" fontAlgn="b"/>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noFill/>
                  </a:tcPr>
                </a:tc>
                <a:tc>
                  <a:txBody>
                    <a:bodyPr/>
                    <a:lstStyle/>
                    <a:p>
                      <a:pPr algn="l" fontAlgn="b"/>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ctr" fontAlgn="b"/>
                      <a:r>
                        <a:rPr lang="es-AR" sz="1200" b="1" i="0" u="none" strike="noStrike" dirty="0" smtClean="0">
                          <a:solidFill>
                            <a:schemeClr val="dk1"/>
                          </a:solidFill>
                          <a:effectLst/>
                          <a:latin typeface="Arial" panose="020B0604020202020204" pitchFamily="34" charset="0"/>
                          <a:cs typeface="Arial" panose="020B0604020202020204" pitchFamily="34" charset="0"/>
                        </a:rPr>
                        <a:t>p&lt;</a:t>
                      </a:r>
                      <a:r>
                        <a:rPr lang="es-AR" sz="1200" b="1" i="0" u="none" strike="noStrike" dirty="0" smtClean="0">
                          <a:solidFill>
                            <a:srgbClr val="000000"/>
                          </a:solidFill>
                          <a:effectLst/>
                          <a:latin typeface="Arial" panose="020B0604020202020204" pitchFamily="34" charset="0"/>
                          <a:cs typeface="Arial" panose="020B0604020202020204" pitchFamily="34" charset="0"/>
                        </a:rPr>
                        <a:t>0,05</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extLst>
                  <a:ext uri="{0D108BD9-81ED-4DB2-BD59-A6C34878D82A}">
                    <a16:rowId xmlns:a16="http://schemas.microsoft.com/office/drawing/2014/main" xmlns="" val="3630480276"/>
                  </a:ext>
                </a:extLst>
              </a:tr>
              <a:tr h="193138">
                <a:tc>
                  <a:txBody>
                    <a:bodyPr/>
                    <a:lstStyle/>
                    <a:p>
                      <a:pPr algn="l" fontAlgn="b"/>
                      <a:r>
                        <a:rPr lang="es-AR" sz="1200" b="1" i="0" u="none" strike="noStrike" dirty="0">
                          <a:effectLst/>
                          <a:latin typeface="Arial" panose="020B0604020202020204" pitchFamily="34" charset="0"/>
                          <a:cs typeface="Arial" panose="020B0604020202020204" pitchFamily="34" charset="0"/>
                        </a:rPr>
                        <a:t>MDS</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ctr" fontAlgn="b"/>
                      <a:r>
                        <a:rPr lang="es-AR" sz="1200" b="1" i="0" u="none" strike="noStrike">
                          <a:effectLst/>
                          <a:latin typeface="Arial" panose="020B0604020202020204" pitchFamily="34" charset="0"/>
                          <a:cs typeface="Arial" panose="020B0604020202020204" pitchFamily="34" charset="0"/>
                        </a:rPr>
                        <a:t>514</a:t>
                      </a:r>
                      <a:endParaRPr lang="es-AR" sz="1200" b="1"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ctr" fontAlgn="b"/>
                      <a:endParaRPr lang="es-AR" sz="1200" b="1"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R w="12700" cmpd="sng">
                      <a:noFill/>
                    </a:lnR>
                    <a:noFill/>
                  </a:tcPr>
                </a:tc>
                <a:tc>
                  <a:txBody>
                    <a:bodyPr/>
                    <a:lstStyle/>
                    <a:p>
                      <a:pPr algn="ctr" fontAlgn="b"/>
                      <a:endParaRPr lang="es-AR" sz="1200" b="1"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s-AR" sz="1200" b="1"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s-AR" sz="1200" b="1"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noFill/>
                  </a:tcPr>
                </a:tc>
                <a:tc>
                  <a:txBody>
                    <a:bodyPr/>
                    <a:lstStyle/>
                    <a:p>
                      <a:pPr algn="ctr" fontAlgn="b"/>
                      <a:r>
                        <a:rPr lang="es-AR" sz="1200" b="1" i="0" u="none" strike="noStrike" dirty="0" smtClean="0">
                          <a:effectLst/>
                          <a:latin typeface="Arial" panose="020B0604020202020204" pitchFamily="34" charset="0"/>
                          <a:cs typeface="Arial" panose="020B0604020202020204" pitchFamily="34" charset="0"/>
                        </a:rPr>
                        <a:t>4,0</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ctr" fontAlgn="b"/>
                      <a:endParaRPr lang="es-AR" sz="1200" b="1"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R w="12700" cmpd="sng">
                      <a:noFill/>
                    </a:lnR>
                    <a:noFill/>
                  </a:tcPr>
                </a:tc>
                <a:tc>
                  <a:txBody>
                    <a:bodyPr/>
                    <a:lstStyle/>
                    <a:p>
                      <a:pPr algn="ctr" fontAlgn="b"/>
                      <a:endParaRPr lang="es-AR" sz="1200" b="1"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s-AR" sz="1200" b="1"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s-AR" sz="1200" b="1"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noFill/>
                  </a:tcPr>
                </a:tc>
                <a:tc>
                  <a:txBody>
                    <a:bodyPr/>
                    <a:lstStyle/>
                    <a:p>
                      <a:pPr algn="ctr" fontAlgn="b"/>
                      <a:r>
                        <a:rPr lang="es-AR" sz="1200" b="1" i="0" u="none" strike="noStrike">
                          <a:effectLst/>
                          <a:latin typeface="Arial" panose="020B0604020202020204" pitchFamily="34" charset="0"/>
                          <a:cs typeface="Arial" panose="020B0604020202020204" pitchFamily="34" charset="0"/>
                        </a:rPr>
                        <a:t>2,8</a:t>
                      </a:r>
                      <a:endParaRPr lang="es-AR" sz="1200" b="1"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R w="12700" cmpd="sng">
                      <a:noFill/>
                    </a:lnR>
                    <a:noFill/>
                  </a:tcPr>
                </a:tc>
                <a:tc>
                  <a:txBody>
                    <a:bodyPr/>
                    <a:lstStyle/>
                    <a:p>
                      <a:pPr algn="l" fontAlgn="b"/>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noFill/>
                  </a:tcPr>
                </a:tc>
                <a:tc>
                  <a:txBody>
                    <a:bodyPr/>
                    <a:lstStyle/>
                    <a:p>
                      <a:pPr algn="l" fontAlgn="b"/>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ctr" fontAlgn="b"/>
                      <a:r>
                        <a:rPr lang="es-AR" sz="1200" b="1" i="0" u="none" strike="noStrike" dirty="0" smtClean="0">
                          <a:solidFill>
                            <a:srgbClr val="000000"/>
                          </a:solidFill>
                          <a:effectLst/>
                          <a:latin typeface="Arial" panose="020B0604020202020204" pitchFamily="34" charset="0"/>
                          <a:cs typeface="Arial" panose="020B0604020202020204" pitchFamily="34" charset="0"/>
                        </a:rPr>
                        <a:t>9,3</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extLst>
                  <a:ext uri="{0D108BD9-81ED-4DB2-BD59-A6C34878D82A}">
                    <a16:rowId xmlns:a16="http://schemas.microsoft.com/office/drawing/2014/main" xmlns="" val="3852074779"/>
                  </a:ext>
                </a:extLst>
              </a:tr>
              <a:tr h="193138">
                <a:tc>
                  <a:txBody>
                    <a:bodyPr/>
                    <a:lstStyle/>
                    <a:p>
                      <a:pPr algn="l" fontAlgn="b"/>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B w="12700" cap="flat" cmpd="sng" algn="ctr">
                      <a:solidFill>
                        <a:schemeClr val="tx1"/>
                      </a:solidFill>
                      <a:prstDash val="solid"/>
                      <a:round/>
                      <a:headEnd type="none" w="med" len="med"/>
                      <a:tailEnd type="none" w="med" len="med"/>
                    </a:lnB>
                    <a:noFill/>
                  </a:tcPr>
                </a:tc>
                <a:tc>
                  <a:txBody>
                    <a:bodyPr/>
                    <a:lstStyle/>
                    <a:p>
                      <a:pPr algn="ctr" fontAlgn="b"/>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B w="12700" cap="flat" cmpd="sng" algn="ctr">
                      <a:solidFill>
                        <a:schemeClr val="tx1"/>
                      </a:solidFill>
                      <a:prstDash val="solid"/>
                      <a:round/>
                      <a:headEnd type="none" w="med" len="med"/>
                      <a:tailEnd type="none" w="med" len="med"/>
                    </a:lnB>
                    <a:noFill/>
                  </a:tcPr>
                </a:tc>
                <a:tc>
                  <a:txBody>
                    <a:bodyPr/>
                    <a:lstStyle/>
                    <a:p>
                      <a:pPr algn="ctr" fontAlgn="b"/>
                      <a:endParaRPr lang="es-AR" sz="1200" b="1"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R w="12700" cmpd="sng">
                      <a:noFill/>
                    </a:lnR>
                    <a:lnB w="12700" cap="flat" cmpd="sng" algn="ctr">
                      <a:solidFill>
                        <a:schemeClr val="tx1"/>
                      </a:solidFill>
                      <a:prstDash val="solid"/>
                      <a:round/>
                      <a:headEnd type="none" w="med" len="med"/>
                      <a:tailEnd type="none" w="med" len="med"/>
                    </a:lnB>
                    <a:noFill/>
                  </a:tcPr>
                </a:tc>
                <a:tc>
                  <a:txBody>
                    <a:bodyPr/>
                    <a:lstStyle/>
                    <a:p>
                      <a:pPr algn="ctr" fontAlgn="b"/>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s-AR" sz="1200" b="1"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B w="12700" cap="flat" cmpd="sng" algn="ctr">
                      <a:solidFill>
                        <a:schemeClr val="tx1"/>
                      </a:solidFill>
                      <a:prstDash val="solid"/>
                      <a:round/>
                      <a:headEnd type="none" w="med" len="med"/>
                      <a:tailEnd type="none" w="med" len="med"/>
                    </a:lnB>
                    <a:noFill/>
                  </a:tcPr>
                </a:tc>
                <a:tc>
                  <a:txBody>
                    <a:bodyPr/>
                    <a:lstStyle/>
                    <a:p>
                      <a:pPr algn="ctr" fontAlgn="b"/>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B w="12700" cap="flat" cmpd="sng" algn="ctr">
                      <a:solidFill>
                        <a:schemeClr val="tx1"/>
                      </a:solidFill>
                      <a:prstDash val="solid"/>
                      <a:round/>
                      <a:headEnd type="none" w="med" len="med"/>
                      <a:tailEnd type="none" w="med" len="med"/>
                    </a:lnB>
                    <a:noFill/>
                  </a:tcPr>
                </a:tc>
                <a:tc>
                  <a:txBody>
                    <a:bodyPr/>
                    <a:lstStyle/>
                    <a:p>
                      <a:pPr algn="ctr" fontAlgn="b"/>
                      <a:endParaRPr lang="es-AR" sz="1200" b="1"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R w="12700" cmpd="sng">
                      <a:noFill/>
                    </a:lnR>
                    <a:lnB w="12700" cap="flat" cmpd="sng" algn="ctr">
                      <a:solidFill>
                        <a:schemeClr val="tx1"/>
                      </a:solidFill>
                      <a:prstDash val="solid"/>
                      <a:round/>
                      <a:headEnd type="none" w="med" len="med"/>
                      <a:tailEnd type="none" w="med" len="med"/>
                    </a:lnB>
                    <a:noFill/>
                  </a:tcPr>
                </a:tc>
                <a:tc>
                  <a:txBody>
                    <a:bodyPr/>
                    <a:lstStyle/>
                    <a:p>
                      <a:pPr algn="ctr" fontAlgn="b"/>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B w="12700" cap="flat" cmpd="sng" algn="ctr">
                      <a:solidFill>
                        <a:schemeClr val="tx1"/>
                      </a:solidFill>
                      <a:prstDash val="solid"/>
                      <a:round/>
                      <a:headEnd type="none" w="med" len="med"/>
                      <a:tailEnd type="none" w="med" len="med"/>
                    </a:lnB>
                    <a:noFill/>
                  </a:tcPr>
                </a:tc>
                <a:tc>
                  <a:txBody>
                    <a:bodyPr/>
                    <a:lstStyle/>
                    <a:p>
                      <a:pPr algn="ctr" fontAlgn="b"/>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B w="12700" cap="flat" cmpd="sng" algn="ctr">
                      <a:solidFill>
                        <a:schemeClr val="tx1"/>
                      </a:solidFill>
                      <a:prstDash val="solid"/>
                      <a:round/>
                      <a:headEnd type="none" w="med" len="med"/>
                      <a:tailEnd type="none" w="med" len="med"/>
                    </a:lnB>
                    <a:noFill/>
                  </a:tcPr>
                </a:tc>
                <a:tc>
                  <a:txBody>
                    <a:bodyPr/>
                    <a:lstStyle/>
                    <a:p>
                      <a:pPr algn="l" fontAlgn="b"/>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R w="12700" cmpd="sng">
                      <a:noFill/>
                    </a:lnR>
                    <a:lnB w="12700" cap="flat" cmpd="sng" algn="ctr">
                      <a:solidFill>
                        <a:schemeClr val="tx1"/>
                      </a:solidFill>
                      <a:prstDash val="solid"/>
                      <a:round/>
                      <a:headEnd type="none" w="med" len="med"/>
                      <a:tailEnd type="none" w="med" len="med"/>
                    </a:lnB>
                    <a:noFill/>
                  </a:tcPr>
                </a:tc>
                <a:tc>
                  <a:txBody>
                    <a:bodyPr/>
                    <a:lstStyle/>
                    <a:p>
                      <a:pPr algn="l" fontAlgn="b"/>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B w="12700" cap="flat" cmpd="sng" algn="ctr">
                      <a:solidFill>
                        <a:schemeClr val="tx1"/>
                      </a:solidFill>
                      <a:prstDash val="solid"/>
                      <a:round/>
                      <a:headEnd type="none" w="med" len="med"/>
                      <a:tailEnd type="none" w="med" len="med"/>
                    </a:lnB>
                    <a:noFill/>
                  </a:tcPr>
                </a:tc>
                <a:tc>
                  <a:txBody>
                    <a:bodyPr/>
                    <a:lstStyle/>
                    <a:p>
                      <a:pPr algn="l" fontAlgn="b"/>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B w="12700" cap="flat" cmpd="sng" algn="ctr">
                      <a:solidFill>
                        <a:schemeClr val="tx1"/>
                      </a:solidFill>
                      <a:prstDash val="solid"/>
                      <a:round/>
                      <a:headEnd type="none" w="med" len="med"/>
                      <a:tailEnd type="none" w="med" len="med"/>
                    </a:lnB>
                    <a:noFill/>
                  </a:tcPr>
                </a:tc>
                <a:tc>
                  <a:txBody>
                    <a:bodyPr/>
                    <a:lstStyle/>
                    <a:p>
                      <a:pPr algn="ctr" fontAlgn="b"/>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B w="12700" cap="flat" cmpd="sng" algn="ctr">
                      <a:solidFill>
                        <a:schemeClr val="tx1"/>
                      </a:solidFill>
                      <a:prstDash val="solid"/>
                      <a:round/>
                      <a:headEnd type="none" w="med" len="med"/>
                      <a:tailEnd type="none" w="med" len="med"/>
                    </a:lnB>
                    <a:noFill/>
                  </a:tcPr>
                </a:tc>
                <a:tc>
                  <a:txBody>
                    <a:bodyPr/>
                    <a:lstStyle/>
                    <a:p>
                      <a:pPr algn="l" fontAlgn="b"/>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049903062"/>
                  </a:ext>
                </a:extLst>
              </a:tr>
            </a:tbl>
          </a:graphicData>
        </a:graphic>
      </p:graphicFrame>
      <p:sp>
        <p:nvSpPr>
          <p:cNvPr id="2" name="1 CuadroTexto"/>
          <p:cNvSpPr txBox="1"/>
          <p:nvPr/>
        </p:nvSpPr>
        <p:spPr>
          <a:xfrm>
            <a:off x="628650" y="6225099"/>
            <a:ext cx="10872788" cy="584775"/>
          </a:xfrm>
          <a:prstGeom prst="rect">
            <a:avLst/>
          </a:prstGeom>
          <a:noFill/>
        </p:spPr>
        <p:txBody>
          <a:bodyPr wrap="square" rtlCol="0">
            <a:spAutoFit/>
          </a:bodyPr>
          <a:lstStyle/>
          <a:p>
            <a:pPr algn="ctr"/>
            <a:endParaRPr lang="es-AR" dirty="0"/>
          </a:p>
          <a:p>
            <a:pPr algn="ctr"/>
            <a:r>
              <a:rPr lang="en-US" sz="1400" dirty="0" smtClean="0"/>
              <a:t>MDS: M</a:t>
            </a:r>
            <a:r>
              <a:rPr lang="es-AR" sz="1400" dirty="0" err="1" smtClean="0"/>
              <a:t>ínima</a:t>
            </a:r>
            <a:r>
              <a:rPr lang="es-AR" sz="1400" dirty="0" smtClean="0"/>
              <a:t> Diferencia Significativa (p</a:t>
            </a:r>
            <a:r>
              <a:rPr lang="en-US" sz="1400" dirty="0" smtClean="0"/>
              <a:t>&lt;0.05).</a:t>
            </a:r>
            <a:endParaRPr lang="en-US" sz="1400" dirty="0"/>
          </a:p>
        </p:txBody>
      </p:sp>
      <p:sp>
        <p:nvSpPr>
          <p:cNvPr id="4" name="CuadroTexto 3"/>
          <p:cNvSpPr txBox="1"/>
          <p:nvPr/>
        </p:nvSpPr>
        <p:spPr>
          <a:xfrm>
            <a:off x="442452" y="235975"/>
            <a:ext cx="5335820" cy="646331"/>
          </a:xfrm>
          <a:prstGeom prst="rect">
            <a:avLst/>
          </a:prstGeom>
          <a:noFill/>
        </p:spPr>
        <p:txBody>
          <a:bodyPr wrap="none" rtlCol="0">
            <a:spAutoFit/>
          </a:bodyPr>
          <a:lstStyle/>
          <a:p>
            <a:pPr marL="342900" indent="-342900">
              <a:buAutoNum type="arabicParenBoth"/>
            </a:pPr>
            <a:r>
              <a:rPr lang="es-AR" b="1" dirty="0" smtClean="0"/>
              <a:t>Mediciones de área foliar y biomasa de </a:t>
            </a:r>
            <a:r>
              <a:rPr lang="es-AR" b="1" dirty="0" err="1" smtClean="0"/>
              <a:t>Maggiolo</a:t>
            </a:r>
            <a:r>
              <a:rPr lang="es-AR" b="1" dirty="0" smtClean="0"/>
              <a:t>: </a:t>
            </a:r>
          </a:p>
          <a:p>
            <a:r>
              <a:rPr lang="es-AR" b="1" dirty="0" smtClean="0">
                <a:solidFill>
                  <a:srgbClr val="FF0000"/>
                </a:solidFill>
              </a:rPr>
              <a:t>Análisis conjunto:</a:t>
            </a:r>
            <a:endParaRPr lang="es-AR" b="1" dirty="0">
              <a:solidFill>
                <a:srgbClr val="FF0000"/>
              </a:solidFill>
            </a:endParaRPr>
          </a:p>
        </p:txBody>
      </p:sp>
      <p:pic>
        <p:nvPicPr>
          <p:cNvPr id="6" name="Imagen 5">
            <a:extLst>
              <a:ext uri="{FF2B5EF4-FFF2-40B4-BE49-F238E27FC236}">
                <a16:creationId xmlns:a16="http://schemas.microsoft.com/office/drawing/2014/main" xmlns="" id="{6D9F7C36-7FE2-4AE4-A8B0-81529E5D8B4F}"/>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l="4196" t="4423" r="4176"/>
          <a:stretch/>
        </p:blipFill>
        <p:spPr>
          <a:xfrm>
            <a:off x="11086526" y="132999"/>
            <a:ext cx="863364" cy="900000"/>
          </a:xfrm>
          <a:prstGeom prst="rect">
            <a:avLst/>
          </a:prstGeom>
        </p:spPr>
      </p:pic>
    </p:spTree>
    <p:extLst>
      <p:ext uri="{BB962C8B-B14F-4D97-AF65-F5344CB8AC3E}">
        <p14:creationId xmlns:p14="http://schemas.microsoft.com/office/powerpoint/2010/main" xmlns="" val="5942551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3"/>
          <p:cNvGraphicFramePr>
            <a:graphicFrameLocks noGrp="1"/>
          </p:cNvGraphicFramePr>
          <p:nvPr>
            <p:extLst>
              <p:ext uri="{D42A27DB-BD31-4B8C-83A1-F6EECF244321}">
                <p14:modId xmlns:p14="http://schemas.microsoft.com/office/powerpoint/2010/main" xmlns="" val="2727386593"/>
              </p:ext>
            </p:extLst>
          </p:nvPr>
        </p:nvGraphicFramePr>
        <p:xfrm>
          <a:off x="929151" y="953026"/>
          <a:ext cx="10115838" cy="5377815"/>
        </p:xfrm>
        <a:graphic>
          <a:graphicData uri="http://schemas.openxmlformats.org/drawingml/2006/table">
            <a:tbl>
              <a:tblPr>
                <a:tableStyleId>{5C22544A-7EE6-4342-B048-85BDC9FD1C3A}</a:tableStyleId>
              </a:tblPr>
              <a:tblGrid>
                <a:gridCol w="435913">
                  <a:extLst>
                    <a:ext uri="{9D8B030D-6E8A-4147-A177-3AD203B41FA5}">
                      <a16:colId xmlns:a16="http://schemas.microsoft.com/office/drawing/2014/main" xmlns="" val="3797302092"/>
                    </a:ext>
                  </a:extLst>
                </a:gridCol>
                <a:gridCol w="1007109">
                  <a:extLst>
                    <a:ext uri="{9D8B030D-6E8A-4147-A177-3AD203B41FA5}">
                      <a16:colId xmlns:a16="http://schemas.microsoft.com/office/drawing/2014/main" xmlns="" val="3937521877"/>
                    </a:ext>
                  </a:extLst>
                </a:gridCol>
                <a:gridCol w="901888">
                  <a:extLst>
                    <a:ext uri="{9D8B030D-6E8A-4147-A177-3AD203B41FA5}">
                      <a16:colId xmlns:a16="http://schemas.microsoft.com/office/drawing/2014/main" xmlns="" val="3924930983"/>
                    </a:ext>
                  </a:extLst>
                </a:gridCol>
                <a:gridCol w="405850">
                  <a:extLst>
                    <a:ext uri="{9D8B030D-6E8A-4147-A177-3AD203B41FA5}">
                      <a16:colId xmlns:a16="http://schemas.microsoft.com/office/drawing/2014/main" xmlns="" val="3693959092"/>
                    </a:ext>
                  </a:extLst>
                </a:gridCol>
                <a:gridCol w="1014919">
                  <a:extLst>
                    <a:ext uri="{9D8B030D-6E8A-4147-A177-3AD203B41FA5}">
                      <a16:colId xmlns:a16="http://schemas.microsoft.com/office/drawing/2014/main" xmlns="" val="2139229036"/>
                    </a:ext>
                  </a:extLst>
                </a:gridCol>
                <a:gridCol w="777922">
                  <a:extLst>
                    <a:ext uri="{9D8B030D-6E8A-4147-A177-3AD203B41FA5}">
                      <a16:colId xmlns:a16="http://schemas.microsoft.com/office/drawing/2014/main" xmlns="" val="3503963147"/>
                    </a:ext>
                  </a:extLst>
                </a:gridCol>
                <a:gridCol w="368490">
                  <a:extLst>
                    <a:ext uri="{9D8B030D-6E8A-4147-A177-3AD203B41FA5}">
                      <a16:colId xmlns:a16="http://schemas.microsoft.com/office/drawing/2014/main" xmlns="" val="3377400110"/>
                    </a:ext>
                  </a:extLst>
                </a:gridCol>
                <a:gridCol w="368489">
                  <a:extLst>
                    <a:ext uri="{9D8B030D-6E8A-4147-A177-3AD203B41FA5}">
                      <a16:colId xmlns:a16="http://schemas.microsoft.com/office/drawing/2014/main" xmlns="" val="4079811199"/>
                    </a:ext>
                  </a:extLst>
                </a:gridCol>
                <a:gridCol w="1023582">
                  <a:extLst>
                    <a:ext uri="{9D8B030D-6E8A-4147-A177-3AD203B41FA5}">
                      <a16:colId xmlns:a16="http://schemas.microsoft.com/office/drawing/2014/main" xmlns="" val="3045318022"/>
                    </a:ext>
                  </a:extLst>
                </a:gridCol>
                <a:gridCol w="900753">
                  <a:extLst>
                    <a:ext uri="{9D8B030D-6E8A-4147-A177-3AD203B41FA5}">
                      <a16:colId xmlns:a16="http://schemas.microsoft.com/office/drawing/2014/main" xmlns="" val="640670671"/>
                    </a:ext>
                  </a:extLst>
                </a:gridCol>
                <a:gridCol w="259307">
                  <a:extLst>
                    <a:ext uri="{9D8B030D-6E8A-4147-A177-3AD203B41FA5}">
                      <a16:colId xmlns:a16="http://schemas.microsoft.com/office/drawing/2014/main" xmlns="" val="2832322837"/>
                    </a:ext>
                  </a:extLst>
                </a:gridCol>
                <a:gridCol w="349574">
                  <a:extLst>
                    <a:ext uri="{9D8B030D-6E8A-4147-A177-3AD203B41FA5}">
                      <a16:colId xmlns:a16="http://schemas.microsoft.com/office/drawing/2014/main" xmlns="" val="895072321"/>
                    </a:ext>
                  </a:extLst>
                </a:gridCol>
                <a:gridCol w="1155032">
                  <a:extLst>
                    <a:ext uri="{9D8B030D-6E8A-4147-A177-3AD203B41FA5}">
                      <a16:colId xmlns:a16="http://schemas.microsoft.com/office/drawing/2014/main" xmlns="" val="2026245953"/>
                    </a:ext>
                  </a:extLst>
                </a:gridCol>
                <a:gridCol w="1147010">
                  <a:extLst>
                    <a:ext uri="{9D8B030D-6E8A-4147-A177-3AD203B41FA5}">
                      <a16:colId xmlns:a16="http://schemas.microsoft.com/office/drawing/2014/main" xmlns="" val="1044357102"/>
                    </a:ext>
                  </a:extLst>
                </a:gridCol>
              </a:tblGrid>
              <a:tr h="161925">
                <a:tc>
                  <a:txBody>
                    <a:bodyPr/>
                    <a:lstStyle/>
                    <a:p>
                      <a:pPr algn="l" fontAlgn="b"/>
                      <a:r>
                        <a:rPr lang="es-AR" sz="1200" b="1" u="none" strike="noStrike">
                          <a:effectLst/>
                          <a:latin typeface="Arial" panose="020B0604020202020204" pitchFamily="34" charset="0"/>
                          <a:cs typeface="Arial" panose="020B0604020202020204" pitchFamily="34" charset="0"/>
                        </a:rPr>
                        <a:t>Ciclo</a:t>
                      </a:r>
                      <a:endParaRPr lang="es-AR" sz="1200" b="1"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200" b="1" u="none" strike="noStrike" dirty="0">
                          <a:effectLst/>
                          <a:latin typeface="Arial" panose="020B0604020202020204" pitchFamily="34" charset="0"/>
                          <a:cs typeface="Arial" panose="020B0604020202020204" pitchFamily="34" charset="0"/>
                        </a:rPr>
                        <a:t>Área </a:t>
                      </a:r>
                      <a:r>
                        <a:rPr lang="es-AR" sz="1200" b="1" u="none" strike="noStrike" dirty="0" smtClean="0">
                          <a:effectLst/>
                          <a:latin typeface="Arial" panose="020B0604020202020204" pitchFamily="34" charset="0"/>
                          <a:cs typeface="Arial" panose="020B0604020202020204" pitchFamily="34" charset="0"/>
                        </a:rPr>
                        <a:t>foliar (cm</a:t>
                      </a:r>
                      <a:r>
                        <a:rPr lang="es-AR" sz="1200" b="1" u="none" strike="noStrike" baseline="30000" dirty="0" smtClean="0">
                          <a:effectLst/>
                          <a:latin typeface="Arial" panose="020B0604020202020204" pitchFamily="34" charset="0"/>
                          <a:cs typeface="Arial" panose="020B0604020202020204" pitchFamily="34" charset="0"/>
                        </a:rPr>
                        <a:t>2</a:t>
                      </a:r>
                      <a:r>
                        <a:rPr lang="es-AR" sz="1200" b="1" u="none" strike="noStrike" dirty="0" smtClean="0">
                          <a:effectLst/>
                          <a:latin typeface="Arial" panose="020B0604020202020204" pitchFamily="34" charset="0"/>
                          <a:cs typeface="Arial" panose="020B0604020202020204" pitchFamily="34" charset="0"/>
                        </a:rPr>
                        <a:t>)</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endParaRPr lang="es-AR" sz="1200" b="1"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endParaRPr lang="es-AR" sz="1200" b="1"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3">
                  <a:txBody>
                    <a:bodyPr/>
                    <a:lstStyle/>
                    <a:p>
                      <a:pPr algn="l" fontAlgn="b"/>
                      <a:r>
                        <a:rPr lang="es-AR" sz="1200" b="1" u="none" strike="noStrike" dirty="0">
                          <a:effectLst/>
                          <a:latin typeface="Arial" panose="020B0604020202020204" pitchFamily="34" charset="0"/>
                          <a:cs typeface="Arial" panose="020B0604020202020204" pitchFamily="34" charset="0"/>
                        </a:rPr>
                        <a:t>Peso (hojas secas, g)</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s-AR"/>
                    </a:p>
                  </a:txBody>
                  <a:tcPr/>
                </a:tc>
                <a:tc hMerge="1">
                  <a:txBody>
                    <a:bodyPr/>
                    <a:lstStyle/>
                    <a:p>
                      <a:endParaRPr lang="es-AR"/>
                    </a:p>
                  </a:txBody>
                  <a:tcPr/>
                </a:tc>
                <a:tc>
                  <a:txBody>
                    <a:bodyPr/>
                    <a:lstStyle/>
                    <a:p>
                      <a:pPr algn="l" fontAlgn="ctr"/>
                      <a:endParaRPr lang="es-AR" sz="1200" b="1"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3">
                  <a:txBody>
                    <a:bodyPr/>
                    <a:lstStyle/>
                    <a:p>
                      <a:pPr algn="l" fontAlgn="b"/>
                      <a:r>
                        <a:rPr lang="es-AR" sz="1200" b="1" u="none" strike="noStrike" dirty="0">
                          <a:effectLst/>
                          <a:latin typeface="Arial" panose="020B0604020202020204" pitchFamily="34" charset="0"/>
                          <a:cs typeface="Arial" panose="020B0604020202020204" pitchFamily="34" charset="0"/>
                        </a:rPr>
                        <a:t>Peso (hojas verdes, g)</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endParaRPr lang="es-AR" sz="1200" b="1"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s-AR" sz="1200" b="1" u="none" strike="noStrike" dirty="0">
                          <a:effectLst/>
                          <a:latin typeface="Arial" panose="020B0604020202020204" pitchFamily="34" charset="0"/>
                          <a:cs typeface="Arial" panose="020B0604020202020204" pitchFamily="34" charset="0"/>
                        </a:rPr>
                        <a:t>% Hoja verde</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456657526"/>
                  </a:ext>
                </a:extLst>
              </a:tr>
              <a:tr h="161925">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T w="12700" cap="flat" cmpd="sng" algn="ctr">
                      <a:solidFill>
                        <a:schemeClr val="tx1"/>
                      </a:solidFill>
                      <a:prstDash val="solid"/>
                      <a:round/>
                      <a:headEnd type="none" w="med" len="med"/>
                      <a:tailEnd type="none" w="med" len="med"/>
                    </a:lnT>
                    <a:noFill/>
                  </a:tcPr>
                </a:tc>
                <a:tc>
                  <a:txBody>
                    <a:bodyPr/>
                    <a:lstStyle/>
                    <a:p>
                      <a:pPr algn="l" fontAlgn="ct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T w="12700" cap="flat" cmpd="sng" algn="ctr">
                      <a:solidFill>
                        <a:schemeClr val="tx1"/>
                      </a:solidFill>
                      <a:prstDash val="solid"/>
                      <a:round/>
                      <a:headEnd type="none" w="med" len="med"/>
                      <a:tailEnd type="none" w="med" len="med"/>
                    </a:lnT>
                    <a:noFill/>
                  </a:tcPr>
                </a:tc>
                <a:tc>
                  <a:txBody>
                    <a:bodyPr/>
                    <a:lstStyle/>
                    <a:p>
                      <a:pPr algn="ctr"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T w="12700" cap="flat" cmpd="sng" algn="ctr">
                      <a:solidFill>
                        <a:schemeClr val="tx1"/>
                      </a:solidFill>
                      <a:prstDash val="solid"/>
                      <a:round/>
                      <a:headEnd type="none" w="med" len="med"/>
                      <a:tailEnd type="none" w="med" len="med"/>
                    </a:lnT>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T w="12700" cap="flat" cmpd="sng" algn="ctr">
                      <a:solidFill>
                        <a:schemeClr val="tx1"/>
                      </a:solidFill>
                      <a:prstDash val="solid"/>
                      <a:round/>
                      <a:headEnd type="none" w="med" len="med"/>
                      <a:tailEnd type="none" w="med" len="med"/>
                    </a:lnT>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T w="12700" cap="flat" cmpd="sng" algn="ctr">
                      <a:solidFill>
                        <a:schemeClr val="tx1"/>
                      </a:solidFill>
                      <a:prstDash val="solid"/>
                      <a:round/>
                      <a:headEnd type="none" w="med" len="med"/>
                      <a:tailEnd type="none" w="med" len="med"/>
                    </a:lnT>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T w="12700" cap="flat" cmpd="sng" algn="ctr">
                      <a:solidFill>
                        <a:schemeClr val="tx1"/>
                      </a:solidFill>
                      <a:prstDash val="solid"/>
                      <a:round/>
                      <a:headEnd type="none" w="med" len="med"/>
                      <a:tailEnd type="none" w="med" len="med"/>
                    </a:lnT>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T w="12700" cap="flat" cmpd="sng" algn="ctr">
                      <a:solidFill>
                        <a:schemeClr val="tx1"/>
                      </a:solidFill>
                      <a:prstDash val="solid"/>
                      <a:round/>
                      <a:headEnd type="none" w="med" len="med"/>
                      <a:tailEnd type="none" w="med" len="med"/>
                    </a:lnT>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T w="12700" cap="flat" cmpd="sng" algn="ctr">
                      <a:solidFill>
                        <a:schemeClr val="tx1"/>
                      </a:solidFill>
                      <a:prstDash val="solid"/>
                      <a:round/>
                      <a:headEnd type="none" w="med" len="med"/>
                      <a:tailEnd type="none" w="med" len="med"/>
                    </a:lnT>
                    <a:noFill/>
                  </a:tcPr>
                </a:tc>
                <a:tc>
                  <a:txBody>
                    <a:bodyPr/>
                    <a:lstStyle/>
                    <a:p>
                      <a:pPr algn="l" fontAlgn="ct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T w="12700" cap="flat" cmpd="sng" algn="ctr">
                      <a:solidFill>
                        <a:schemeClr val="tx1"/>
                      </a:solidFill>
                      <a:prstDash val="solid"/>
                      <a:round/>
                      <a:headEnd type="none" w="med" len="med"/>
                      <a:tailEnd type="none" w="med" len="med"/>
                    </a:lnT>
                    <a:noFill/>
                  </a:tcPr>
                </a:tc>
                <a:tc>
                  <a:txBody>
                    <a:bodyPr/>
                    <a:lstStyle/>
                    <a:p>
                      <a:pPr algn="ctr"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T w="12700" cap="flat" cmpd="sng" algn="ctr">
                      <a:solidFill>
                        <a:schemeClr val="tx1"/>
                      </a:solidFill>
                      <a:prstDash val="solid"/>
                      <a:round/>
                      <a:headEnd type="none" w="med" len="med"/>
                      <a:tailEnd type="none" w="med" len="med"/>
                    </a:lnT>
                    <a:noFill/>
                  </a:tcPr>
                </a:tc>
                <a:tc>
                  <a:txBody>
                    <a:bodyPr/>
                    <a:lstStyle/>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T w="12700" cap="flat" cmpd="sng" algn="ctr">
                      <a:solidFill>
                        <a:schemeClr val="tx1"/>
                      </a:solidFill>
                      <a:prstDash val="solid"/>
                      <a:round/>
                      <a:headEnd type="none" w="med" len="med"/>
                      <a:tailEnd type="none" w="med" len="med"/>
                    </a:lnT>
                    <a:noFill/>
                  </a:tcPr>
                </a:tc>
                <a:tc>
                  <a:txBody>
                    <a:bodyPr/>
                    <a:lstStyle/>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T w="12700" cap="flat" cmpd="sng" algn="ctr">
                      <a:solidFill>
                        <a:schemeClr val="tx1"/>
                      </a:solidFill>
                      <a:prstDash val="solid"/>
                      <a:round/>
                      <a:headEnd type="none" w="med" len="med"/>
                      <a:tailEnd type="none" w="med" len="med"/>
                    </a:lnT>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T w="12700" cap="flat" cmpd="sng" algn="ctr">
                      <a:solidFill>
                        <a:schemeClr val="tx1"/>
                      </a:solidFill>
                      <a:prstDash val="solid"/>
                      <a:round/>
                      <a:headEnd type="none" w="med" len="med"/>
                      <a:tailEnd type="none" w="med" len="med"/>
                    </a:lnT>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xmlns="" val="936096107"/>
                  </a:ext>
                </a:extLst>
              </a:tr>
              <a:tr h="161925">
                <a:tc>
                  <a:txBody>
                    <a:bodyPr/>
                    <a:lstStyle/>
                    <a:p>
                      <a:pPr algn="l" fontAlgn="b"/>
                      <a:r>
                        <a:rPr lang="es-AR" sz="1200" u="none" strike="noStrike">
                          <a:effectLst/>
                          <a:latin typeface="Arial" panose="020B0604020202020204" pitchFamily="34" charset="0"/>
                          <a:cs typeface="Arial" panose="020B0604020202020204" pitchFamily="34" charset="0"/>
                        </a:rPr>
                        <a:t>CL</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ctr"/>
                      <a:r>
                        <a:rPr lang="es-AR" sz="1200" u="none" strike="noStrike">
                          <a:effectLst/>
                          <a:latin typeface="Arial" panose="020B0604020202020204" pitchFamily="34" charset="0"/>
                          <a:cs typeface="Arial" panose="020B0604020202020204" pitchFamily="34" charset="0"/>
                        </a:rPr>
                        <a:t>DM Pehuen</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u="none" strike="noStrike">
                          <a:effectLst/>
                          <a:latin typeface="Arial" panose="020B0604020202020204" pitchFamily="34" charset="0"/>
                          <a:cs typeface="Arial" panose="020B0604020202020204" pitchFamily="34" charset="0"/>
                        </a:rPr>
                        <a:t>1942</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ctr"/>
                      <a:r>
                        <a:rPr lang="es-AR" sz="1200" u="none" strike="noStrike">
                          <a:effectLst/>
                          <a:latin typeface="Arial" panose="020B0604020202020204" pitchFamily="34" charset="0"/>
                          <a:cs typeface="Arial" panose="020B0604020202020204" pitchFamily="34" charset="0"/>
                        </a:rPr>
                        <a:t>DM Pehuen</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u="none" strike="noStrike" dirty="0">
                          <a:effectLst/>
                          <a:latin typeface="Arial" panose="020B0604020202020204" pitchFamily="34" charset="0"/>
                          <a:cs typeface="Arial" panose="020B0604020202020204" pitchFamily="34" charset="0"/>
                        </a:rPr>
                        <a:t>18,9</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ctr"/>
                      <a:r>
                        <a:rPr lang="es-AR" sz="1200" u="none" strike="noStrike" dirty="0">
                          <a:effectLst/>
                          <a:latin typeface="Arial" panose="020B0604020202020204" pitchFamily="34" charset="0"/>
                          <a:cs typeface="Arial" panose="020B0604020202020204" pitchFamily="34" charset="0"/>
                        </a:rPr>
                        <a:t>DM </a:t>
                      </a:r>
                      <a:r>
                        <a:rPr lang="es-AR" sz="1200" u="none" strike="noStrike" dirty="0" err="1">
                          <a:effectLst/>
                          <a:latin typeface="Arial" panose="020B0604020202020204" pitchFamily="34" charset="0"/>
                          <a:cs typeface="Arial" panose="020B0604020202020204" pitchFamily="34" charset="0"/>
                        </a:rPr>
                        <a:t>Pehuen</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u="none" strike="noStrike">
                          <a:effectLst/>
                          <a:latin typeface="Arial" panose="020B0604020202020204" pitchFamily="34" charset="0"/>
                          <a:cs typeface="Arial" panose="020B0604020202020204" pitchFamily="34" charset="0"/>
                        </a:rPr>
                        <a:t>13,5</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r>
                        <a:rPr lang="es-AR" sz="1200" u="none" strike="noStrike" dirty="0" err="1">
                          <a:effectLst/>
                          <a:latin typeface="Arial" panose="020B0604020202020204" pitchFamily="34" charset="0"/>
                          <a:cs typeface="Arial" panose="020B0604020202020204" pitchFamily="34" charset="0"/>
                        </a:rPr>
                        <a:t>Geminis</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ctr" fontAlgn="b"/>
                      <a:r>
                        <a:rPr lang="es-AR" sz="1200" u="none" strike="noStrike">
                          <a:effectLst/>
                          <a:latin typeface="Arial" panose="020B0604020202020204" pitchFamily="34" charset="0"/>
                          <a:cs typeface="Arial" panose="020B0604020202020204" pitchFamily="34" charset="0"/>
                        </a:rPr>
                        <a:t>45,8</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extLst>
                  <a:ext uri="{0D108BD9-81ED-4DB2-BD59-A6C34878D82A}">
                    <a16:rowId xmlns:a16="http://schemas.microsoft.com/office/drawing/2014/main" xmlns="" val="4190945996"/>
                  </a:ext>
                </a:extLst>
              </a:tr>
              <a:tr h="161925">
                <a:tc>
                  <a:txBody>
                    <a:bodyPr/>
                    <a:lstStyle/>
                    <a:p>
                      <a:pPr algn="l" fontAlgn="b"/>
                      <a:r>
                        <a:rPr lang="es-AR" sz="1200" u="none" strike="noStrike" dirty="0">
                          <a:effectLst/>
                          <a:latin typeface="Arial" panose="020B0604020202020204" pitchFamily="34" charset="0"/>
                          <a:cs typeface="Arial" panose="020B0604020202020204" pitchFamily="34" charset="0"/>
                        </a:rPr>
                        <a:t>CL</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ctr"/>
                      <a:r>
                        <a:rPr lang="es-AR" sz="1200" u="none" strike="noStrike" dirty="0" smtClean="0">
                          <a:effectLst/>
                          <a:latin typeface="Arial" panose="020B0604020202020204" pitchFamily="34" charset="0"/>
                          <a:cs typeface="Arial" panose="020B0604020202020204" pitchFamily="34" charset="0"/>
                        </a:rPr>
                        <a:t>B </a:t>
                      </a:r>
                      <a:r>
                        <a:rPr lang="es-AR" sz="1200" u="none" strike="noStrike" dirty="0" err="1" smtClean="0">
                          <a:effectLst/>
                          <a:latin typeface="Arial" panose="020B0604020202020204" pitchFamily="34" charset="0"/>
                          <a:cs typeface="Arial" panose="020B0604020202020204" pitchFamily="34" charset="0"/>
                        </a:rPr>
                        <a:t>Colihue</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u="none" strike="noStrike">
                          <a:effectLst/>
                          <a:latin typeface="Arial" panose="020B0604020202020204" pitchFamily="34" charset="0"/>
                          <a:cs typeface="Arial" panose="020B0604020202020204" pitchFamily="34" charset="0"/>
                        </a:rPr>
                        <a:t>1886</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ctr"/>
                      <a:r>
                        <a:rPr lang="es-AR" sz="1200" u="none" strike="noStrike" dirty="0" smtClean="0">
                          <a:effectLst/>
                          <a:latin typeface="Arial" panose="020B0604020202020204" pitchFamily="34" charset="0"/>
                          <a:cs typeface="Arial" panose="020B0604020202020204" pitchFamily="34" charset="0"/>
                        </a:rPr>
                        <a:t>1833</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u="none" strike="noStrike">
                          <a:effectLst/>
                          <a:latin typeface="Arial" panose="020B0604020202020204" pitchFamily="34" charset="0"/>
                          <a:cs typeface="Arial" panose="020B0604020202020204" pitchFamily="34" charset="0"/>
                        </a:rPr>
                        <a:t>17,4</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ctr"/>
                      <a:r>
                        <a:rPr lang="es-AR" sz="1200" u="none" strike="noStrike">
                          <a:effectLst/>
                          <a:latin typeface="Arial" panose="020B0604020202020204" pitchFamily="34" charset="0"/>
                          <a:cs typeface="Arial" panose="020B0604020202020204" pitchFamily="34" charset="0"/>
                        </a:rPr>
                        <a:t>FavoritoII</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u="none" strike="noStrike" dirty="0">
                          <a:effectLst/>
                          <a:latin typeface="Arial" panose="020B0604020202020204" pitchFamily="34" charset="0"/>
                          <a:cs typeface="Arial" panose="020B0604020202020204" pitchFamily="34" charset="0"/>
                        </a:rPr>
                        <a:t>12,3</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r>
                        <a:rPr lang="es-AR" sz="1200" u="none" strike="noStrike">
                          <a:effectLst/>
                          <a:latin typeface="Arial" panose="020B0604020202020204" pitchFamily="34" charset="0"/>
                          <a:cs typeface="Arial" panose="020B0604020202020204" pitchFamily="34" charset="0"/>
                        </a:rPr>
                        <a:t>SY109</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ctr" fontAlgn="b"/>
                      <a:r>
                        <a:rPr lang="es-AR" sz="1200" u="none" strike="noStrike">
                          <a:effectLst/>
                          <a:latin typeface="Arial" panose="020B0604020202020204" pitchFamily="34" charset="0"/>
                          <a:cs typeface="Arial" panose="020B0604020202020204" pitchFamily="34" charset="0"/>
                        </a:rPr>
                        <a:t>44,6</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extLst>
                  <a:ext uri="{0D108BD9-81ED-4DB2-BD59-A6C34878D82A}">
                    <a16:rowId xmlns:a16="http://schemas.microsoft.com/office/drawing/2014/main" xmlns="" val="2317684269"/>
                  </a:ext>
                </a:extLst>
              </a:tr>
              <a:tr h="161925">
                <a:tc>
                  <a:txBody>
                    <a:bodyPr/>
                    <a:lstStyle/>
                    <a:p>
                      <a:pPr algn="l" fontAlgn="b"/>
                      <a:r>
                        <a:rPr lang="es-AR" sz="1200" u="none" strike="noStrike">
                          <a:effectLst/>
                          <a:latin typeface="Arial" panose="020B0604020202020204" pitchFamily="34" charset="0"/>
                          <a:cs typeface="Arial" panose="020B0604020202020204" pitchFamily="34" charset="0"/>
                        </a:rPr>
                        <a:t>CL</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ctr"/>
                      <a:r>
                        <a:rPr lang="es-AR" sz="1200" u="none" strike="noStrike">
                          <a:effectLst/>
                          <a:latin typeface="Arial" panose="020B0604020202020204" pitchFamily="34" charset="0"/>
                          <a:cs typeface="Arial" panose="020B0604020202020204" pitchFamily="34" charset="0"/>
                        </a:rPr>
                        <a:t>SY109</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u="none" strike="noStrike">
                          <a:effectLst/>
                          <a:latin typeface="Arial" panose="020B0604020202020204" pitchFamily="34" charset="0"/>
                          <a:cs typeface="Arial" panose="020B0604020202020204" pitchFamily="34" charset="0"/>
                        </a:rPr>
                        <a:t>1862</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ctr"/>
                      <a:r>
                        <a:rPr lang="es-AR" sz="1200" u="none" strike="noStrike">
                          <a:effectLst/>
                          <a:latin typeface="Arial" panose="020B0604020202020204" pitchFamily="34" charset="0"/>
                          <a:cs typeface="Arial" panose="020B0604020202020204" pitchFamily="34" charset="0"/>
                        </a:rPr>
                        <a:t>FavoritoII</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u="none" strike="noStrike">
                          <a:effectLst/>
                          <a:latin typeface="Arial" panose="020B0604020202020204" pitchFamily="34" charset="0"/>
                          <a:cs typeface="Arial" panose="020B0604020202020204" pitchFamily="34" charset="0"/>
                        </a:rPr>
                        <a:t>16,3</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ctr"/>
                      <a:r>
                        <a:rPr lang="es-AR" sz="1200" u="none" strike="noStrike">
                          <a:effectLst/>
                          <a:latin typeface="Arial" panose="020B0604020202020204" pitchFamily="34" charset="0"/>
                          <a:cs typeface="Arial" panose="020B0604020202020204" pitchFamily="34" charset="0"/>
                        </a:rPr>
                        <a:t>Geminis</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u="none" strike="noStrike">
                          <a:effectLst/>
                          <a:latin typeface="Arial" panose="020B0604020202020204" pitchFamily="34" charset="0"/>
                          <a:cs typeface="Arial" panose="020B0604020202020204" pitchFamily="34" charset="0"/>
                        </a:rPr>
                        <a:t>12,1</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r>
                        <a:rPr lang="es-AR" sz="1200" u="none" strike="noStrike">
                          <a:effectLst/>
                          <a:latin typeface="Arial" panose="020B0604020202020204" pitchFamily="34" charset="0"/>
                          <a:cs typeface="Arial" panose="020B0604020202020204" pitchFamily="34" charset="0"/>
                        </a:rPr>
                        <a:t>Bag_620</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ctr" fontAlgn="b"/>
                      <a:r>
                        <a:rPr lang="es-AR" sz="1200" u="none" strike="noStrike">
                          <a:effectLst/>
                          <a:latin typeface="Arial" panose="020B0604020202020204" pitchFamily="34" charset="0"/>
                          <a:cs typeface="Arial" panose="020B0604020202020204" pitchFamily="34" charset="0"/>
                        </a:rPr>
                        <a:t>43,9</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extLst>
                  <a:ext uri="{0D108BD9-81ED-4DB2-BD59-A6C34878D82A}">
                    <a16:rowId xmlns:a16="http://schemas.microsoft.com/office/drawing/2014/main" xmlns="" val="2028809495"/>
                  </a:ext>
                </a:extLst>
              </a:tr>
              <a:tr h="161925">
                <a:tc>
                  <a:txBody>
                    <a:bodyPr/>
                    <a:lstStyle/>
                    <a:p>
                      <a:pPr algn="l" fontAlgn="b"/>
                      <a:r>
                        <a:rPr lang="es-AR" sz="1200" u="none" strike="noStrike">
                          <a:effectLst/>
                          <a:latin typeface="Arial" panose="020B0604020202020204" pitchFamily="34" charset="0"/>
                          <a:cs typeface="Arial" panose="020B0604020202020204" pitchFamily="34" charset="0"/>
                        </a:rPr>
                        <a:t>CL</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ctr"/>
                      <a:r>
                        <a:rPr lang="es-AR" sz="1200" u="none" strike="noStrike" dirty="0" smtClean="0">
                          <a:effectLst/>
                          <a:latin typeface="Arial" panose="020B0604020202020204" pitchFamily="34" charset="0"/>
                          <a:cs typeface="Arial" panose="020B0604020202020204" pitchFamily="34" charset="0"/>
                        </a:rPr>
                        <a:t>1833</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u="none" strike="noStrike">
                          <a:effectLst/>
                          <a:latin typeface="Arial" panose="020B0604020202020204" pitchFamily="34" charset="0"/>
                          <a:cs typeface="Arial" panose="020B0604020202020204" pitchFamily="34" charset="0"/>
                        </a:rPr>
                        <a:t>1819</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ctr"/>
                      <a:r>
                        <a:rPr lang="es-AR" sz="1200" u="none" strike="noStrike" dirty="0" smtClean="0">
                          <a:effectLst/>
                          <a:latin typeface="Arial" panose="020B0604020202020204" pitchFamily="34" charset="0"/>
                          <a:cs typeface="Arial" panose="020B0604020202020204" pitchFamily="34" charset="0"/>
                        </a:rPr>
                        <a:t>B </a:t>
                      </a:r>
                      <a:r>
                        <a:rPr lang="es-AR" sz="1200" u="none" strike="noStrike" dirty="0" err="1" smtClean="0">
                          <a:effectLst/>
                          <a:latin typeface="Arial" panose="020B0604020202020204" pitchFamily="34" charset="0"/>
                          <a:cs typeface="Arial" panose="020B0604020202020204" pitchFamily="34" charset="0"/>
                        </a:rPr>
                        <a:t>Colihue</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u="none" strike="noStrike">
                          <a:effectLst/>
                          <a:latin typeface="Arial" panose="020B0604020202020204" pitchFamily="34" charset="0"/>
                          <a:cs typeface="Arial" panose="020B0604020202020204" pitchFamily="34" charset="0"/>
                        </a:rPr>
                        <a:t>15,2</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ctr"/>
                      <a:r>
                        <a:rPr lang="es-AR" sz="1200" u="none" strike="noStrike" dirty="0" smtClean="0">
                          <a:effectLst/>
                          <a:latin typeface="Arial" panose="020B0604020202020204" pitchFamily="34" charset="0"/>
                          <a:cs typeface="Arial" panose="020B0604020202020204" pitchFamily="34" charset="0"/>
                        </a:rPr>
                        <a:t>B </a:t>
                      </a:r>
                      <a:r>
                        <a:rPr lang="es-AR" sz="1200" u="none" strike="noStrike" dirty="0" err="1" smtClean="0">
                          <a:effectLst/>
                          <a:latin typeface="Arial" panose="020B0604020202020204" pitchFamily="34" charset="0"/>
                          <a:cs typeface="Arial" panose="020B0604020202020204" pitchFamily="34" charset="0"/>
                        </a:rPr>
                        <a:t>Colihue</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u="none" strike="noStrike">
                          <a:effectLst/>
                          <a:latin typeface="Arial" panose="020B0604020202020204" pitchFamily="34" charset="0"/>
                          <a:cs typeface="Arial" panose="020B0604020202020204" pitchFamily="34" charset="0"/>
                        </a:rPr>
                        <a:t>11,7</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r>
                        <a:rPr lang="es-AR" sz="1200" u="none" strike="noStrike" dirty="0" smtClean="0">
                          <a:effectLst/>
                          <a:latin typeface="Arial" panose="020B0604020202020204" pitchFamily="34" charset="0"/>
                          <a:cs typeface="Arial" panose="020B0604020202020204" pitchFamily="34" charset="0"/>
                        </a:rPr>
                        <a:t>B </a:t>
                      </a:r>
                      <a:r>
                        <a:rPr lang="es-AR" sz="1200" u="none" strike="noStrike" dirty="0" err="1" smtClean="0">
                          <a:effectLst/>
                          <a:latin typeface="Arial" panose="020B0604020202020204" pitchFamily="34" charset="0"/>
                          <a:cs typeface="Arial" panose="020B0604020202020204" pitchFamily="34" charset="0"/>
                        </a:rPr>
                        <a:t>Colihue</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ctr" fontAlgn="b"/>
                      <a:r>
                        <a:rPr lang="es-AR" sz="1200" u="none" strike="noStrike">
                          <a:effectLst/>
                          <a:latin typeface="Arial" panose="020B0604020202020204" pitchFamily="34" charset="0"/>
                          <a:cs typeface="Arial" panose="020B0604020202020204" pitchFamily="34" charset="0"/>
                        </a:rPr>
                        <a:t>43,5</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extLst>
                  <a:ext uri="{0D108BD9-81ED-4DB2-BD59-A6C34878D82A}">
                    <a16:rowId xmlns:a16="http://schemas.microsoft.com/office/drawing/2014/main" xmlns="" val="1035002224"/>
                  </a:ext>
                </a:extLst>
              </a:tr>
              <a:tr h="161925">
                <a:tc>
                  <a:txBody>
                    <a:bodyPr/>
                    <a:lstStyle/>
                    <a:p>
                      <a:pPr algn="l" fontAlgn="b"/>
                      <a:r>
                        <a:rPr lang="es-AR" sz="1200" u="none" strike="noStrike">
                          <a:effectLst/>
                          <a:latin typeface="Arial" panose="020B0604020202020204" pitchFamily="34" charset="0"/>
                          <a:cs typeface="Arial" panose="020B0604020202020204" pitchFamily="34" charset="0"/>
                        </a:rPr>
                        <a:t>CL</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ctr"/>
                      <a:r>
                        <a:rPr lang="es-AR" sz="1200" u="none" strike="noStrike" dirty="0" err="1">
                          <a:effectLst/>
                          <a:latin typeface="Arial" panose="020B0604020202020204" pitchFamily="34" charset="0"/>
                          <a:cs typeface="Arial" panose="020B0604020202020204" pitchFamily="34" charset="0"/>
                        </a:rPr>
                        <a:t>FavoritoII</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u="none" strike="noStrike">
                          <a:effectLst/>
                          <a:latin typeface="Arial" panose="020B0604020202020204" pitchFamily="34" charset="0"/>
                          <a:cs typeface="Arial" panose="020B0604020202020204" pitchFamily="34" charset="0"/>
                        </a:rPr>
                        <a:t>1760</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ctr"/>
                      <a:r>
                        <a:rPr lang="es-AR" sz="1200" u="none" strike="noStrike">
                          <a:effectLst/>
                          <a:latin typeface="Arial" panose="020B0604020202020204" pitchFamily="34" charset="0"/>
                          <a:cs typeface="Arial" panose="020B0604020202020204" pitchFamily="34" charset="0"/>
                        </a:rPr>
                        <a:t>Geminis</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u="none" strike="noStrike">
                          <a:effectLst/>
                          <a:latin typeface="Arial" panose="020B0604020202020204" pitchFamily="34" charset="0"/>
                          <a:cs typeface="Arial" panose="020B0604020202020204" pitchFamily="34" charset="0"/>
                        </a:rPr>
                        <a:t>14,1</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ctr"/>
                      <a:r>
                        <a:rPr lang="es-AR" sz="1200" u="none" strike="noStrike" dirty="0" smtClean="0">
                          <a:effectLst/>
                          <a:latin typeface="Arial" panose="020B0604020202020204" pitchFamily="34" charset="0"/>
                          <a:cs typeface="Arial" panose="020B0604020202020204" pitchFamily="34" charset="0"/>
                        </a:rPr>
                        <a:t>1833</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u="none" strike="noStrike">
                          <a:effectLst/>
                          <a:latin typeface="Arial" panose="020B0604020202020204" pitchFamily="34" charset="0"/>
                          <a:cs typeface="Arial" panose="020B0604020202020204" pitchFamily="34" charset="0"/>
                        </a:rPr>
                        <a:t>11,0</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r>
                        <a:rPr lang="es-AR" sz="1200" u="none" strike="noStrike">
                          <a:effectLst/>
                          <a:latin typeface="Arial" panose="020B0604020202020204" pitchFamily="34" charset="0"/>
                          <a:cs typeface="Arial" panose="020B0604020202020204" pitchFamily="34" charset="0"/>
                        </a:rPr>
                        <a:t>FavoritoII</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ctr" fontAlgn="b"/>
                      <a:r>
                        <a:rPr lang="es-AR" sz="1200" u="none" strike="noStrike">
                          <a:effectLst/>
                          <a:latin typeface="Arial" panose="020B0604020202020204" pitchFamily="34" charset="0"/>
                          <a:cs typeface="Arial" panose="020B0604020202020204" pitchFamily="34" charset="0"/>
                        </a:rPr>
                        <a:t>42,9</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extLst>
                  <a:ext uri="{0D108BD9-81ED-4DB2-BD59-A6C34878D82A}">
                    <a16:rowId xmlns:a16="http://schemas.microsoft.com/office/drawing/2014/main" xmlns="" val="3627255529"/>
                  </a:ext>
                </a:extLst>
              </a:tr>
              <a:tr h="161925">
                <a:tc>
                  <a:txBody>
                    <a:bodyPr/>
                    <a:lstStyle/>
                    <a:p>
                      <a:pPr algn="l" fontAlgn="b"/>
                      <a:r>
                        <a:rPr lang="es-AR" sz="1200" u="none" strike="noStrike">
                          <a:effectLst/>
                          <a:latin typeface="Arial" panose="020B0604020202020204" pitchFamily="34" charset="0"/>
                          <a:cs typeface="Arial" panose="020B0604020202020204" pitchFamily="34" charset="0"/>
                        </a:rPr>
                        <a:t>CL</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ctr"/>
                      <a:r>
                        <a:rPr lang="es-AR" sz="1200" u="none" strike="noStrike" dirty="0" err="1">
                          <a:effectLst/>
                          <a:latin typeface="Arial" panose="020B0604020202020204" pitchFamily="34" charset="0"/>
                          <a:cs typeface="Arial" panose="020B0604020202020204" pitchFamily="34" charset="0"/>
                        </a:rPr>
                        <a:t>Geminis</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u="none" strike="noStrike">
                          <a:effectLst/>
                          <a:latin typeface="Arial" panose="020B0604020202020204" pitchFamily="34" charset="0"/>
                          <a:cs typeface="Arial" panose="020B0604020202020204" pitchFamily="34" charset="0"/>
                        </a:rPr>
                        <a:t>1714</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ctr"/>
                      <a:r>
                        <a:rPr lang="es-AR" sz="1200" u="none" strike="noStrike">
                          <a:effectLst/>
                          <a:latin typeface="Arial" panose="020B0604020202020204" pitchFamily="34" charset="0"/>
                          <a:cs typeface="Arial" panose="020B0604020202020204" pitchFamily="34" charset="0"/>
                        </a:rPr>
                        <a:t>DM Sauce</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u="none" strike="noStrike">
                          <a:effectLst/>
                          <a:latin typeface="Arial" panose="020B0604020202020204" pitchFamily="34" charset="0"/>
                          <a:cs typeface="Arial" panose="020B0604020202020204" pitchFamily="34" charset="0"/>
                        </a:rPr>
                        <a:t>13,2</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ctr"/>
                      <a:r>
                        <a:rPr lang="es-AR" sz="1200" u="none" strike="noStrike">
                          <a:effectLst/>
                          <a:latin typeface="Arial" panose="020B0604020202020204" pitchFamily="34" charset="0"/>
                          <a:cs typeface="Arial" panose="020B0604020202020204" pitchFamily="34" charset="0"/>
                        </a:rPr>
                        <a:t>SY109</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u="none" strike="noStrike">
                          <a:effectLst/>
                          <a:latin typeface="Arial" panose="020B0604020202020204" pitchFamily="34" charset="0"/>
                          <a:cs typeface="Arial" panose="020B0604020202020204" pitchFamily="34" charset="0"/>
                        </a:rPr>
                        <a:t>10,4</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r>
                        <a:rPr lang="es-AR" sz="1200" u="none" strike="noStrike" dirty="0">
                          <a:effectLst/>
                          <a:latin typeface="Arial" panose="020B0604020202020204" pitchFamily="34" charset="0"/>
                          <a:cs typeface="Arial" panose="020B0604020202020204" pitchFamily="34" charset="0"/>
                        </a:rPr>
                        <a:t>DM Algarrobo</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ctr" fontAlgn="b"/>
                      <a:r>
                        <a:rPr lang="es-AR" sz="1200" u="none" strike="noStrike">
                          <a:effectLst/>
                          <a:latin typeface="Arial" panose="020B0604020202020204" pitchFamily="34" charset="0"/>
                          <a:cs typeface="Arial" panose="020B0604020202020204" pitchFamily="34" charset="0"/>
                        </a:rPr>
                        <a:t>42,0</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extLst>
                  <a:ext uri="{0D108BD9-81ED-4DB2-BD59-A6C34878D82A}">
                    <a16:rowId xmlns:a16="http://schemas.microsoft.com/office/drawing/2014/main" xmlns="" val="576561139"/>
                  </a:ext>
                </a:extLst>
              </a:tr>
              <a:tr h="161925">
                <a:tc>
                  <a:txBody>
                    <a:bodyPr/>
                    <a:lstStyle/>
                    <a:p>
                      <a:pPr algn="l" fontAlgn="b"/>
                      <a:r>
                        <a:rPr lang="es-AR" sz="1200" u="none" strike="noStrike">
                          <a:effectLst/>
                          <a:latin typeface="Arial" panose="020B0604020202020204" pitchFamily="34" charset="0"/>
                          <a:cs typeface="Arial" panose="020B0604020202020204" pitchFamily="34" charset="0"/>
                        </a:rPr>
                        <a:t>CL</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ctr"/>
                      <a:r>
                        <a:rPr lang="es-AR" sz="1200" u="none" strike="noStrike" dirty="0">
                          <a:effectLst/>
                          <a:latin typeface="Arial" panose="020B0604020202020204" pitchFamily="34" charset="0"/>
                          <a:cs typeface="Arial" panose="020B0604020202020204" pitchFamily="34" charset="0"/>
                        </a:rPr>
                        <a:t>Bag_620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u="none" strike="noStrike">
                          <a:effectLst/>
                          <a:latin typeface="Arial" panose="020B0604020202020204" pitchFamily="34" charset="0"/>
                          <a:cs typeface="Arial" panose="020B0604020202020204" pitchFamily="34" charset="0"/>
                        </a:rPr>
                        <a:t>1512</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ctr"/>
                      <a:r>
                        <a:rPr lang="es-AR" sz="1200" u="none" strike="noStrike">
                          <a:effectLst/>
                          <a:latin typeface="Arial" panose="020B0604020202020204" pitchFamily="34" charset="0"/>
                          <a:cs typeface="Arial" panose="020B0604020202020204" pitchFamily="34" charset="0"/>
                        </a:rPr>
                        <a:t>DM Algarrobo</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u="none" strike="noStrike">
                          <a:effectLst/>
                          <a:latin typeface="Arial" panose="020B0604020202020204" pitchFamily="34" charset="0"/>
                          <a:cs typeface="Arial" panose="020B0604020202020204" pitchFamily="34" charset="0"/>
                        </a:rPr>
                        <a:t>13,2</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ctr"/>
                      <a:r>
                        <a:rPr lang="es-AR" sz="1200" u="none" strike="noStrike">
                          <a:effectLst/>
                          <a:latin typeface="Arial" panose="020B0604020202020204" pitchFamily="34" charset="0"/>
                          <a:cs typeface="Arial" panose="020B0604020202020204" pitchFamily="34" charset="0"/>
                        </a:rPr>
                        <a:t>Bag_620</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u="none" strike="noStrike">
                          <a:effectLst/>
                          <a:latin typeface="Arial" panose="020B0604020202020204" pitchFamily="34" charset="0"/>
                          <a:cs typeface="Arial" panose="020B0604020202020204" pitchFamily="34" charset="0"/>
                        </a:rPr>
                        <a:t>9,8</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r>
                        <a:rPr lang="es-AR" sz="1200" u="none" strike="noStrike">
                          <a:effectLst/>
                          <a:latin typeface="Arial" panose="020B0604020202020204" pitchFamily="34" charset="0"/>
                          <a:cs typeface="Arial" panose="020B0604020202020204" pitchFamily="34" charset="0"/>
                        </a:rPr>
                        <a:t>DM Pehuen</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ctr" fontAlgn="b"/>
                      <a:r>
                        <a:rPr lang="es-AR" sz="1200" u="none" strike="noStrike">
                          <a:effectLst/>
                          <a:latin typeface="Arial" panose="020B0604020202020204" pitchFamily="34" charset="0"/>
                          <a:cs typeface="Arial" panose="020B0604020202020204" pitchFamily="34" charset="0"/>
                        </a:rPr>
                        <a:t>41,7</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extLst>
                  <a:ext uri="{0D108BD9-81ED-4DB2-BD59-A6C34878D82A}">
                    <a16:rowId xmlns:a16="http://schemas.microsoft.com/office/drawing/2014/main" xmlns="" val="1201045770"/>
                  </a:ext>
                </a:extLst>
              </a:tr>
              <a:tr h="161925">
                <a:tc>
                  <a:txBody>
                    <a:bodyPr/>
                    <a:lstStyle/>
                    <a:p>
                      <a:pPr algn="l" fontAlgn="b"/>
                      <a:r>
                        <a:rPr lang="es-AR" sz="1200" u="none" strike="noStrike">
                          <a:effectLst/>
                          <a:latin typeface="Arial" panose="020B0604020202020204" pitchFamily="34" charset="0"/>
                          <a:cs typeface="Arial" panose="020B0604020202020204" pitchFamily="34" charset="0"/>
                        </a:rPr>
                        <a:t>CL</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ctr"/>
                      <a:r>
                        <a:rPr lang="es-AR" sz="1200" u="none" strike="noStrike" dirty="0">
                          <a:effectLst/>
                          <a:latin typeface="Arial" panose="020B0604020202020204" pitchFamily="34" charset="0"/>
                          <a:cs typeface="Arial" panose="020B0604020202020204" pitchFamily="34" charset="0"/>
                        </a:rPr>
                        <a:t>DM Algarrobo</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u="none" strike="noStrike">
                          <a:effectLst/>
                          <a:latin typeface="Arial" panose="020B0604020202020204" pitchFamily="34" charset="0"/>
                          <a:cs typeface="Arial" panose="020B0604020202020204" pitchFamily="34" charset="0"/>
                        </a:rPr>
                        <a:t>1386</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ctr"/>
                      <a:r>
                        <a:rPr lang="es-AR" sz="1200" u="none" strike="noStrike">
                          <a:effectLst/>
                          <a:latin typeface="Arial" panose="020B0604020202020204" pitchFamily="34" charset="0"/>
                          <a:cs typeface="Arial" panose="020B0604020202020204" pitchFamily="34" charset="0"/>
                        </a:rPr>
                        <a:t>SY109</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u="none" strike="noStrike">
                          <a:effectLst/>
                          <a:latin typeface="Arial" panose="020B0604020202020204" pitchFamily="34" charset="0"/>
                          <a:cs typeface="Arial" panose="020B0604020202020204" pitchFamily="34" charset="0"/>
                        </a:rPr>
                        <a:t>12,8</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ctr"/>
                      <a:r>
                        <a:rPr lang="es-AR" sz="1200" u="none" strike="noStrike">
                          <a:effectLst/>
                          <a:latin typeface="Arial" panose="020B0604020202020204" pitchFamily="34" charset="0"/>
                          <a:cs typeface="Arial" panose="020B0604020202020204" pitchFamily="34" charset="0"/>
                        </a:rPr>
                        <a:t>DM Algarrobo</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u="none" strike="noStrike">
                          <a:effectLst/>
                          <a:latin typeface="Arial" panose="020B0604020202020204" pitchFamily="34" charset="0"/>
                          <a:cs typeface="Arial" panose="020B0604020202020204" pitchFamily="34" charset="0"/>
                        </a:rPr>
                        <a:t>9,4</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r>
                        <a:rPr lang="es-AR" sz="1200" u="none" strike="noStrike" dirty="0" smtClean="0">
                          <a:effectLst/>
                          <a:latin typeface="Arial" panose="020B0604020202020204" pitchFamily="34" charset="0"/>
                          <a:cs typeface="Arial" panose="020B0604020202020204" pitchFamily="34" charset="0"/>
                        </a:rPr>
                        <a:t>1833</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ctr" fontAlgn="b"/>
                      <a:r>
                        <a:rPr lang="es-AR" sz="1200" u="none" strike="noStrike">
                          <a:effectLst/>
                          <a:latin typeface="Arial" panose="020B0604020202020204" pitchFamily="34" charset="0"/>
                          <a:cs typeface="Arial" panose="020B0604020202020204" pitchFamily="34" charset="0"/>
                        </a:rPr>
                        <a:t>39,1</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extLst>
                  <a:ext uri="{0D108BD9-81ED-4DB2-BD59-A6C34878D82A}">
                    <a16:rowId xmlns:a16="http://schemas.microsoft.com/office/drawing/2014/main" xmlns="" val="1417180282"/>
                  </a:ext>
                </a:extLst>
              </a:tr>
              <a:tr h="161925">
                <a:tc>
                  <a:txBody>
                    <a:bodyPr/>
                    <a:lstStyle/>
                    <a:p>
                      <a:pPr algn="l" fontAlgn="b"/>
                      <a:r>
                        <a:rPr lang="es-AR" sz="1200" u="none" strike="noStrike">
                          <a:effectLst/>
                          <a:latin typeface="Arial" panose="020B0604020202020204" pitchFamily="34" charset="0"/>
                          <a:cs typeface="Arial" panose="020B0604020202020204" pitchFamily="34" charset="0"/>
                        </a:rPr>
                        <a:t>CL</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ctr"/>
                      <a:r>
                        <a:rPr lang="es-AR" sz="1200" u="none" strike="noStrike" dirty="0">
                          <a:effectLst/>
                          <a:latin typeface="Arial" panose="020B0604020202020204" pitchFamily="34" charset="0"/>
                          <a:cs typeface="Arial" panose="020B0604020202020204" pitchFamily="34" charset="0"/>
                        </a:rPr>
                        <a:t>DM Sauce</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u="none" strike="noStrike">
                          <a:effectLst/>
                          <a:latin typeface="Arial" panose="020B0604020202020204" pitchFamily="34" charset="0"/>
                          <a:cs typeface="Arial" panose="020B0604020202020204" pitchFamily="34" charset="0"/>
                        </a:rPr>
                        <a:t>1025</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ctr"/>
                      <a:r>
                        <a:rPr lang="es-AR" sz="1200" u="none" strike="noStrike" dirty="0">
                          <a:effectLst/>
                          <a:latin typeface="Arial" panose="020B0604020202020204" pitchFamily="34" charset="0"/>
                          <a:cs typeface="Arial" panose="020B0604020202020204" pitchFamily="34" charset="0"/>
                        </a:rPr>
                        <a:t>Bag_620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u="none" strike="noStrike">
                          <a:effectLst/>
                          <a:latin typeface="Arial" panose="020B0604020202020204" pitchFamily="34" charset="0"/>
                          <a:cs typeface="Arial" panose="020B0604020202020204" pitchFamily="34" charset="0"/>
                        </a:rPr>
                        <a:t>12,4</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ctr"/>
                      <a:r>
                        <a:rPr lang="es-AR" sz="1200" u="none" strike="noStrike">
                          <a:effectLst/>
                          <a:latin typeface="Arial" panose="020B0604020202020204" pitchFamily="34" charset="0"/>
                          <a:cs typeface="Arial" panose="020B0604020202020204" pitchFamily="34" charset="0"/>
                        </a:rPr>
                        <a:t>DM Sauce</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u="none" strike="noStrike">
                          <a:effectLst/>
                          <a:latin typeface="Arial" panose="020B0604020202020204" pitchFamily="34" charset="0"/>
                          <a:cs typeface="Arial" panose="020B0604020202020204" pitchFamily="34" charset="0"/>
                        </a:rPr>
                        <a:t>6,6</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r>
                        <a:rPr lang="es-AR" sz="1200" u="none" strike="noStrike">
                          <a:effectLst/>
                          <a:latin typeface="Arial" panose="020B0604020202020204" pitchFamily="34" charset="0"/>
                          <a:cs typeface="Arial" panose="020B0604020202020204" pitchFamily="34" charset="0"/>
                        </a:rPr>
                        <a:t>DM Sauce</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ctr" fontAlgn="b"/>
                      <a:r>
                        <a:rPr lang="es-AR" sz="1200" u="none" strike="noStrike">
                          <a:effectLst/>
                          <a:latin typeface="Arial" panose="020B0604020202020204" pitchFamily="34" charset="0"/>
                          <a:cs typeface="Arial" panose="020B0604020202020204" pitchFamily="34" charset="0"/>
                        </a:rPr>
                        <a:t>33,3</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extLst>
                  <a:ext uri="{0D108BD9-81ED-4DB2-BD59-A6C34878D82A}">
                    <a16:rowId xmlns:a16="http://schemas.microsoft.com/office/drawing/2014/main" xmlns="" val="1922088088"/>
                  </a:ext>
                </a:extLst>
              </a:tr>
              <a:tr h="161925">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B w="12700" cmpd="sng">
                      <a:noFill/>
                    </a:ln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B w="12700" cmpd="sng">
                      <a:noFill/>
                    </a:ln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B w="12700" cmpd="sng">
                      <a:noFill/>
                    </a:ln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B w="12700" cmpd="sng">
                      <a:noFill/>
                    </a:ln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B w="12700" cmpd="sng">
                      <a:noFill/>
                    </a:ln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B w="12700" cmpd="sng">
                      <a:noFill/>
                    </a:ln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B w="12700" cmpd="sng">
                      <a:noFill/>
                    </a:ln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B w="12700" cmpd="sng">
                      <a:noFill/>
                    </a:ln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B w="12700" cmpd="sng">
                      <a:noFill/>
                    </a:ln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B w="12700" cmpd="sng">
                      <a:noFill/>
                    </a:ln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B w="12700" cmpd="sng">
                      <a:noFill/>
                    </a:ln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B w="12700" cmpd="sng">
                      <a:noFill/>
                    </a:ln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B w="12700" cmpd="sng">
                      <a:noFill/>
                    </a:ln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B w="12700" cmpd="sng">
                      <a:noFill/>
                    </a:lnB>
                    <a:noFill/>
                  </a:tcPr>
                </a:tc>
                <a:extLst>
                  <a:ext uri="{0D108BD9-81ED-4DB2-BD59-A6C34878D82A}">
                    <a16:rowId xmlns:a16="http://schemas.microsoft.com/office/drawing/2014/main" xmlns="" val="2613013381"/>
                  </a:ext>
                </a:extLst>
              </a:tr>
              <a:tr h="161925">
                <a:tc>
                  <a:txBody>
                    <a:bodyPr/>
                    <a:lstStyle/>
                    <a:p>
                      <a:pPr algn="l" fontAlgn="b"/>
                      <a:endParaRPr lang="es-AR" sz="1200" b="1"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s-AR" sz="1200" b="1" u="none" strike="noStrike" dirty="0" smtClean="0">
                          <a:effectLst/>
                          <a:latin typeface="Arial" panose="020B0604020202020204" pitchFamily="34" charset="0"/>
                          <a:cs typeface="Arial" panose="020B0604020202020204" pitchFamily="34" charset="0"/>
                        </a:rPr>
                        <a:t>Variedad</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s-AR" sz="1200" b="1" u="none" strike="noStrike" dirty="0" err="1">
                          <a:effectLst/>
                          <a:latin typeface="Arial" panose="020B0604020202020204" pitchFamily="34" charset="0"/>
                          <a:cs typeface="Arial" panose="020B0604020202020204" pitchFamily="34" charset="0"/>
                        </a:rPr>
                        <a:t>ns</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s-AR" sz="1200" b="1" i="0" u="none" strike="noStrike" dirty="0" smtClean="0">
                          <a:solidFill>
                            <a:srgbClr val="000000"/>
                          </a:solidFill>
                          <a:effectLst/>
                          <a:latin typeface="Arial" panose="020B0604020202020204" pitchFamily="34" charset="0"/>
                          <a:cs typeface="Arial" panose="020B0604020202020204" pitchFamily="34" charset="0"/>
                        </a:rPr>
                        <a:t>Variedad</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s-AR" sz="1200" b="1" u="none" strike="noStrike" dirty="0" err="1">
                          <a:effectLst/>
                          <a:latin typeface="Arial" panose="020B0604020202020204" pitchFamily="34" charset="0"/>
                          <a:cs typeface="Arial" panose="020B0604020202020204" pitchFamily="34" charset="0"/>
                        </a:rPr>
                        <a:t>ns</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s-AR" sz="1200" b="1" i="0" u="none" strike="noStrike" dirty="0" smtClean="0">
                          <a:solidFill>
                            <a:srgbClr val="000000"/>
                          </a:solidFill>
                          <a:effectLst/>
                          <a:latin typeface="Arial" panose="020B0604020202020204" pitchFamily="34" charset="0"/>
                          <a:cs typeface="Arial" panose="020B0604020202020204" pitchFamily="34" charset="0"/>
                        </a:rPr>
                        <a:t>Variedad</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s-AR" sz="1200" b="1" u="none" strike="noStrike" dirty="0" err="1">
                          <a:effectLst/>
                          <a:latin typeface="Arial" panose="020B0604020202020204" pitchFamily="34" charset="0"/>
                          <a:cs typeface="Arial" panose="020B0604020202020204" pitchFamily="34" charset="0"/>
                        </a:rPr>
                        <a:t>ns</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s-AR" sz="1200" b="1" i="0" u="none" strike="noStrike" dirty="0" smtClean="0">
                          <a:solidFill>
                            <a:srgbClr val="000000"/>
                          </a:solidFill>
                          <a:effectLst/>
                          <a:latin typeface="Arial" panose="020B0604020202020204" pitchFamily="34" charset="0"/>
                          <a:cs typeface="Arial" panose="020B0604020202020204" pitchFamily="34" charset="0"/>
                        </a:rPr>
                        <a:t>Variedad</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s-AR" sz="1200" b="1" u="none" strike="noStrike" dirty="0" err="1">
                          <a:effectLst/>
                          <a:latin typeface="Arial" panose="020B0604020202020204" pitchFamily="34" charset="0"/>
                          <a:cs typeface="Arial" panose="020B0604020202020204" pitchFamily="34" charset="0"/>
                        </a:rPr>
                        <a:t>ns</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143371371"/>
                  </a:ext>
                </a:extLst>
              </a:tr>
              <a:tr h="161925">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629300663"/>
                  </a:ext>
                </a:extLst>
              </a:tr>
              <a:tr h="161925">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T w="12700" cap="flat" cmpd="sng" algn="ctr">
                      <a:solidFill>
                        <a:schemeClr val="tx1"/>
                      </a:solidFill>
                      <a:prstDash val="solid"/>
                      <a:round/>
                      <a:headEnd type="none" w="med" len="med"/>
                      <a:tailEnd type="none" w="med" len="med"/>
                    </a:lnT>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T w="12700" cap="flat" cmpd="sng" algn="ctr">
                      <a:solidFill>
                        <a:schemeClr val="tx1"/>
                      </a:solidFill>
                      <a:prstDash val="solid"/>
                      <a:round/>
                      <a:headEnd type="none" w="med" len="med"/>
                      <a:tailEnd type="none" w="med" len="med"/>
                    </a:lnT>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T w="12700" cap="flat" cmpd="sng" algn="ctr">
                      <a:solidFill>
                        <a:schemeClr val="tx1"/>
                      </a:solidFill>
                      <a:prstDash val="solid"/>
                      <a:round/>
                      <a:headEnd type="none" w="med" len="med"/>
                      <a:tailEnd type="none" w="med" len="med"/>
                    </a:lnT>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T w="12700" cap="flat" cmpd="sng" algn="ctr">
                      <a:solidFill>
                        <a:schemeClr val="tx1"/>
                      </a:solidFill>
                      <a:prstDash val="solid"/>
                      <a:round/>
                      <a:headEnd type="none" w="med" len="med"/>
                      <a:tailEnd type="none" w="med" len="med"/>
                    </a:lnT>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T w="12700" cap="flat" cmpd="sng" algn="ctr">
                      <a:solidFill>
                        <a:schemeClr val="tx1"/>
                      </a:solidFill>
                      <a:prstDash val="solid"/>
                      <a:round/>
                      <a:headEnd type="none" w="med" len="med"/>
                      <a:tailEnd type="none" w="med" len="med"/>
                    </a:lnT>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T w="12700" cap="flat" cmpd="sng" algn="ctr">
                      <a:solidFill>
                        <a:schemeClr val="tx1"/>
                      </a:solidFill>
                      <a:prstDash val="solid"/>
                      <a:round/>
                      <a:headEnd type="none" w="med" len="med"/>
                      <a:tailEnd type="none" w="med" len="med"/>
                    </a:lnT>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T w="12700" cap="flat" cmpd="sng" algn="ctr">
                      <a:solidFill>
                        <a:schemeClr val="tx1"/>
                      </a:solidFill>
                      <a:prstDash val="solid"/>
                      <a:round/>
                      <a:headEnd type="none" w="med" len="med"/>
                      <a:tailEnd type="none" w="med" len="med"/>
                    </a:lnT>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T w="12700" cap="flat" cmpd="sng" algn="ctr">
                      <a:solidFill>
                        <a:schemeClr val="tx1"/>
                      </a:solidFill>
                      <a:prstDash val="solid"/>
                      <a:round/>
                      <a:headEnd type="none" w="med" len="med"/>
                      <a:tailEnd type="none" w="med" len="med"/>
                    </a:lnT>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T w="12700" cap="flat" cmpd="sng" algn="ctr">
                      <a:solidFill>
                        <a:schemeClr val="tx1"/>
                      </a:solidFill>
                      <a:prstDash val="solid"/>
                      <a:round/>
                      <a:headEnd type="none" w="med" len="med"/>
                      <a:tailEnd type="none" w="med" len="med"/>
                    </a:lnT>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T w="12700" cap="flat" cmpd="sng" algn="ctr">
                      <a:solidFill>
                        <a:schemeClr val="tx1"/>
                      </a:solidFill>
                      <a:prstDash val="solid"/>
                      <a:round/>
                      <a:headEnd type="none" w="med" len="med"/>
                      <a:tailEnd type="none" w="med" len="med"/>
                    </a:lnT>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T w="12700" cap="flat" cmpd="sng" algn="ctr">
                      <a:solidFill>
                        <a:schemeClr val="tx1"/>
                      </a:solidFill>
                      <a:prstDash val="solid"/>
                      <a:round/>
                      <a:headEnd type="none" w="med" len="med"/>
                      <a:tailEnd type="none" w="med" len="med"/>
                    </a:lnT>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T w="12700" cap="flat" cmpd="sng" algn="ctr">
                      <a:solidFill>
                        <a:schemeClr val="tx1"/>
                      </a:solidFill>
                      <a:prstDash val="solid"/>
                      <a:round/>
                      <a:headEnd type="none" w="med" len="med"/>
                      <a:tailEnd type="none" w="med" len="med"/>
                    </a:lnT>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T w="12700" cap="flat" cmpd="sng" algn="ctr">
                      <a:solidFill>
                        <a:schemeClr val="tx1"/>
                      </a:solidFill>
                      <a:prstDash val="solid"/>
                      <a:round/>
                      <a:headEnd type="none" w="med" len="med"/>
                      <a:tailEnd type="none" w="med" len="med"/>
                    </a:lnT>
                    <a:noFill/>
                  </a:tcPr>
                </a:tc>
                <a:tc>
                  <a:txBody>
                    <a:bodyPr/>
                    <a:lstStyle/>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xmlns="" val="3073635383"/>
                  </a:ext>
                </a:extLst>
              </a:tr>
              <a:tr h="161925">
                <a:tc>
                  <a:txBody>
                    <a:bodyPr/>
                    <a:lstStyle/>
                    <a:p>
                      <a:pPr algn="l" fontAlgn="b"/>
                      <a:r>
                        <a:rPr lang="es-AR" sz="1200" u="none" strike="noStrike">
                          <a:effectLst/>
                          <a:latin typeface="Arial" panose="020B0604020202020204" pitchFamily="34" charset="0"/>
                          <a:cs typeface="Arial" panose="020B0604020202020204" pitchFamily="34" charset="0"/>
                        </a:rPr>
                        <a:t>CC</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ctr"/>
                      <a:r>
                        <a:rPr lang="es-AR" sz="1200" u="none" strike="noStrike" dirty="0">
                          <a:effectLst/>
                          <a:latin typeface="Arial" panose="020B0604020202020204" pitchFamily="34" charset="0"/>
                          <a:cs typeface="Arial" panose="020B0604020202020204" pitchFamily="34" charset="0"/>
                        </a:rPr>
                        <a:t>ACA920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u="none" strike="noStrike">
                          <a:effectLst/>
                          <a:latin typeface="Arial" panose="020B0604020202020204" pitchFamily="34" charset="0"/>
                          <a:cs typeface="Arial" panose="020B0604020202020204" pitchFamily="34" charset="0"/>
                        </a:rPr>
                        <a:t>1524</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ctr"/>
                      <a:r>
                        <a:rPr lang="es-AR" sz="1200" u="none" strike="noStrike">
                          <a:effectLst/>
                          <a:latin typeface="Arial" panose="020B0604020202020204" pitchFamily="34" charset="0"/>
                          <a:cs typeface="Arial" panose="020B0604020202020204" pitchFamily="34" charset="0"/>
                        </a:rPr>
                        <a:t>DM Audaz</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u="none" strike="noStrike" dirty="0">
                          <a:effectLst/>
                          <a:latin typeface="Arial" panose="020B0604020202020204" pitchFamily="34" charset="0"/>
                          <a:cs typeface="Arial" panose="020B0604020202020204" pitchFamily="34" charset="0"/>
                        </a:rPr>
                        <a:t>15,7</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r>
                        <a:rPr lang="es-AR" sz="1200" u="none" strike="noStrike">
                          <a:effectLst/>
                          <a:latin typeface="Arial" panose="020B0604020202020204" pitchFamily="34" charset="0"/>
                          <a:cs typeface="Arial" panose="020B0604020202020204" pitchFamily="34" charset="0"/>
                        </a:rPr>
                        <a:t>a</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ctr"/>
                      <a:r>
                        <a:rPr lang="es-AR" sz="1200" u="none" strike="noStrike" dirty="0" smtClean="0">
                          <a:effectLst/>
                          <a:latin typeface="Arial" panose="020B0604020202020204" pitchFamily="34" charset="0"/>
                          <a:cs typeface="Arial" panose="020B0604020202020204" pitchFamily="34" charset="0"/>
                        </a:rPr>
                        <a:t>IS Tordo</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u="none" strike="noStrike">
                          <a:effectLst/>
                          <a:latin typeface="Arial" panose="020B0604020202020204" pitchFamily="34" charset="0"/>
                          <a:cs typeface="Arial" panose="020B0604020202020204" pitchFamily="34" charset="0"/>
                        </a:rPr>
                        <a:t>9,2</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r>
                        <a:rPr lang="es-AR" sz="1200" u="none" strike="noStrike">
                          <a:effectLst/>
                          <a:latin typeface="Arial" panose="020B0604020202020204" pitchFamily="34" charset="0"/>
                          <a:cs typeface="Arial" panose="020B0604020202020204" pitchFamily="34" charset="0"/>
                        </a:rPr>
                        <a:t>a</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r>
                        <a:rPr lang="es-AR" sz="1200" u="none" strike="noStrike" dirty="0" smtClean="0">
                          <a:effectLst/>
                          <a:latin typeface="Arial" panose="020B0604020202020204" pitchFamily="34" charset="0"/>
                          <a:cs typeface="Arial" panose="020B0604020202020204" pitchFamily="34" charset="0"/>
                        </a:rPr>
                        <a:t>IS</a:t>
                      </a:r>
                      <a:r>
                        <a:rPr lang="es-AR" sz="1200" u="none" strike="noStrike" baseline="0" dirty="0" smtClean="0">
                          <a:effectLst/>
                          <a:latin typeface="Arial" panose="020B0604020202020204" pitchFamily="34" charset="0"/>
                          <a:cs typeface="Arial" panose="020B0604020202020204" pitchFamily="34" charset="0"/>
                        </a:rPr>
                        <a:t> Tordo</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ctr" fontAlgn="b"/>
                      <a:r>
                        <a:rPr lang="es-AR" sz="1200" u="none" strike="noStrike">
                          <a:effectLst/>
                          <a:latin typeface="Arial" panose="020B0604020202020204" pitchFamily="34" charset="0"/>
                          <a:cs typeface="Arial" panose="020B0604020202020204" pitchFamily="34" charset="0"/>
                        </a:rPr>
                        <a:t>49,8</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extLst>
                  <a:ext uri="{0D108BD9-81ED-4DB2-BD59-A6C34878D82A}">
                    <a16:rowId xmlns:a16="http://schemas.microsoft.com/office/drawing/2014/main" xmlns="" val="398984238"/>
                  </a:ext>
                </a:extLst>
              </a:tr>
              <a:tr h="161925">
                <a:tc>
                  <a:txBody>
                    <a:bodyPr/>
                    <a:lstStyle/>
                    <a:p>
                      <a:pPr algn="l" fontAlgn="b"/>
                      <a:r>
                        <a:rPr lang="es-AR" sz="1200" u="none" strike="noStrike">
                          <a:effectLst/>
                          <a:latin typeface="Arial" panose="020B0604020202020204" pitchFamily="34" charset="0"/>
                          <a:cs typeface="Arial" panose="020B0604020202020204" pitchFamily="34" charset="0"/>
                        </a:rPr>
                        <a:t>CC</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ctr"/>
                      <a:r>
                        <a:rPr lang="es-AR" sz="1200" u="none" strike="noStrike" dirty="0" smtClean="0">
                          <a:effectLst/>
                          <a:latin typeface="Arial" panose="020B0604020202020204" pitchFamily="34" charset="0"/>
                          <a:cs typeface="Arial" panose="020B0604020202020204" pitchFamily="34" charset="0"/>
                        </a:rPr>
                        <a:t>IS Tordo</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u="none" strike="noStrike">
                          <a:effectLst/>
                          <a:latin typeface="Arial" panose="020B0604020202020204" pitchFamily="34" charset="0"/>
                          <a:cs typeface="Arial" panose="020B0604020202020204" pitchFamily="34" charset="0"/>
                        </a:rPr>
                        <a:t>1438</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ctr"/>
                      <a:r>
                        <a:rPr lang="es-AR" sz="1200" u="none" strike="noStrike">
                          <a:effectLst/>
                          <a:latin typeface="Arial" panose="020B0604020202020204" pitchFamily="34" charset="0"/>
                          <a:cs typeface="Arial" panose="020B0604020202020204" pitchFamily="34" charset="0"/>
                        </a:rPr>
                        <a:t>Quiriko</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u="none" strike="noStrike" dirty="0">
                          <a:effectLst/>
                          <a:latin typeface="Arial" panose="020B0604020202020204" pitchFamily="34" charset="0"/>
                          <a:cs typeface="Arial" panose="020B0604020202020204" pitchFamily="34" charset="0"/>
                        </a:rPr>
                        <a:t>13,2</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r>
                        <a:rPr lang="es-AR" sz="1200" u="none" strike="noStrike">
                          <a:effectLst/>
                          <a:latin typeface="Arial" panose="020B0604020202020204" pitchFamily="34" charset="0"/>
                          <a:cs typeface="Arial" panose="020B0604020202020204" pitchFamily="34" charset="0"/>
                        </a:rPr>
                        <a:t>ab</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ctr"/>
                      <a:r>
                        <a:rPr lang="es-AR" sz="1200" u="none" strike="noStrike">
                          <a:effectLst/>
                          <a:latin typeface="Arial" panose="020B0604020202020204" pitchFamily="34" charset="0"/>
                          <a:cs typeface="Arial" panose="020B0604020202020204" pitchFamily="34" charset="0"/>
                        </a:rPr>
                        <a:t>ACA920</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u="none" strike="noStrike">
                          <a:effectLst/>
                          <a:latin typeface="Arial" panose="020B0604020202020204" pitchFamily="34" charset="0"/>
                          <a:cs typeface="Arial" panose="020B0604020202020204" pitchFamily="34" charset="0"/>
                        </a:rPr>
                        <a:t>8,3</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r>
                        <a:rPr lang="es-AR" sz="1200" u="none" strike="noStrike">
                          <a:effectLst/>
                          <a:latin typeface="Arial" panose="020B0604020202020204" pitchFamily="34" charset="0"/>
                          <a:cs typeface="Arial" panose="020B0604020202020204" pitchFamily="34" charset="0"/>
                        </a:rPr>
                        <a:t>a</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r>
                        <a:rPr lang="es-AR" sz="1200" u="none" strike="noStrike">
                          <a:effectLst/>
                          <a:latin typeface="Arial" panose="020B0604020202020204" pitchFamily="34" charset="0"/>
                          <a:cs typeface="Arial" panose="020B0604020202020204" pitchFamily="34" charset="0"/>
                        </a:rPr>
                        <a:t>ACA920</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ctr" fontAlgn="b"/>
                      <a:r>
                        <a:rPr lang="es-AR" sz="1200" u="none" strike="noStrike" dirty="0">
                          <a:effectLst/>
                          <a:latin typeface="Arial" panose="020B0604020202020204" pitchFamily="34" charset="0"/>
                          <a:cs typeface="Arial" panose="020B0604020202020204" pitchFamily="34" charset="0"/>
                        </a:rPr>
                        <a:t>46,9</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extLst>
                  <a:ext uri="{0D108BD9-81ED-4DB2-BD59-A6C34878D82A}">
                    <a16:rowId xmlns:a16="http://schemas.microsoft.com/office/drawing/2014/main" xmlns="" val="3602920785"/>
                  </a:ext>
                </a:extLst>
              </a:tr>
              <a:tr h="161925">
                <a:tc>
                  <a:txBody>
                    <a:bodyPr/>
                    <a:lstStyle/>
                    <a:p>
                      <a:pPr algn="l" fontAlgn="b"/>
                      <a:r>
                        <a:rPr lang="es-AR" sz="1200" u="none" strike="noStrike">
                          <a:effectLst/>
                          <a:latin typeface="Arial" panose="020B0604020202020204" pitchFamily="34" charset="0"/>
                          <a:cs typeface="Arial" panose="020B0604020202020204" pitchFamily="34" charset="0"/>
                        </a:rPr>
                        <a:t>CC</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ctr"/>
                      <a:r>
                        <a:rPr lang="es-AR" sz="1200" u="none" strike="noStrike">
                          <a:effectLst/>
                          <a:latin typeface="Arial" panose="020B0604020202020204" pitchFamily="34" charset="0"/>
                          <a:cs typeface="Arial" panose="020B0604020202020204" pitchFamily="34" charset="0"/>
                        </a:rPr>
                        <a:t>DM Audaz</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u="none" strike="noStrike">
                          <a:effectLst/>
                          <a:latin typeface="Arial" panose="020B0604020202020204" pitchFamily="34" charset="0"/>
                          <a:cs typeface="Arial" panose="020B0604020202020204" pitchFamily="34" charset="0"/>
                        </a:rPr>
                        <a:t>1396</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ctr"/>
                      <a:r>
                        <a:rPr lang="es-AR" sz="1200" u="none" strike="noStrike">
                          <a:effectLst/>
                          <a:latin typeface="Arial" panose="020B0604020202020204" pitchFamily="34" charset="0"/>
                          <a:cs typeface="Arial" panose="020B0604020202020204" pitchFamily="34" charset="0"/>
                        </a:rPr>
                        <a:t>DM Alerce</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u="none" strike="noStrike">
                          <a:effectLst/>
                          <a:latin typeface="Arial" panose="020B0604020202020204" pitchFamily="34" charset="0"/>
                          <a:cs typeface="Arial" panose="020B0604020202020204" pitchFamily="34" charset="0"/>
                        </a:rPr>
                        <a:t>10,5</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r>
                        <a:rPr lang="es-AR" sz="1200" u="none" strike="noStrike">
                          <a:effectLst/>
                          <a:latin typeface="Arial" panose="020B0604020202020204" pitchFamily="34" charset="0"/>
                          <a:cs typeface="Arial" panose="020B0604020202020204" pitchFamily="34" charset="0"/>
                        </a:rPr>
                        <a:t>bc</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ctr"/>
                      <a:r>
                        <a:rPr lang="es-AR" sz="1200" u="none" strike="noStrike">
                          <a:effectLst/>
                          <a:latin typeface="Arial" panose="020B0604020202020204" pitchFamily="34" charset="0"/>
                          <a:cs typeface="Arial" panose="020B0604020202020204" pitchFamily="34" charset="0"/>
                        </a:rPr>
                        <a:t>DM Audaz</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u="none" strike="noStrike">
                          <a:effectLst/>
                          <a:latin typeface="Arial" panose="020B0604020202020204" pitchFamily="34" charset="0"/>
                          <a:cs typeface="Arial" panose="020B0604020202020204" pitchFamily="34" charset="0"/>
                        </a:rPr>
                        <a:t>7,8</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r>
                        <a:rPr lang="es-AR" sz="1200" u="none" strike="noStrike">
                          <a:effectLst/>
                          <a:latin typeface="Arial" panose="020B0604020202020204" pitchFamily="34" charset="0"/>
                          <a:cs typeface="Arial" panose="020B0604020202020204" pitchFamily="34" charset="0"/>
                        </a:rPr>
                        <a:t>ab</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r>
                        <a:rPr lang="es-AR" sz="1200" u="none" strike="noStrike">
                          <a:effectLst/>
                          <a:latin typeface="Arial" panose="020B0604020202020204" pitchFamily="34" charset="0"/>
                          <a:cs typeface="Arial" panose="020B0604020202020204" pitchFamily="34" charset="0"/>
                        </a:rPr>
                        <a:t>DM Ñanduday</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ctr" fontAlgn="b"/>
                      <a:r>
                        <a:rPr lang="es-AR" sz="1200" u="none" strike="noStrike">
                          <a:effectLst/>
                          <a:latin typeface="Arial" panose="020B0604020202020204" pitchFamily="34" charset="0"/>
                          <a:cs typeface="Arial" panose="020B0604020202020204" pitchFamily="34" charset="0"/>
                        </a:rPr>
                        <a:t>46,8</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extLst>
                  <a:ext uri="{0D108BD9-81ED-4DB2-BD59-A6C34878D82A}">
                    <a16:rowId xmlns:a16="http://schemas.microsoft.com/office/drawing/2014/main" xmlns="" val="779932645"/>
                  </a:ext>
                </a:extLst>
              </a:tr>
              <a:tr h="161925">
                <a:tc>
                  <a:txBody>
                    <a:bodyPr/>
                    <a:lstStyle/>
                    <a:p>
                      <a:pPr algn="l" fontAlgn="b"/>
                      <a:r>
                        <a:rPr lang="es-AR" sz="1200" u="none" strike="noStrike">
                          <a:effectLst/>
                          <a:latin typeface="Arial" panose="020B0604020202020204" pitchFamily="34" charset="0"/>
                          <a:cs typeface="Arial" panose="020B0604020202020204" pitchFamily="34" charset="0"/>
                        </a:rPr>
                        <a:t>CC</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ctr"/>
                      <a:r>
                        <a:rPr lang="es-AR" sz="1200" u="none" strike="noStrike">
                          <a:effectLst/>
                          <a:latin typeface="Arial" panose="020B0604020202020204" pitchFamily="34" charset="0"/>
                          <a:cs typeface="Arial" panose="020B0604020202020204" pitchFamily="34" charset="0"/>
                        </a:rPr>
                        <a:t>DM Alerce</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u="none" strike="noStrike">
                          <a:effectLst/>
                          <a:latin typeface="Arial" panose="020B0604020202020204" pitchFamily="34" charset="0"/>
                          <a:cs typeface="Arial" panose="020B0604020202020204" pitchFamily="34" charset="0"/>
                        </a:rPr>
                        <a:t>1259</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ctr"/>
                      <a:r>
                        <a:rPr lang="es-AR" sz="1200" u="none" strike="noStrike">
                          <a:effectLst/>
                          <a:latin typeface="Arial" panose="020B0604020202020204" pitchFamily="34" charset="0"/>
                          <a:cs typeface="Arial" panose="020B0604020202020204" pitchFamily="34" charset="0"/>
                        </a:rPr>
                        <a:t>ACA920</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u="none" strike="noStrike">
                          <a:effectLst/>
                          <a:latin typeface="Arial" panose="020B0604020202020204" pitchFamily="34" charset="0"/>
                          <a:cs typeface="Arial" panose="020B0604020202020204" pitchFamily="34" charset="0"/>
                        </a:rPr>
                        <a:t>9,7</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r>
                        <a:rPr lang="es-AR" sz="1200" u="none" strike="noStrike">
                          <a:effectLst/>
                          <a:latin typeface="Arial" panose="020B0604020202020204" pitchFamily="34" charset="0"/>
                          <a:cs typeface="Arial" panose="020B0604020202020204" pitchFamily="34" charset="0"/>
                        </a:rPr>
                        <a:t>bc</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ctr"/>
                      <a:r>
                        <a:rPr lang="es-AR" sz="1200" u="none" strike="noStrike">
                          <a:effectLst/>
                          <a:latin typeface="Arial" panose="020B0604020202020204" pitchFamily="34" charset="0"/>
                          <a:cs typeface="Arial" panose="020B0604020202020204" pitchFamily="34" charset="0"/>
                        </a:rPr>
                        <a:t>Bag_550</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u="none" strike="noStrike">
                          <a:effectLst/>
                          <a:latin typeface="Arial" panose="020B0604020202020204" pitchFamily="34" charset="0"/>
                          <a:cs typeface="Arial" panose="020B0604020202020204" pitchFamily="34" charset="0"/>
                        </a:rPr>
                        <a:t>7,5</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r>
                        <a:rPr lang="es-AR" sz="1200" u="none" strike="noStrike">
                          <a:effectLst/>
                          <a:latin typeface="Arial" panose="020B0604020202020204" pitchFamily="34" charset="0"/>
                          <a:cs typeface="Arial" panose="020B0604020202020204" pitchFamily="34" charset="0"/>
                        </a:rPr>
                        <a:t>ab</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r>
                        <a:rPr lang="es-AR" sz="1200" u="none" strike="noStrike">
                          <a:effectLst/>
                          <a:latin typeface="Arial" panose="020B0604020202020204" pitchFamily="34" charset="0"/>
                          <a:cs typeface="Arial" panose="020B0604020202020204" pitchFamily="34" charset="0"/>
                        </a:rPr>
                        <a:t>Bag_550</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ctr" fontAlgn="b"/>
                      <a:r>
                        <a:rPr lang="es-AR" sz="1200" u="none" strike="noStrike">
                          <a:effectLst/>
                          <a:latin typeface="Arial" panose="020B0604020202020204" pitchFamily="34" charset="0"/>
                          <a:cs typeface="Arial" panose="020B0604020202020204" pitchFamily="34" charset="0"/>
                        </a:rPr>
                        <a:t>46,1</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extLst>
                  <a:ext uri="{0D108BD9-81ED-4DB2-BD59-A6C34878D82A}">
                    <a16:rowId xmlns:a16="http://schemas.microsoft.com/office/drawing/2014/main" xmlns="" val="1303681832"/>
                  </a:ext>
                </a:extLst>
              </a:tr>
              <a:tr h="161925">
                <a:tc>
                  <a:txBody>
                    <a:bodyPr/>
                    <a:lstStyle/>
                    <a:p>
                      <a:pPr algn="l" fontAlgn="b"/>
                      <a:r>
                        <a:rPr lang="es-AR" sz="1200" u="none" strike="noStrike">
                          <a:effectLst/>
                          <a:latin typeface="Arial" panose="020B0604020202020204" pitchFamily="34" charset="0"/>
                          <a:cs typeface="Arial" panose="020B0604020202020204" pitchFamily="34" charset="0"/>
                        </a:rPr>
                        <a:t>CC</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ctr"/>
                      <a:r>
                        <a:rPr lang="es-AR" sz="1200" u="none" strike="noStrike">
                          <a:effectLst/>
                          <a:latin typeface="Arial" panose="020B0604020202020204" pitchFamily="34" charset="0"/>
                          <a:cs typeface="Arial" panose="020B0604020202020204" pitchFamily="34" charset="0"/>
                        </a:rPr>
                        <a:t>Bag_550</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u="none" strike="noStrike">
                          <a:effectLst/>
                          <a:latin typeface="Arial" panose="020B0604020202020204" pitchFamily="34" charset="0"/>
                          <a:cs typeface="Arial" panose="020B0604020202020204" pitchFamily="34" charset="0"/>
                        </a:rPr>
                        <a:t>1225</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ctr"/>
                      <a:r>
                        <a:rPr lang="es-AR" sz="1200" u="none" strike="noStrike">
                          <a:effectLst/>
                          <a:latin typeface="Arial" panose="020B0604020202020204" pitchFamily="34" charset="0"/>
                          <a:cs typeface="Arial" panose="020B0604020202020204" pitchFamily="34" charset="0"/>
                        </a:rPr>
                        <a:t>DM Ceibo</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u="none" strike="noStrike">
                          <a:effectLst/>
                          <a:latin typeface="Arial" panose="020B0604020202020204" pitchFamily="34" charset="0"/>
                          <a:cs typeface="Arial" panose="020B0604020202020204" pitchFamily="34" charset="0"/>
                        </a:rPr>
                        <a:t>9,6</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r>
                        <a:rPr lang="es-AR" sz="1200" u="none" strike="noStrike">
                          <a:effectLst/>
                          <a:latin typeface="Arial" panose="020B0604020202020204" pitchFamily="34" charset="0"/>
                          <a:cs typeface="Arial" panose="020B0604020202020204" pitchFamily="34" charset="0"/>
                        </a:rPr>
                        <a:t>bc</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ctr"/>
                      <a:r>
                        <a:rPr lang="es-AR" sz="1200" u="none" strike="noStrike">
                          <a:effectLst/>
                          <a:latin typeface="Arial" panose="020B0604020202020204" pitchFamily="34" charset="0"/>
                          <a:cs typeface="Arial" panose="020B0604020202020204" pitchFamily="34" charset="0"/>
                        </a:rPr>
                        <a:t>Quiriko</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u="none" strike="noStrike">
                          <a:effectLst/>
                          <a:latin typeface="Arial" panose="020B0604020202020204" pitchFamily="34" charset="0"/>
                          <a:cs typeface="Arial" panose="020B0604020202020204" pitchFamily="34" charset="0"/>
                        </a:rPr>
                        <a:t>7,5</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r>
                        <a:rPr lang="es-AR" sz="1200" u="none" strike="noStrike">
                          <a:effectLst/>
                          <a:latin typeface="Arial" panose="020B0604020202020204" pitchFamily="34" charset="0"/>
                          <a:cs typeface="Arial" panose="020B0604020202020204" pitchFamily="34" charset="0"/>
                        </a:rPr>
                        <a:t>ab</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r>
                        <a:rPr lang="es-AR" sz="1200" u="none" strike="noStrike">
                          <a:effectLst/>
                          <a:latin typeface="Arial" panose="020B0604020202020204" pitchFamily="34" charset="0"/>
                          <a:cs typeface="Arial" panose="020B0604020202020204" pitchFamily="34" charset="0"/>
                        </a:rPr>
                        <a:t>DM Ceibo</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ctr" fontAlgn="b"/>
                      <a:r>
                        <a:rPr lang="es-AR" sz="1200" u="none" strike="noStrike">
                          <a:effectLst/>
                          <a:latin typeface="Arial" panose="020B0604020202020204" pitchFamily="34" charset="0"/>
                          <a:cs typeface="Arial" panose="020B0604020202020204" pitchFamily="34" charset="0"/>
                        </a:rPr>
                        <a:t>38,6</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extLst>
                  <a:ext uri="{0D108BD9-81ED-4DB2-BD59-A6C34878D82A}">
                    <a16:rowId xmlns:a16="http://schemas.microsoft.com/office/drawing/2014/main" xmlns="" val="3116988273"/>
                  </a:ext>
                </a:extLst>
              </a:tr>
              <a:tr h="161925">
                <a:tc>
                  <a:txBody>
                    <a:bodyPr/>
                    <a:lstStyle/>
                    <a:p>
                      <a:pPr algn="l" fontAlgn="b"/>
                      <a:r>
                        <a:rPr lang="es-AR" sz="1200" u="none" strike="noStrike">
                          <a:effectLst/>
                          <a:latin typeface="Arial" panose="020B0604020202020204" pitchFamily="34" charset="0"/>
                          <a:cs typeface="Arial" panose="020B0604020202020204" pitchFamily="34" charset="0"/>
                        </a:rPr>
                        <a:t>CC</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ctr"/>
                      <a:r>
                        <a:rPr lang="es-AR" sz="1200" u="none" strike="noStrike">
                          <a:effectLst/>
                          <a:latin typeface="Arial" panose="020B0604020202020204" pitchFamily="34" charset="0"/>
                          <a:cs typeface="Arial" panose="020B0604020202020204" pitchFamily="34" charset="0"/>
                        </a:rPr>
                        <a:t>Quiriko</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u="none" strike="noStrike">
                          <a:effectLst/>
                          <a:latin typeface="Arial" panose="020B0604020202020204" pitchFamily="34" charset="0"/>
                          <a:cs typeface="Arial" panose="020B0604020202020204" pitchFamily="34" charset="0"/>
                        </a:rPr>
                        <a:t>1158</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ctr"/>
                      <a:r>
                        <a:rPr lang="es-AR" sz="1200" b="0" i="0" u="none" strike="noStrike" dirty="0" smtClean="0">
                          <a:solidFill>
                            <a:schemeClr val="dk1"/>
                          </a:solidFill>
                          <a:effectLst/>
                          <a:latin typeface="Arial" panose="020B0604020202020204" pitchFamily="34" charset="0"/>
                          <a:cs typeface="Arial" panose="020B0604020202020204" pitchFamily="34" charset="0"/>
                        </a:rPr>
                        <a:t>IS</a:t>
                      </a:r>
                      <a:r>
                        <a:rPr lang="es-AR" sz="1200" b="0" i="0" u="none" strike="noStrike" baseline="0" dirty="0" smtClean="0">
                          <a:solidFill>
                            <a:schemeClr val="dk1"/>
                          </a:solidFill>
                          <a:effectLst/>
                          <a:latin typeface="Arial" panose="020B0604020202020204" pitchFamily="34" charset="0"/>
                          <a:cs typeface="Arial" panose="020B0604020202020204" pitchFamily="34" charset="0"/>
                        </a:rPr>
                        <a:t> Tordo</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u="none" strike="noStrike">
                          <a:effectLst/>
                          <a:latin typeface="Arial" panose="020B0604020202020204" pitchFamily="34" charset="0"/>
                          <a:cs typeface="Arial" panose="020B0604020202020204" pitchFamily="34" charset="0"/>
                        </a:rPr>
                        <a:t>9,0</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r>
                        <a:rPr lang="es-AR" sz="1200" u="none" strike="noStrike">
                          <a:effectLst/>
                          <a:latin typeface="Arial" panose="020B0604020202020204" pitchFamily="34" charset="0"/>
                          <a:cs typeface="Arial" panose="020B0604020202020204" pitchFamily="34" charset="0"/>
                        </a:rPr>
                        <a:t>c</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ctr"/>
                      <a:r>
                        <a:rPr lang="es-AR" sz="1200" u="none" strike="noStrike">
                          <a:effectLst/>
                          <a:latin typeface="Arial" panose="020B0604020202020204" pitchFamily="34" charset="0"/>
                          <a:cs typeface="Arial" panose="020B0604020202020204" pitchFamily="34" charset="0"/>
                        </a:rPr>
                        <a:t>DM Ñanduday</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u="none" strike="noStrike">
                          <a:effectLst/>
                          <a:latin typeface="Arial" panose="020B0604020202020204" pitchFamily="34" charset="0"/>
                          <a:cs typeface="Arial" panose="020B0604020202020204" pitchFamily="34" charset="0"/>
                        </a:rPr>
                        <a:t>6,3</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r>
                        <a:rPr lang="es-AR" sz="1200" u="none" strike="noStrike">
                          <a:effectLst/>
                          <a:latin typeface="Arial" panose="020B0604020202020204" pitchFamily="34" charset="0"/>
                          <a:cs typeface="Arial" panose="020B0604020202020204" pitchFamily="34" charset="0"/>
                        </a:rPr>
                        <a:t>b</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r>
                        <a:rPr lang="es-AR" sz="1200" u="none" strike="noStrike">
                          <a:effectLst/>
                          <a:latin typeface="Arial" panose="020B0604020202020204" pitchFamily="34" charset="0"/>
                          <a:cs typeface="Arial" panose="020B0604020202020204" pitchFamily="34" charset="0"/>
                        </a:rPr>
                        <a:t>Quiriko</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ctr" fontAlgn="b"/>
                      <a:r>
                        <a:rPr lang="es-AR" sz="1200" u="none" strike="noStrike">
                          <a:effectLst/>
                          <a:latin typeface="Arial" panose="020B0604020202020204" pitchFamily="34" charset="0"/>
                          <a:cs typeface="Arial" panose="020B0604020202020204" pitchFamily="34" charset="0"/>
                        </a:rPr>
                        <a:t>36,9</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extLst>
                  <a:ext uri="{0D108BD9-81ED-4DB2-BD59-A6C34878D82A}">
                    <a16:rowId xmlns:a16="http://schemas.microsoft.com/office/drawing/2014/main" xmlns="" val="4204144872"/>
                  </a:ext>
                </a:extLst>
              </a:tr>
              <a:tr h="161925">
                <a:tc>
                  <a:txBody>
                    <a:bodyPr/>
                    <a:lstStyle/>
                    <a:p>
                      <a:pPr algn="l" fontAlgn="b"/>
                      <a:r>
                        <a:rPr lang="es-AR" sz="1200" u="none" strike="noStrike">
                          <a:effectLst/>
                          <a:latin typeface="Arial" panose="020B0604020202020204" pitchFamily="34" charset="0"/>
                          <a:cs typeface="Arial" panose="020B0604020202020204" pitchFamily="34" charset="0"/>
                        </a:rPr>
                        <a:t>CC</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ctr"/>
                      <a:r>
                        <a:rPr lang="es-AR" sz="1200" u="none" strike="noStrike">
                          <a:effectLst/>
                          <a:latin typeface="Arial" panose="020B0604020202020204" pitchFamily="34" charset="0"/>
                          <a:cs typeface="Arial" panose="020B0604020202020204" pitchFamily="34" charset="0"/>
                        </a:rPr>
                        <a:t>DM Ñanduday</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u="none" strike="noStrike">
                          <a:effectLst/>
                          <a:latin typeface="Arial" panose="020B0604020202020204" pitchFamily="34" charset="0"/>
                          <a:cs typeface="Arial" panose="020B0604020202020204" pitchFamily="34" charset="0"/>
                        </a:rPr>
                        <a:t>1121</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ctr"/>
                      <a:r>
                        <a:rPr lang="es-AR" sz="1200" u="none" strike="noStrike">
                          <a:effectLst/>
                          <a:latin typeface="Arial" panose="020B0604020202020204" pitchFamily="34" charset="0"/>
                          <a:cs typeface="Arial" panose="020B0604020202020204" pitchFamily="34" charset="0"/>
                        </a:rPr>
                        <a:t>Bag_550</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u="none" strike="noStrike" dirty="0">
                          <a:effectLst/>
                          <a:latin typeface="Arial" panose="020B0604020202020204" pitchFamily="34" charset="0"/>
                          <a:cs typeface="Arial" panose="020B0604020202020204" pitchFamily="34" charset="0"/>
                        </a:rPr>
                        <a:t>8,8</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r>
                        <a:rPr lang="es-AR" sz="1200" u="none" strike="noStrike">
                          <a:effectLst/>
                          <a:latin typeface="Arial" panose="020B0604020202020204" pitchFamily="34" charset="0"/>
                          <a:cs typeface="Arial" panose="020B0604020202020204" pitchFamily="34" charset="0"/>
                        </a:rPr>
                        <a:t>c</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ctr"/>
                      <a:r>
                        <a:rPr lang="es-AR" sz="1200" u="none" strike="noStrike">
                          <a:effectLst/>
                          <a:latin typeface="Arial" panose="020B0604020202020204" pitchFamily="34" charset="0"/>
                          <a:cs typeface="Arial" panose="020B0604020202020204" pitchFamily="34" charset="0"/>
                        </a:rPr>
                        <a:t>DM Alerce</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u="none" strike="noStrike">
                          <a:effectLst/>
                          <a:latin typeface="Arial" panose="020B0604020202020204" pitchFamily="34" charset="0"/>
                          <a:cs typeface="Arial" panose="020B0604020202020204" pitchFamily="34" charset="0"/>
                        </a:rPr>
                        <a:t>6,2</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r>
                        <a:rPr lang="es-AR" sz="1200" u="none" strike="noStrike">
                          <a:effectLst/>
                          <a:latin typeface="Arial" panose="020B0604020202020204" pitchFamily="34" charset="0"/>
                          <a:cs typeface="Arial" panose="020B0604020202020204" pitchFamily="34" charset="0"/>
                        </a:rPr>
                        <a:t>b</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r>
                        <a:rPr lang="es-AR" sz="1200" u="none" strike="noStrike">
                          <a:effectLst/>
                          <a:latin typeface="Arial" panose="020B0604020202020204" pitchFamily="34" charset="0"/>
                          <a:cs typeface="Arial" panose="020B0604020202020204" pitchFamily="34" charset="0"/>
                        </a:rPr>
                        <a:t>DM Alerce</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ctr" fontAlgn="b"/>
                      <a:r>
                        <a:rPr lang="es-AR" sz="1200" u="none" strike="noStrike">
                          <a:effectLst/>
                          <a:latin typeface="Arial" panose="020B0604020202020204" pitchFamily="34" charset="0"/>
                          <a:cs typeface="Arial" panose="020B0604020202020204" pitchFamily="34" charset="0"/>
                        </a:rPr>
                        <a:t>36,8</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extLst>
                  <a:ext uri="{0D108BD9-81ED-4DB2-BD59-A6C34878D82A}">
                    <a16:rowId xmlns:a16="http://schemas.microsoft.com/office/drawing/2014/main" xmlns="" val="3071672976"/>
                  </a:ext>
                </a:extLst>
              </a:tr>
              <a:tr h="161925">
                <a:tc>
                  <a:txBody>
                    <a:bodyPr/>
                    <a:lstStyle/>
                    <a:p>
                      <a:pPr algn="l" fontAlgn="b"/>
                      <a:r>
                        <a:rPr lang="es-AR" sz="1200" u="none" strike="noStrike">
                          <a:effectLst/>
                          <a:latin typeface="Arial" panose="020B0604020202020204" pitchFamily="34" charset="0"/>
                          <a:cs typeface="Arial" panose="020B0604020202020204" pitchFamily="34" charset="0"/>
                        </a:rPr>
                        <a:t>CC</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ctr"/>
                      <a:r>
                        <a:rPr lang="es-AR" sz="1200" u="none" strike="noStrike">
                          <a:effectLst/>
                          <a:latin typeface="Arial" panose="020B0604020202020204" pitchFamily="34" charset="0"/>
                          <a:cs typeface="Arial" panose="020B0604020202020204" pitchFamily="34" charset="0"/>
                        </a:rPr>
                        <a:t>DM Ceibo</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u="none" strike="noStrike">
                          <a:effectLst/>
                          <a:latin typeface="Arial" panose="020B0604020202020204" pitchFamily="34" charset="0"/>
                          <a:cs typeface="Arial" panose="020B0604020202020204" pitchFamily="34" charset="0"/>
                        </a:rPr>
                        <a:t>896</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ctr"/>
                      <a:r>
                        <a:rPr lang="es-AR" sz="1200" u="none" strike="noStrike">
                          <a:effectLst/>
                          <a:latin typeface="Arial" panose="020B0604020202020204" pitchFamily="34" charset="0"/>
                          <a:cs typeface="Arial" panose="020B0604020202020204" pitchFamily="34" charset="0"/>
                        </a:rPr>
                        <a:t>DM Ñanduday</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u="none" strike="noStrike">
                          <a:effectLst/>
                          <a:latin typeface="Arial" panose="020B0604020202020204" pitchFamily="34" charset="0"/>
                          <a:cs typeface="Arial" panose="020B0604020202020204" pitchFamily="34" charset="0"/>
                        </a:rPr>
                        <a:t>7,2</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r>
                        <a:rPr lang="es-AR" sz="1200" u="none" strike="noStrike" dirty="0">
                          <a:effectLst/>
                          <a:latin typeface="Arial" panose="020B0604020202020204" pitchFamily="34" charset="0"/>
                          <a:cs typeface="Arial" panose="020B0604020202020204" pitchFamily="34" charset="0"/>
                        </a:rPr>
                        <a:t>c</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ctr"/>
                      <a:r>
                        <a:rPr lang="es-AR" sz="1200" u="none" strike="noStrike">
                          <a:effectLst/>
                          <a:latin typeface="Arial" panose="020B0604020202020204" pitchFamily="34" charset="0"/>
                          <a:cs typeface="Arial" panose="020B0604020202020204" pitchFamily="34" charset="0"/>
                        </a:rPr>
                        <a:t>DM Ceibo</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tc>
                  <a:txBody>
                    <a:bodyPr/>
                    <a:lstStyle/>
                    <a:p>
                      <a:pPr algn="ctr" fontAlgn="b"/>
                      <a:r>
                        <a:rPr lang="es-AR" sz="1200" u="none" strike="noStrike">
                          <a:effectLst/>
                          <a:latin typeface="Arial" panose="020B0604020202020204" pitchFamily="34" charset="0"/>
                          <a:cs typeface="Arial" panose="020B0604020202020204" pitchFamily="34" charset="0"/>
                        </a:rPr>
                        <a:t>6,1</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r>
                        <a:rPr lang="es-AR" sz="1200" u="none" strike="noStrike">
                          <a:effectLst/>
                          <a:latin typeface="Arial" panose="020B0604020202020204" pitchFamily="34" charset="0"/>
                          <a:cs typeface="Arial" panose="020B0604020202020204" pitchFamily="34" charset="0"/>
                        </a:rPr>
                        <a:t>b</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r>
                        <a:rPr lang="es-AR" sz="1200" u="none" strike="noStrike">
                          <a:effectLst/>
                          <a:latin typeface="Arial" panose="020B0604020202020204" pitchFamily="34" charset="0"/>
                          <a:cs typeface="Arial" panose="020B0604020202020204" pitchFamily="34" charset="0"/>
                        </a:rPr>
                        <a:t>DM Audaz</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ctr" fontAlgn="b"/>
                      <a:r>
                        <a:rPr lang="es-AR" sz="1200" u="none" strike="noStrike">
                          <a:effectLst/>
                          <a:latin typeface="Arial" panose="020B0604020202020204" pitchFamily="34" charset="0"/>
                          <a:cs typeface="Arial" panose="020B0604020202020204" pitchFamily="34" charset="0"/>
                        </a:rPr>
                        <a:t>33,1</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extLst>
                  <a:ext uri="{0D108BD9-81ED-4DB2-BD59-A6C34878D82A}">
                    <a16:rowId xmlns:a16="http://schemas.microsoft.com/office/drawing/2014/main" xmlns="" val="1892447938"/>
                  </a:ext>
                </a:extLst>
              </a:tr>
              <a:tr h="161925">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extLst>
                  <a:ext uri="{0D108BD9-81ED-4DB2-BD59-A6C34878D82A}">
                    <a16:rowId xmlns:a16="http://schemas.microsoft.com/office/drawing/2014/main" xmlns="" val="564546933"/>
                  </a:ext>
                </a:extLst>
              </a:tr>
              <a:tr h="161925">
                <a:tc>
                  <a:txBody>
                    <a:bodyPr/>
                    <a:lstStyle/>
                    <a:p>
                      <a:pPr algn="l" fontAlgn="b"/>
                      <a:endParaRPr lang="es-AR" sz="1200" b="1"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r>
                        <a:rPr lang="es-AR" sz="1200" b="1" u="none" strike="noStrike" dirty="0" smtClean="0">
                          <a:effectLst/>
                          <a:latin typeface="Arial" panose="020B0604020202020204" pitchFamily="34" charset="0"/>
                          <a:cs typeface="Arial" panose="020B0604020202020204" pitchFamily="34" charset="0"/>
                        </a:rPr>
                        <a:t>Variedad </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ctr" fontAlgn="b"/>
                      <a:r>
                        <a:rPr lang="es-AR" sz="1200" b="1" u="none" strike="noStrike" dirty="0" err="1">
                          <a:effectLst/>
                          <a:latin typeface="Arial" panose="020B0604020202020204" pitchFamily="34" charset="0"/>
                          <a:cs typeface="Arial" panose="020B0604020202020204" pitchFamily="34" charset="0"/>
                        </a:rPr>
                        <a:t>ns</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1"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r>
                        <a:rPr lang="es-AR" sz="1200" b="1" i="0" u="none" strike="noStrike" dirty="0" smtClean="0">
                          <a:solidFill>
                            <a:srgbClr val="000000"/>
                          </a:solidFill>
                          <a:effectLst/>
                          <a:latin typeface="Arial" panose="020B0604020202020204" pitchFamily="34" charset="0"/>
                          <a:cs typeface="Arial" panose="020B0604020202020204" pitchFamily="34" charset="0"/>
                        </a:rPr>
                        <a:t>Variedad</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ctr" fontAlgn="b"/>
                      <a:r>
                        <a:rPr lang="es-AR" sz="1200" b="1" u="none" strike="noStrike" dirty="0">
                          <a:effectLst/>
                          <a:latin typeface="Arial" panose="020B0604020202020204" pitchFamily="34" charset="0"/>
                          <a:cs typeface="Arial" panose="020B0604020202020204" pitchFamily="34" charset="0"/>
                        </a:rPr>
                        <a:t>*</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r>
                        <a:rPr lang="es-AR" sz="1200" b="1" i="0" u="none" strike="noStrike" dirty="0" smtClean="0">
                          <a:solidFill>
                            <a:srgbClr val="000000"/>
                          </a:solidFill>
                          <a:effectLst/>
                          <a:latin typeface="Arial" panose="020B0604020202020204" pitchFamily="34" charset="0"/>
                          <a:cs typeface="Arial" panose="020B0604020202020204" pitchFamily="34" charset="0"/>
                        </a:rPr>
                        <a:t>Variedad</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ctr" fontAlgn="b"/>
                      <a:r>
                        <a:rPr lang="es-AR" sz="1200" b="1" u="none" strike="noStrike" dirty="0">
                          <a:effectLst/>
                          <a:latin typeface="Arial" panose="020B0604020202020204" pitchFamily="34" charset="0"/>
                          <a:cs typeface="Arial" panose="020B0604020202020204" pitchFamily="34" charset="0"/>
                        </a:rPr>
                        <a:t>*</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r>
                        <a:rPr lang="es-AR" sz="1200" b="1" i="0" u="none" strike="noStrike" dirty="0" smtClean="0">
                          <a:solidFill>
                            <a:srgbClr val="000000"/>
                          </a:solidFill>
                          <a:effectLst/>
                          <a:latin typeface="Arial" panose="020B0604020202020204" pitchFamily="34" charset="0"/>
                          <a:cs typeface="Arial" panose="020B0604020202020204" pitchFamily="34" charset="0"/>
                        </a:rPr>
                        <a:t>Variedad</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ctr" fontAlgn="b"/>
                      <a:r>
                        <a:rPr lang="es-AR" sz="1200" b="1" u="none" strike="noStrike" dirty="0" err="1">
                          <a:effectLst/>
                          <a:latin typeface="Arial" panose="020B0604020202020204" pitchFamily="34" charset="0"/>
                          <a:cs typeface="Arial" panose="020B0604020202020204" pitchFamily="34" charset="0"/>
                        </a:rPr>
                        <a:t>ns</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extLst>
                  <a:ext uri="{0D108BD9-81ED-4DB2-BD59-A6C34878D82A}">
                    <a16:rowId xmlns:a16="http://schemas.microsoft.com/office/drawing/2014/main" xmlns="" val="1244078277"/>
                  </a:ext>
                </a:extLst>
              </a:tr>
              <a:tr h="161925">
                <a:tc>
                  <a:txBody>
                    <a:bodyPr/>
                    <a:lstStyle/>
                    <a:p>
                      <a:pPr algn="l" fontAlgn="b"/>
                      <a:endParaRPr lang="es-AR" sz="1200" b="1"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1"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1"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1"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r>
                        <a:rPr lang="es-AR" sz="1200" b="1" u="none" strike="noStrike">
                          <a:effectLst/>
                          <a:latin typeface="Arial" panose="020B0604020202020204" pitchFamily="34" charset="0"/>
                          <a:cs typeface="Arial" panose="020B0604020202020204" pitchFamily="34" charset="0"/>
                        </a:rPr>
                        <a:t>MDS</a:t>
                      </a:r>
                      <a:endParaRPr lang="es-AR" sz="1200" b="1"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ctr" fontAlgn="b"/>
                      <a:r>
                        <a:rPr lang="es-AR" sz="1200" b="1" u="none" strike="noStrike">
                          <a:effectLst/>
                          <a:latin typeface="Arial" panose="020B0604020202020204" pitchFamily="34" charset="0"/>
                          <a:cs typeface="Arial" panose="020B0604020202020204" pitchFamily="34" charset="0"/>
                        </a:rPr>
                        <a:t>3,9</a:t>
                      </a:r>
                      <a:endParaRPr lang="es-AR" sz="1200" b="1"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1"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r>
                        <a:rPr lang="es-AR" sz="1200" b="1" u="none" strike="noStrike">
                          <a:effectLst/>
                          <a:latin typeface="Arial" panose="020B0604020202020204" pitchFamily="34" charset="0"/>
                          <a:cs typeface="Arial" panose="020B0604020202020204" pitchFamily="34" charset="0"/>
                        </a:rPr>
                        <a:t>MDS</a:t>
                      </a:r>
                      <a:endParaRPr lang="es-AR" sz="1200" b="1"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ctr" fontAlgn="b"/>
                      <a:r>
                        <a:rPr lang="es-AR" sz="1200" b="1" u="none" strike="noStrike">
                          <a:effectLst/>
                          <a:latin typeface="Arial" panose="020B0604020202020204" pitchFamily="34" charset="0"/>
                          <a:cs typeface="Arial" panose="020B0604020202020204" pitchFamily="34" charset="0"/>
                        </a:rPr>
                        <a:t>1,8</a:t>
                      </a:r>
                      <a:endParaRPr lang="es-AR" sz="1200" b="1"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1"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1"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l" fontAlgn="b"/>
                      <a:endParaRPr lang="es-AR" sz="1200" b="1"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ctr" fontAlgn="b"/>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extLst>
                  <a:ext uri="{0D108BD9-81ED-4DB2-BD59-A6C34878D82A}">
                    <a16:rowId xmlns:a16="http://schemas.microsoft.com/office/drawing/2014/main" xmlns="" val="2970633737"/>
                  </a:ext>
                </a:extLst>
              </a:tr>
              <a:tr h="161925">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B w="12700" cap="flat" cmpd="sng" algn="ctr">
                      <a:solidFill>
                        <a:schemeClr val="tx1"/>
                      </a:solidFill>
                      <a:prstDash val="solid"/>
                      <a:round/>
                      <a:headEnd type="none" w="med" len="med"/>
                      <a:tailEnd type="none" w="med" len="med"/>
                    </a:ln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B w="12700" cap="flat" cmpd="sng" algn="ctr">
                      <a:solidFill>
                        <a:schemeClr val="tx1"/>
                      </a:solidFill>
                      <a:prstDash val="solid"/>
                      <a:round/>
                      <a:headEnd type="none" w="med" len="med"/>
                      <a:tailEnd type="none" w="med" len="med"/>
                    </a:ln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B w="12700" cap="flat" cmpd="sng" algn="ctr">
                      <a:solidFill>
                        <a:schemeClr val="tx1"/>
                      </a:solidFill>
                      <a:prstDash val="solid"/>
                      <a:round/>
                      <a:headEnd type="none" w="med" len="med"/>
                      <a:tailEnd type="none" w="med" len="med"/>
                    </a:ln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B w="12700" cap="flat" cmpd="sng" algn="ctr">
                      <a:solidFill>
                        <a:schemeClr val="tx1"/>
                      </a:solidFill>
                      <a:prstDash val="solid"/>
                      <a:round/>
                      <a:headEnd type="none" w="med" len="med"/>
                      <a:tailEnd type="none" w="med" len="med"/>
                    </a:ln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B w="12700" cap="flat" cmpd="sng" algn="ctr">
                      <a:solidFill>
                        <a:schemeClr val="tx1"/>
                      </a:solidFill>
                      <a:prstDash val="solid"/>
                      <a:round/>
                      <a:headEnd type="none" w="med" len="med"/>
                      <a:tailEnd type="none" w="med" len="med"/>
                    </a:lnB>
                    <a:noFill/>
                  </a:tcPr>
                </a:tc>
                <a:tc>
                  <a:txBody>
                    <a:bodyPr/>
                    <a:lstStyle/>
                    <a:p>
                      <a:pPr algn="ctr"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B w="12700" cap="flat" cmpd="sng" algn="ctr">
                      <a:solidFill>
                        <a:schemeClr val="tx1"/>
                      </a:solidFill>
                      <a:prstDash val="solid"/>
                      <a:round/>
                      <a:headEnd type="none" w="med" len="med"/>
                      <a:tailEnd type="none" w="med" len="med"/>
                    </a:lnB>
                    <a:noFill/>
                  </a:tcPr>
                </a:tc>
                <a:tc>
                  <a:txBody>
                    <a:bodyPr/>
                    <a:lstStyle/>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B w="12700" cap="flat" cmpd="sng" algn="ctr">
                      <a:solidFill>
                        <a:schemeClr val="tx1"/>
                      </a:solidFill>
                      <a:prstDash val="solid"/>
                      <a:round/>
                      <a:headEnd type="none" w="med" len="med"/>
                      <a:tailEnd type="none" w="med" len="med"/>
                    </a:ln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B w="12700" cap="flat" cmpd="sng" algn="ctr">
                      <a:solidFill>
                        <a:schemeClr val="tx1"/>
                      </a:solidFill>
                      <a:prstDash val="solid"/>
                      <a:round/>
                      <a:headEnd type="none" w="med" len="med"/>
                      <a:tailEnd type="none" w="med" len="med"/>
                    </a:ln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B w="12700" cap="flat" cmpd="sng" algn="ctr">
                      <a:solidFill>
                        <a:schemeClr val="tx1"/>
                      </a:solidFill>
                      <a:prstDash val="solid"/>
                      <a:round/>
                      <a:headEnd type="none" w="med" len="med"/>
                      <a:tailEnd type="none" w="med" len="med"/>
                    </a:lnB>
                    <a:noFill/>
                  </a:tcPr>
                </a:tc>
                <a:tc>
                  <a:txBody>
                    <a:bodyPr/>
                    <a:lstStyle/>
                    <a:p>
                      <a:pPr algn="ctr"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B w="12700" cap="flat" cmpd="sng" algn="ctr">
                      <a:solidFill>
                        <a:schemeClr val="tx1"/>
                      </a:solidFill>
                      <a:prstDash val="solid"/>
                      <a:round/>
                      <a:headEnd type="none" w="med" len="med"/>
                      <a:tailEnd type="none" w="med" len="med"/>
                    </a:ln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B w="12700" cap="flat" cmpd="sng" algn="ctr">
                      <a:solidFill>
                        <a:schemeClr val="tx1"/>
                      </a:solidFill>
                      <a:prstDash val="solid"/>
                      <a:round/>
                      <a:headEnd type="none" w="med" len="med"/>
                      <a:tailEnd type="none" w="med" len="med"/>
                    </a:ln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B w="12700" cap="flat" cmpd="sng" algn="ctr">
                      <a:solidFill>
                        <a:schemeClr val="tx1"/>
                      </a:solidFill>
                      <a:prstDash val="solid"/>
                      <a:round/>
                      <a:headEnd type="none" w="med" len="med"/>
                      <a:tailEnd type="none" w="med" len="med"/>
                    </a:lnB>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B w="12700" cap="flat" cmpd="sng" algn="ctr">
                      <a:solidFill>
                        <a:schemeClr val="tx1"/>
                      </a:solidFill>
                      <a:prstDash val="solid"/>
                      <a:round/>
                      <a:headEnd type="none" w="med" len="med"/>
                      <a:tailEnd type="none" w="med" len="med"/>
                    </a:lnB>
                    <a:noFill/>
                  </a:tcPr>
                </a:tc>
                <a:tc>
                  <a:txBody>
                    <a:bodyPr/>
                    <a:lstStyle/>
                    <a:p>
                      <a:pPr algn="ctr"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488483832"/>
                  </a:ext>
                </a:extLst>
              </a:tr>
            </a:tbl>
          </a:graphicData>
        </a:graphic>
      </p:graphicFrame>
      <p:sp>
        <p:nvSpPr>
          <p:cNvPr id="5" name="CuadroTexto 4"/>
          <p:cNvSpPr txBox="1"/>
          <p:nvPr/>
        </p:nvSpPr>
        <p:spPr>
          <a:xfrm>
            <a:off x="442452" y="235975"/>
            <a:ext cx="8027582" cy="646331"/>
          </a:xfrm>
          <a:prstGeom prst="rect">
            <a:avLst/>
          </a:prstGeom>
          <a:noFill/>
        </p:spPr>
        <p:txBody>
          <a:bodyPr wrap="none" rtlCol="0">
            <a:spAutoFit/>
          </a:bodyPr>
          <a:lstStyle/>
          <a:p>
            <a:pPr marL="342900" indent="-342900">
              <a:buAutoNum type="arabicParenBoth"/>
            </a:pPr>
            <a:r>
              <a:rPr lang="es-AR" b="1" dirty="0" smtClean="0"/>
              <a:t>Mediciones de área foliar y biomasa de </a:t>
            </a:r>
            <a:r>
              <a:rPr lang="es-AR" b="1" dirty="0" err="1" smtClean="0"/>
              <a:t>Maggiolo</a:t>
            </a:r>
            <a:r>
              <a:rPr lang="es-AR" b="1" dirty="0" smtClean="0"/>
              <a:t>: </a:t>
            </a:r>
          </a:p>
          <a:p>
            <a:r>
              <a:rPr lang="es-AR" b="1" dirty="0" smtClean="0">
                <a:solidFill>
                  <a:srgbClr val="FF0000"/>
                </a:solidFill>
              </a:rPr>
              <a:t>Análisis por Ciclo (CL: fecha de siembra 1-Junio; CC: fecha de siembra 12-Junio):</a:t>
            </a:r>
            <a:endParaRPr lang="es-AR" b="1" dirty="0">
              <a:solidFill>
                <a:srgbClr val="FF0000"/>
              </a:solidFill>
            </a:endParaRPr>
          </a:p>
        </p:txBody>
      </p:sp>
      <p:sp>
        <p:nvSpPr>
          <p:cNvPr id="6" name="1 CuadroTexto"/>
          <p:cNvSpPr txBox="1"/>
          <p:nvPr/>
        </p:nvSpPr>
        <p:spPr>
          <a:xfrm>
            <a:off x="628650" y="6225099"/>
            <a:ext cx="10872788" cy="584775"/>
          </a:xfrm>
          <a:prstGeom prst="rect">
            <a:avLst/>
          </a:prstGeom>
          <a:noFill/>
        </p:spPr>
        <p:txBody>
          <a:bodyPr wrap="square" rtlCol="0">
            <a:spAutoFit/>
          </a:bodyPr>
          <a:lstStyle/>
          <a:p>
            <a:pPr algn="ctr"/>
            <a:endParaRPr lang="es-AR" dirty="0"/>
          </a:p>
          <a:p>
            <a:pPr algn="ctr"/>
            <a:r>
              <a:rPr lang="en-US" sz="1400" dirty="0" smtClean="0"/>
              <a:t>ns, no </a:t>
            </a:r>
            <a:r>
              <a:rPr lang="en-US" sz="1400" dirty="0" err="1" smtClean="0"/>
              <a:t>significativo</a:t>
            </a:r>
            <a:r>
              <a:rPr lang="en-US" sz="1400" dirty="0" smtClean="0"/>
              <a:t>. MDS: M</a:t>
            </a:r>
            <a:r>
              <a:rPr lang="es-AR" sz="1400" dirty="0" err="1" smtClean="0"/>
              <a:t>ínima</a:t>
            </a:r>
            <a:r>
              <a:rPr lang="es-AR" sz="1400" dirty="0" smtClean="0"/>
              <a:t> Diferencia Significativa (p</a:t>
            </a:r>
            <a:r>
              <a:rPr lang="en-US" sz="1400" dirty="0" smtClean="0"/>
              <a:t>&lt;0.05).</a:t>
            </a:r>
            <a:endParaRPr lang="en-US" sz="1400" dirty="0"/>
          </a:p>
        </p:txBody>
      </p:sp>
      <p:pic>
        <p:nvPicPr>
          <p:cNvPr id="7" name="Imagen 6">
            <a:extLst>
              <a:ext uri="{FF2B5EF4-FFF2-40B4-BE49-F238E27FC236}">
                <a16:creationId xmlns:a16="http://schemas.microsoft.com/office/drawing/2014/main" xmlns="" id="{6D9F7C36-7FE2-4AE4-A8B0-81529E5D8B4F}"/>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l="4196" t="4423" r="4176"/>
          <a:stretch/>
        </p:blipFill>
        <p:spPr>
          <a:xfrm>
            <a:off x="11086526" y="132999"/>
            <a:ext cx="863364" cy="900000"/>
          </a:xfrm>
          <a:prstGeom prst="rect">
            <a:avLst/>
          </a:prstGeom>
        </p:spPr>
      </p:pic>
    </p:spTree>
    <p:extLst>
      <p:ext uri="{BB962C8B-B14F-4D97-AF65-F5344CB8AC3E}">
        <p14:creationId xmlns:p14="http://schemas.microsoft.com/office/powerpoint/2010/main" xmlns="" val="23116515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blob:https://web.whatsapp.com/c14d51e4-622a-4078-91c6-dea4b51b12ad"/>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17488" y="160338"/>
            <a:ext cx="3041650" cy="4064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360738" y="160337"/>
            <a:ext cx="3041650" cy="4064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AutoShape 6" descr="blob:https://web.whatsapp.com/1f379b66-980b-49eb-8eb2-911dedd78e0c"/>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1" name="Picture 7"/>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880099" y="2640012"/>
            <a:ext cx="3041650" cy="4064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32" name="Picture 8"/>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8994775" y="2640012"/>
            <a:ext cx="3041650" cy="4064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3 CuadroTexto"/>
          <p:cNvSpPr txBox="1"/>
          <p:nvPr/>
        </p:nvSpPr>
        <p:spPr>
          <a:xfrm>
            <a:off x="395288" y="4486955"/>
            <a:ext cx="5195887" cy="1754326"/>
          </a:xfrm>
          <a:prstGeom prst="rect">
            <a:avLst/>
          </a:prstGeom>
          <a:noFill/>
        </p:spPr>
        <p:txBody>
          <a:bodyPr wrap="square" rtlCol="0">
            <a:spAutoFit/>
          </a:bodyPr>
          <a:lstStyle/>
          <a:p>
            <a:pPr algn="ctr"/>
            <a:r>
              <a:rPr lang="es-AR" dirty="0" smtClean="0"/>
              <a:t>Fotos DM Ceibo</a:t>
            </a:r>
          </a:p>
          <a:p>
            <a:pPr algn="ctr"/>
            <a:r>
              <a:rPr lang="es-AR" dirty="0" smtClean="0"/>
              <a:t>Repetición 1.</a:t>
            </a:r>
          </a:p>
          <a:p>
            <a:pPr algn="ctr"/>
            <a:r>
              <a:rPr lang="es-AR" dirty="0" smtClean="0"/>
              <a:t>General Arenales</a:t>
            </a:r>
          </a:p>
          <a:p>
            <a:pPr algn="ctr"/>
            <a:endParaRPr lang="es-AR" dirty="0"/>
          </a:p>
          <a:p>
            <a:pPr algn="ctr"/>
            <a:r>
              <a:rPr lang="es-AR" dirty="0" smtClean="0"/>
              <a:t>Fotos procesadas mediante el programa CAN-EYE por el Dr. Verón (INTA Castelar).</a:t>
            </a:r>
            <a:endParaRPr lang="en-US" dirty="0"/>
          </a:p>
        </p:txBody>
      </p:sp>
      <p:sp>
        <p:nvSpPr>
          <p:cNvPr id="5" name="Rectángulo 4"/>
          <p:cNvSpPr/>
          <p:nvPr/>
        </p:nvSpPr>
        <p:spPr>
          <a:xfrm>
            <a:off x="6529623" y="212376"/>
            <a:ext cx="5549597" cy="369332"/>
          </a:xfrm>
          <a:prstGeom prst="rect">
            <a:avLst/>
          </a:prstGeom>
        </p:spPr>
        <p:txBody>
          <a:bodyPr wrap="none">
            <a:spAutoFit/>
          </a:bodyPr>
          <a:lstStyle/>
          <a:p>
            <a:pPr algn="ctr"/>
            <a:r>
              <a:rPr lang="es-AR" b="1" dirty="0"/>
              <a:t>(2) Estimaciones de cobertura </a:t>
            </a:r>
            <a:r>
              <a:rPr lang="es-AR" b="1" dirty="0" smtClean="0"/>
              <a:t>verde mediante </a:t>
            </a:r>
            <a:r>
              <a:rPr lang="es-AR" b="1" dirty="0"/>
              <a:t>imágenes</a:t>
            </a:r>
            <a:r>
              <a:rPr lang="es-AR" dirty="0"/>
              <a:t>:</a:t>
            </a:r>
          </a:p>
        </p:txBody>
      </p:sp>
    </p:spTree>
    <p:extLst>
      <p:ext uri="{BB962C8B-B14F-4D97-AF65-F5344CB8AC3E}">
        <p14:creationId xmlns:p14="http://schemas.microsoft.com/office/powerpoint/2010/main" xmlns="" val="2480908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rotWithShape="1">
          <a:blip r:embed="rId3" cstate="print">
            <a:extLst>
              <a:ext uri="{28A0092B-C50C-407E-A947-70E740481C1C}">
                <a14:useLocalDpi xmlns:a14="http://schemas.microsoft.com/office/drawing/2010/main" xmlns="" val="0"/>
              </a:ext>
            </a:extLst>
          </a:blip>
          <a:srcRect r="18158" b="4367"/>
          <a:stretch/>
        </p:blipFill>
        <p:spPr>
          <a:xfrm>
            <a:off x="1026694" y="987074"/>
            <a:ext cx="9978189" cy="5269346"/>
          </a:xfrm>
          <a:prstGeom prst="rect">
            <a:avLst/>
          </a:prstGeom>
        </p:spPr>
      </p:pic>
      <p:sp>
        <p:nvSpPr>
          <p:cNvPr id="6" name="CuadroTexto 5"/>
          <p:cNvSpPr txBox="1"/>
          <p:nvPr/>
        </p:nvSpPr>
        <p:spPr>
          <a:xfrm>
            <a:off x="426410" y="332228"/>
            <a:ext cx="9389878" cy="369332"/>
          </a:xfrm>
          <a:prstGeom prst="rect">
            <a:avLst/>
          </a:prstGeom>
          <a:noFill/>
        </p:spPr>
        <p:txBody>
          <a:bodyPr wrap="none" rtlCol="0">
            <a:spAutoFit/>
          </a:bodyPr>
          <a:lstStyle/>
          <a:p>
            <a:r>
              <a:rPr lang="es-AR" dirty="0" smtClean="0"/>
              <a:t>Ejemplo de procesamiento de imágenes </a:t>
            </a:r>
            <a:r>
              <a:rPr lang="es-AR" dirty="0"/>
              <a:t>mediante CAN-EYE </a:t>
            </a:r>
            <a:r>
              <a:rPr lang="es-AR" dirty="0" smtClean="0"/>
              <a:t>(</a:t>
            </a:r>
            <a:r>
              <a:rPr lang="es-AR" dirty="0" smtClean="0">
                <a:hlinkClick r:id="rId4"/>
              </a:rPr>
              <a:t>https</a:t>
            </a:r>
            <a:r>
              <a:rPr lang="es-AR" dirty="0">
                <a:hlinkClick r:id="rId4"/>
              </a:rPr>
              <a:t>://</a:t>
            </a:r>
            <a:r>
              <a:rPr lang="es-AR" dirty="0" smtClean="0">
                <a:hlinkClick r:id="rId4"/>
              </a:rPr>
              <a:t>www6.paca.inrae.fr/can-eye</a:t>
            </a:r>
            <a:r>
              <a:rPr lang="es-AR" dirty="0" smtClean="0"/>
              <a:t>):</a:t>
            </a:r>
            <a:endParaRPr lang="es-AR" dirty="0"/>
          </a:p>
        </p:txBody>
      </p:sp>
      <p:pic>
        <p:nvPicPr>
          <p:cNvPr id="7" name="Imagen 6"/>
          <p:cNvPicPr>
            <a:picLocks noChangeAspect="1"/>
          </p:cNvPicPr>
          <p:nvPr/>
        </p:nvPicPr>
        <p:blipFill rotWithShape="1">
          <a:blip r:embed="rId5" cstate="print">
            <a:extLst>
              <a:ext uri="{28A0092B-C50C-407E-A947-70E740481C1C}">
                <a14:useLocalDpi xmlns:a14="http://schemas.microsoft.com/office/drawing/2010/main" xmlns="" val="0"/>
              </a:ext>
            </a:extLst>
          </a:blip>
          <a:srcRect l="8710" r="84274" b="5900"/>
          <a:stretch/>
        </p:blipFill>
        <p:spPr>
          <a:xfrm>
            <a:off x="2702838" y="1030029"/>
            <a:ext cx="855406" cy="5258475"/>
          </a:xfrm>
          <a:prstGeom prst="rect">
            <a:avLst/>
          </a:prstGeom>
        </p:spPr>
      </p:pic>
      <p:pic>
        <p:nvPicPr>
          <p:cNvPr id="8" name="Imagen 7"/>
          <p:cNvPicPr>
            <a:picLocks noChangeAspect="1"/>
          </p:cNvPicPr>
          <p:nvPr/>
        </p:nvPicPr>
        <p:blipFill rotWithShape="1">
          <a:blip r:embed="rId5" cstate="print">
            <a:extLst>
              <a:ext uri="{28A0092B-C50C-407E-A947-70E740481C1C}">
                <a14:useLocalDpi xmlns:a14="http://schemas.microsoft.com/office/drawing/2010/main" xmlns="" val="0"/>
              </a:ext>
            </a:extLst>
          </a:blip>
          <a:srcRect l="26008" r="67097" b="6186"/>
          <a:stretch/>
        </p:blipFill>
        <p:spPr>
          <a:xfrm>
            <a:off x="5152358" y="1030029"/>
            <a:ext cx="840659" cy="5242433"/>
          </a:xfrm>
          <a:prstGeom prst="rect">
            <a:avLst/>
          </a:prstGeom>
        </p:spPr>
      </p:pic>
      <p:pic>
        <p:nvPicPr>
          <p:cNvPr id="9" name="Imagen 8"/>
          <p:cNvPicPr>
            <a:picLocks noChangeAspect="1"/>
          </p:cNvPicPr>
          <p:nvPr/>
        </p:nvPicPr>
        <p:blipFill rotWithShape="1">
          <a:blip r:embed="rId5" cstate="print">
            <a:extLst>
              <a:ext uri="{28A0092B-C50C-407E-A947-70E740481C1C}">
                <a14:useLocalDpi xmlns:a14="http://schemas.microsoft.com/office/drawing/2010/main" xmlns="" val="0"/>
              </a:ext>
            </a:extLst>
          </a:blip>
          <a:srcRect l="43027" r="50132" b="5719"/>
          <a:stretch/>
        </p:blipFill>
        <p:spPr>
          <a:xfrm>
            <a:off x="7571873" y="1035980"/>
            <a:ext cx="834189" cy="5268566"/>
          </a:xfrm>
          <a:prstGeom prst="rect">
            <a:avLst/>
          </a:prstGeom>
        </p:spPr>
      </p:pic>
      <p:pic>
        <p:nvPicPr>
          <p:cNvPr id="10" name="Imagen 9"/>
          <p:cNvPicPr>
            <a:picLocks noChangeAspect="1"/>
          </p:cNvPicPr>
          <p:nvPr/>
        </p:nvPicPr>
        <p:blipFill rotWithShape="1">
          <a:blip r:embed="rId5" cstate="print">
            <a:extLst>
              <a:ext uri="{28A0092B-C50C-407E-A947-70E740481C1C}">
                <a14:useLocalDpi xmlns:a14="http://schemas.microsoft.com/office/drawing/2010/main" xmlns="" val="0"/>
              </a:ext>
            </a:extLst>
          </a:blip>
          <a:srcRect l="59868" r="32763" b="6293"/>
          <a:stretch/>
        </p:blipFill>
        <p:spPr>
          <a:xfrm>
            <a:off x="9994227" y="1035980"/>
            <a:ext cx="898358" cy="5236482"/>
          </a:xfrm>
          <a:prstGeom prst="rect">
            <a:avLst/>
          </a:prstGeom>
        </p:spPr>
      </p:pic>
      <p:sp>
        <p:nvSpPr>
          <p:cNvPr id="12" name="CuadroTexto 11"/>
          <p:cNvSpPr txBox="1"/>
          <p:nvPr/>
        </p:nvSpPr>
        <p:spPr>
          <a:xfrm>
            <a:off x="304801" y="6384760"/>
            <a:ext cx="2644955" cy="369332"/>
          </a:xfrm>
          <a:prstGeom prst="rect">
            <a:avLst/>
          </a:prstGeom>
          <a:noFill/>
        </p:spPr>
        <p:txBody>
          <a:bodyPr wrap="none" rtlCol="0">
            <a:spAutoFit/>
          </a:bodyPr>
          <a:lstStyle/>
          <a:p>
            <a:r>
              <a:rPr lang="es-AR" dirty="0" smtClean="0"/>
              <a:t>Fotos de General Arenales</a:t>
            </a:r>
            <a:endParaRPr lang="es-AR" dirty="0"/>
          </a:p>
        </p:txBody>
      </p:sp>
      <p:pic>
        <p:nvPicPr>
          <p:cNvPr id="11" name="Imagen 10">
            <a:extLst>
              <a:ext uri="{FF2B5EF4-FFF2-40B4-BE49-F238E27FC236}">
                <a16:creationId xmlns:a16="http://schemas.microsoft.com/office/drawing/2014/main" xmlns="" id="{6D9F7C36-7FE2-4AE4-A8B0-81529E5D8B4F}"/>
              </a:ext>
            </a:extLst>
          </p:cNvPr>
          <p:cNvPicPr>
            <a:picLocks noChangeAspect="1"/>
          </p:cNvPicPr>
          <p:nvPr/>
        </p:nvPicPr>
        <p:blipFill rotWithShape="1">
          <a:blip r:embed="rId6" cstate="print">
            <a:extLst>
              <a:ext uri="{28A0092B-C50C-407E-A947-70E740481C1C}">
                <a14:useLocalDpi xmlns:a14="http://schemas.microsoft.com/office/drawing/2010/main" xmlns="" val="0"/>
              </a:ext>
            </a:extLst>
          </a:blip>
          <a:srcRect l="4196" t="4423" r="4176"/>
          <a:stretch/>
        </p:blipFill>
        <p:spPr>
          <a:xfrm>
            <a:off x="11086526" y="132999"/>
            <a:ext cx="863364" cy="900000"/>
          </a:xfrm>
          <a:prstGeom prst="rect">
            <a:avLst/>
          </a:prstGeom>
        </p:spPr>
      </p:pic>
    </p:spTree>
    <p:extLst>
      <p:ext uri="{BB962C8B-B14F-4D97-AF65-F5344CB8AC3E}">
        <p14:creationId xmlns:p14="http://schemas.microsoft.com/office/powerpoint/2010/main" xmlns="" val="290312259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p:cNvPicPr>
            <a:picLocks noChangeAspect="1"/>
          </p:cNvPicPr>
          <p:nvPr/>
        </p:nvPicPr>
        <p:blipFill rotWithShape="1">
          <a:blip r:embed="rId2" cstate="print">
            <a:extLst>
              <a:ext uri="{28A0092B-C50C-407E-A947-70E740481C1C}">
                <a14:useLocalDpi xmlns:a14="http://schemas.microsoft.com/office/drawing/2010/main" xmlns="" val="0"/>
              </a:ext>
            </a:extLst>
          </a:blip>
          <a:srcRect l="26974" t="-291" r="66316" b="61655"/>
          <a:stretch/>
        </p:blipFill>
        <p:spPr>
          <a:xfrm>
            <a:off x="4463715" y="473727"/>
            <a:ext cx="2271752" cy="5911031"/>
          </a:xfrm>
          <a:prstGeom prst="rect">
            <a:avLst/>
          </a:prstGeom>
        </p:spPr>
      </p:pic>
      <p:pic>
        <p:nvPicPr>
          <p:cNvPr id="8" name="Imagen 7"/>
          <p:cNvPicPr>
            <a:picLocks noChangeAspect="1"/>
          </p:cNvPicPr>
          <p:nvPr/>
        </p:nvPicPr>
        <p:blipFill rotWithShape="1">
          <a:blip r:embed="rId3" cstate="print">
            <a:extLst>
              <a:ext uri="{28A0092B-C50C-407E-A947-70E740481C1C}">
                <a14:useLocalDpi xmlns:a14="http://schemas.microsoft.com/office/drawing/2010/main" xmlns="" val="0"/>
              </a:ext>
            </a:extLst>
          </a:blip>
          <a:srcRect l="25985" r="67097" b="62904"/>
          <a:stretch/>
        </p:blipFill>
        <p:spPr>
          <a:xfrm>
            <a:off x="6757739" y="545433"/>
            <a:ext cx="2342147" cy="5839326"/>
          </a:xfrm>
          <a:prstGeom prst="rect">
            <a:avLst/>
          </a:prstGeom>
        </p:spPr>
      </p:pic>
      <p:sp>
        <p:nvSpPr>
          <p:cNvPr id="10" name="CuadroTexto 9"/>
          <p:cNvSpPr txBox="1"/>
          <p:nvPr/>
        </p:nvSpPr>
        <p:spPr>
          <a:xfrm>
            <a:off x="304801" y="6384760"/>
            <a:ext cx="2644955" cy="369332"/>
          </a:xfrm>
          <a:prstGeom prst="rect">
            <a:avLst/>
          </a:prstGeom>
          <a:noFill/>
        </p:spPr>
        <p:txBody>
          <a:bodyPr wrap="none" rtlCol="0">
            <a:spAutoFit/>
          </a:bodyPr>
          <a:lstStyle/>
          <a:p>
            <a:r>
              <a:rPr lang="es-AR" dirty="0" smtClean="0"/>
              <a:t>Fotos de General Arenales</a:t>
            </a:r>
            <a:endParaRPr lang="es-AR" dirty="0"/>
          </a:p>
        </p:txBody>
      </p:sp>
      <p:sp>
        <p:nvSpPr>
          <p:cNvPr id="11" name="CuadroTexto 10"/>
          <p:cNvSpPr txBox="1"/>
          <p:nvPr/>
        </p:nvSpPr>
        <p:spPr>
          <a:xfrm>
            <a:off x="426410" y="332228"/>
            <a:ext cx="3933706" cy="923330"/>
          </a:xfrm>
          <a:prstGeom prst="rect">
            <a:avLst/>
          </a:prstGeom>
          <a:noFill/>
        </p:spPr>
        <p:txBody>
          <a:bodyPr wrap="none" rtlCol="0">
            <a:spAutoFit/>
          </a:bodyPr>
          <a:lstStyle/>
          <a:p>
            <a:r>
              <a:rPr lang="es-AR" dirty="0" smtClean="0"/>
              <a:t>Ejemplo de procesamiento de imágenes</a:t>
            </a:r>
          </a:p>
          <a:p>
            <a:r>
              <a:rPr lang="es-AR" dirty="0" smtClean="0"/>
              <a:t>mediante CAN-EYE</a:t>
            </a:r>
            <a:r>
              <a:rPr lang="es-AR" dirty="0"/>
              <a:t> </a:t>
            </a:r>
            <a:endParaRPr lang="es-AR" dirty="0" smtClean="0"/>
          </a:p>
          <a:p>
            <a:r>
              <a:rPr lang="es-AR" dirty="0" smtClean="0"/>
              <a:t>(</a:t>
            </a:r>
            <a:r>
              <a:rPr lang="es-AR" dirty="0">
                <a:hlinkClick r:id="rId4"/>
              </a:rPr>
              <a:t>https://</a:t>
            </a:r>
            <a:r>
              <a:rPr lang="es-AR" dirty="0" smtClean="0">
                <a:hlinkClick r:id="rId4"/>
              </a:rPr>
              <a:t>www6.paca.inrae.fr/can-eye</a:t>
            </a:r>
            <a:r>
              <a:rPr lang="es-AR" dirty="0" smtClean="0"/>
              <a:t>):</a:t>
            </a:r>
            <a:endParaRPr lang="es-AR" dirty="0"/>
          </a:p>
        </p:txBody>
      </p:sp>
      <p:pic>
        <p:nvPicPr>
          <p:cNvPr id="6" name="Imagen 5">
            <a:extLst>
              <a:ext uri="{FF2B5EF4-FFF2-40B4-BE49-F238E27FC236}">
                <a16:creationId xmlns:a16="http://schemas.microsoft.com/office/drawing/2014/main" xmlns="" id="{6D9F7C36-7FE2-4AE4-A8B0-81529E5D8B4F}"/>
              </a:ext>
            </a:extLst>
          </p:cNvPr>
          <p:cNvPicPr>
            <a:picLocks noChangeAspect="1"/>
          </p:cNvPicPr>
          <p:nvPr/>
        </p:nvPicPr>
        <p:blipFill rotWithShape="1">
          <a:blip r:embed="rId5" cstate="print">
            <a:extLst>
              <a:ext uri="{28A0092B-C50C-407E-A947-70E740481C1C}">
                <a14:useLocalDpi xmlns:a14="http://schemas.microsoft.com/office/drawing/2010/main" xmlns="" val="0"/>
              </a:ext>
            </a:extLst>
          </a:blip>
          <a:srcRect l="4196" t="4423" r="4176"/>
          <a:stretch/>
        </p:blipFill>
        <p:spPr>
          <a:xfrm>
            <a:off x="11086526" y="132999"/>
            <a:ext cx="863364" cy="900000"/>
          </a:xfrm>
          <a:prstGeom prst="rect">
            <a:avLst/>
          </a:prstGeom>
        </p:spPr>
      </p:pic>
    </p:spTree>
    <p:extLst>
      <p:ext uri="{BB962C8B-B14F-4D97-AF65-F5344CB8AC3E}">
        <p14:creationId xmlns:p14="http://schemas.microsoft.com/office/powerpoint/2010/main" xmlns="" val="131213830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CuadroTexto"/>
          <p:cNvSpPr txBox="1"/>
          <p:nvPr/>
        </p:nvSpPr>
        <p:spPr>
          <a:xfrm>
            <a:off x="491320" y="276942"/>
            <a:ext cx="7194470" cy="707886"/>
          </a:xfrm>
          <a:prstGeom prst="rect">
            <a:avLst/>
          </a:prstGeom>
          <a:noFill/>
        </p:spPr>
        <p:txBody>
          <a:bodyPr wrap="none" rtlCol="0">
            <a:spAutoFit/>
          </a:bodyPr>
          <a:lstStyle/>
          <a:p>
            <a:r>
              <a:rPr lang="es-AR" sz="2000" dirty="0" smtClean="0"/>
              <a:t>Datos de cobertura verde (%) por sitio y promedio de los tres sitios:</a:t>
            </a:r>
          </a:p>
          <a:p>
            <a:r>
              <a:rPr lang="es-AR" sz="2000" b="1" dirty="0" smtClean="0">
                <a:solidFill>
                  <a:srgbClr val="FF0000"/>
                </a:solidFill>
              </a:rPr>
              <a:t>Análisis conjunto:</a:t>
            </a:r>
          </a:p>
        </p:txBody>
      </p:sp>
      <p:graphicFrame>
        <p:nvGraphicFramePr>
          <p:cNvPr id="4" name="Tabla 3"/>
          <p:cNvGraphicFramePr>
            <a:graphicFrameLocks noGrp="1"/>
          </p:cNvGraphicFramePr>
          <p:nvPr>
            <p:extLst>
              <p:ext uri="{D42A27DB-BD31-4B8C-83A1-F6EECF244321}">
                <p14:modId xmlns:p14="http://schemas.microsoft.com/office/powerpoint/2010/main" xmlns="" val="113715138"/>
              </p:ext>
            </p:extLst>
          </p:nvPr>
        </p:nvGraphicFramePr>
        <p:xfrm>
          <a:off x="2424685" y="1086756"/>
          <a:ext cx="7079226" cy="5135717"/>
        </p:xfrm>
        <a:graphic>
          <a:graphicData uri="http://schemas.openxmlformats.org/drawingml/2006/table">
            <a:tbl>
              <a:tblPr>
                <a:tableStyleId>{5C22544A-7EE6-4342-B048-85BDC9FD1C3A}</a:tableStyleId>
              </a:tblPr>
              <a:tblGrid>
                <a:gridCol w="1272121">
                  <a:extLst>
                    <a:ext uri="{9D8B030D-6E8A-4147-A177-3AD203B41FA5}">
                      <a16:colId xmlns:a16="http://schemas.microsoft.com/office/drawing/2014/main" xmlns="" val="4025422962"/>
                    </a:ext>
                  </a:extLst>
                </a:gridCol>
                <a:gridCol w="1082251">
                  <a:extLst>
                    <a:ext uri="{9D8B030D-6E8A-4147-A177-3AD203B41FA5}">
                      <a16:colId xmlns:a16="http://schemas.microsoft.com/office/drawing/2014/main" xmlns="" val="3637919529"/>
                    </a:ext>
                  </a:extLst>
                </a:gridCol>
                <a:gridCol w="1737298">
                  <a:extLst>
                    <a:ext uri="{9D8B030D-6E8A-4147-A177-3AD203B41FA5}">
                      <a16:colId xmlns:a16="http://schemas.microsoft.com/office/drawing/2014/main" xmlns="" val="2908528181"/>
                    </a:ext>
                  </a:extLst>
                </a:gridCol>
                <a:gridCol w="1310094">
                  <a:extLst>
                    <a:ext uri="{9D8B030D-6E8A-4147-A177-3AD203B41FA5}">
                      <a16:colId xmlns:a16="http://schemas.microsoft.com/office/drawing/2014/main" xmlns="" val="2715637378"/>
                    </a:ext>
                  </a:extLst>
                </a:gridCol>
                <a:gridCol w="1139213">
                  <a:extLst>
                    <a:ext uri="{9D8B030D-6E8A-4147-A177-3AD203B41FA5}">
                      <a16:colId xmlns:a16="http://schemas.microsoft.com/office/drawing/2014/main" xmlns="" val="3856560644"/>
                    </a:ext>
                  </a:extLst>
                </a:gridCol>
                <a:gridCol w="538249">
                  <a:extLst>
                    <a:ext uri="{9D8B030D-6E8A-4147-A177-3AD203B41FA5}">
                      <a16:colId xmlns:a16="http://schemas.microsoft.com/office/drawing/2014/main" xmlns="" val="2999929866"/>
                    </a:ext>
                  </a:extLst>
                </a:gridCol>
              </a:tblGrid>
              <a:tr h="214264">
                <a:tc>
                  <a:txBody>
                    <a:bodyPr/>
                    <a:lstStyle/>
                    <a:p>
                      <a:pPr algn="l" fontAlgn="b"/>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gridSpan="3">
                  <a:txBody>
                    <a:bodyPr/>
                    <a:lstStyle/>
                    <a:p>
                      <a:pPr algn="ctr" fontAlgn="ctr"/>
                      <a:r>
                        <a:rPr lang="es-AR" sz="1300" u="none" strike="noStrike">
                          <a:effectLst/>
                          <a:latin typeface="Arial" panose="020B0604020202020204" pitchFamily="34" charset="0"/>
                          <a:cs typeface="Arial" panose="020B0604020202020204" pitchFamily="34" charset="0"/>
                        </a:rPr>
                        <a:t>Sitio</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s-AR"/>
                    </a:p>
                  </a:txBody>
                  <a:tcPr/>
                </a:tc>
                <a:tc hMerge="1">
                  <a:txBody>
                    <a:bodyPr/>
                    <a:lstStyle/>
                    <a:p>
                      <a:endParaRPr lang="es-AR"/>
                    </a:p>
                  </a:txBody>
                  <a:tcPr/>
                </a:tc>
                <a:tc>
                  <a:txBody>
                    <a:bodyPr/>
                    <a:lstStyle/>
                    <a:p>
                      <a:pPr algn="l" fontAlgn="b"/>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s-AR" sz="13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111110069"/>
                  </a:ext>
                </a:extLst>
              </a:tr>
              <a:tr h="214264">
                <a:tc>
                  <a:txBody>
                    <a:bodyPr/>
                    <a:lstStyle/>
                    <a:p>
                      <a:pPr algn="l" fontAlgn="ctr"/>
                      <a:r>
                        <a:rPr lang="es-AR" sz="1300" u="none" strike="noStrike">
                          <a:effectLst/>
                          <a:latin typeface="Arial" panose="020B0604020202020204" pitchFamily="34" charset="0"/>
                          <a:cs typeface="Arial" panose="020B0604020202020204" pitchFamily="34" charset="0"/>
                        </a:rPr>
                        <a:t>Variedad</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u="none" strike="noStrike" dirty="0" err="1">
                          <a:effectLst/>
                          <a:latin typeface="Arial" panose="020B0604020202020204" pitchFamily="34" charset="0"/>
                          <a:cs typeface="Arial" panose="020B0604020202020204" pitchFamily="34" charset="0"/>
                        </a:rPr>
                        <a:t>Maggiolo</a:t>
                      </a:r>
                      <a:endParaRPr lang="es-AR" sz="13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r>
                        <a:rPr lang="es-AR" sz="1300" u="none" strike="noStrike" dirty="0">
                          <a:effectLst/>
                          <a:latin typeface="Arial" panose="020B0604020202020204" pitchFamily="34" charset="0"/>
                          <a:cs typeface="Arial" panose="020B0604020202020204" pitchFamily="34" charset="0"/>
                        </a:rPr>
                        <a:t>Generales Arenales</a:t>
                      </a:r>
                      <a:endParaRPr lang="es-AR" sz="13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r>
                        <a:rPr lang="es-AR" sz="1300" u="none" strike="noStrike" dirty="0">
                          <a:effectLst/>
                          <a:latin typeface="Arial" panose="020B0604020202020204" pitchFamily="34" charset="0"/>
                          <a:cs typeface="Arial" panose="020B0604020202020204" pitchFamily="34" charset="0"/>
                        </a:rPr>
                        <a:t>Marcos </a:t>
                      </a:r>
                      <a:r>
                        <a:rPr lang="es-AR" sz="1300" u="none" strike="noStrike" dirty="0" err="1">
                          <a:effectLst/>
                          <a:latin typeface="Arial" panose="020B0604020202020204" pitchFamily="34" charset="0"/>
                          <a:cs typeface="Arial" panose="020B0604020202020204" pitchFamily="34" charset="0"/>
                        </a:rPr>
                        <a:t>Juarez</a:t>
                      </a:r>
                      <a:endParaRPr lang="es-AR" sz="13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r>
                        <a:rPr lang="es-AR" sz="1300" b="1" u="none" strike="noStrike" dirty="0">
                          <a:effectLst/>
                          <a:latin typeface="Arial" panose="020B0604020202020204" pitchFamily="34" charset="0"/>
                          <a:cs typeface="Arial" panose="020B0604020202020204" pitchFamily="34" charset="0"/>
                        </a:rPr>
                        <a:t>Promedio</a:t>
                      </a:r>
                      <a:endParaRPr lang="es-AR" sz="13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82688574"/>
                  </a:ext>
                </a:extLst>
              </a:tr>
              <a:tr h="214264">
                <a:tc>
                  <a:txBody>
                    <a:bodyPr/>
                    <a:lstStyle/>
                    <a:p>
                      <a:pPr algn="l" fontAlgn="b"/>
                      <a:endParaRPr lang="es-AR" sz="13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3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533903335"/>
                  </a:ext>
                </a:extLst>
              </a:tr>
              <a:tr h="214264">
                <a:tc>
                  <a:txBody>
                    <a:bodyPr/>
                    <a:lstStyle/>
                    <a:p>
                      <a:pPr algn="l" fontAlgn="ctr"/>
                      <a:r>
                        <a:rPr lang="es-AR" sz="1300" u="none" strike="noStrike">
                          <a:effectLst/>
                          <a:latin typeface="Arial" panose="020B0604020202020204" pitchFamily="34" charset="0"/>
                          <a:cs typeface="Arial" panose="020B0604020202020204" pitchFamily="34" charset="0"/>
                        </a:rPr>
                        <a:t>DM Algarrobo</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u="none" strike="noStrike">
                          <a:effectLst/>
                          <a:latin typeface="Arial" panose="020B0604020202020204" pitchFamily="34" charset="0"/>
                          <a:cs typeface="Arial" panose="020B0604020202020204" pitchFamily="34" charset="0"/>
                        </a:rPr>
                        <a:t>7,3</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u="none" strike="noStrike">
                          <a:effectLst/>
                          <a:latin typeface="Arial" panose="020B0604020202020204" pitchFamily="34" charset="0"/>
                          <a:cs typeface="Arial" panose="020B0604020202020204" pitchFamily="34" charset="0"/>
                        </a:rPr>
                        <a:t>17,4</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u="none" strike="noStrike">
                          <a:effectLst/>
                          <a:latin typeface="Arial" panose="020B0604020202020204" pitchFamily="34" charset="0"/>
                          <a:cs typeface="Arial" panose="020B0604020202020204" pitchFamily="34" charset="0"/>
                        </a:rPr>
                        <a:t>9,4</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b="1" u="none" strike="noStrike" dirty="0">
                          <a:effectLst/>
                          <a:latin typeface="Arial" panose="020B0604020202020204" pitchFamily="34" charset="0"/>
                          <a:cs typeface="Arial" panose="020B0604020202020204" pitchFamily="34" charset="0"/>
                        </a:rPr>
                        <a:t>11,4</a:t>
                      </a:r>
                      <a:endParaRPr lang="es-AR" sz="13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s-AR" sz="1300" u="none" strike="noStrike" dirty="0">
                          <a:effectLst/>
                          <a:latin typeface="Arial" panose="020B0604020202020204" pitchFamily="34" charset="0"/>
                          <a:cs typeface="Arial" panose="020B0604020202020204" pitchFamily="34" charset="0"/>
                        </a:rPr>
                        <a:t>A</a:t>
                      </a:r>
                      <a:endParaRPr lang="es-AR" sz="13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639244503"/>
                  </a:ext>
                </a:extLst>
              </a:tr>
              <a:tr h="214264">
                <a:tc>
                  <a:txBody>
                    <a:bodyPr/>
                    <a:lstStyle/>
                    <a:p>
                      <a:pPr algn="l" fontAlgn="ctr"/>
                      <a:r>
                        <a:rPr lang="es-AR" sz="1300" u="none" strike="noStrike">
                          <a:effectLst/>
                          <a:latin typeface="Arial" panose="020B0604020202020204" pitchFamily="34" charset="0"/>
                          <a:cs typeface="Arial" panose="020B0604020202020204" pitchFamily="34" charset="0"/>
                        </a:rPr>
                        <a:t>Baguette 620</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u="none" strike="noStrike">
                          <a:effectLst/>
                          <a:latin typeface="Arial" panose="020B0604020202020204" pitchFamily="34" charset="0"/>
                          <a:cs typeface="Arial" panose="020B0604020202020204" pitchFamily="34" charset="0"/>
                        </a:rPr>
                        <a:t>7,2</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u="none" strike="noStrike">
                          <a:effectLst/>
                          <a:latin typeface="Arial" panose="020B0604020202020204" pitchFamily="34" charset="0"/>
                          <a:cs typeface="Arial" panose="020B0604020202020204" pitchFamily="34" charset="0"/>
                        </a:rPr>
                        <a:t>12,1</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u="none" strike="noStrike">
                          <a:effectLst/>
                          <a:latin typeface="Arial" panose="020B0604020202020204" pitchFamily="34" charset="0"/>
                          <a:cs typeface="Arial" panose="020B0604020202020204" pitchFamily="34" charset="0"/>
                        </a:rPr>
                        <a:t>10,8</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b="1" u="none" strike="noStrike">
                          <a:effectLst/>
                          <a:latin typeface="Arial" panose="020B0604020202020204" pitchFamily="34" charset="0"/>
                          <a:cs typeface="Arial" panose="020B0604020202020204" pitchFamily="34" charset="0"/>
                        </a:rPr>
                        <a:t>10,0</a:t>
                      </a:r>
                      <a:endParaRPr lang="es-AR" sz="1300" b="1"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s-AR" sz="1300" u="none" strike="noStrike">
                          <a:effectLst/>
                          <a:latin typeface="Arial" panose="020B0604020202020204" pitchFamily="34" charset="0"/>
                          <a:cs typeface="Arial" panose="020B0604020202020204" pitchFamily="34" charset="0"/>
                        </a:rPr>
                        <a:t>B</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3500810365"/>
                  </a:ext>
                </a:extLst>
              </a:tr>
              <a:tr h="214264">
                <a:tc>
                  <a:txBody>
                    <a:bodyPr/>
                    <a:lstStyle/>
                    <a:p>
                      <a:pPr algn="l" fontAlgn="ctr"/>
                      <a:r>
                        <a:rPr lang="es-AR" sz="1300" u="none" strike="noStrike">
                          <a:effectLst/>
                          <a:latin typeface="Arial" panose="020B0604020202020204" pitchFamily="34" charset="0"/>
                          <a:cs typeface="Arial" panose="020B0604020202020204" pitchFamily="34" charset="0"/>
                        </a:rPr>
                        <a:t>DM Sauce</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u="none" strike="noStrike">
                          <a:effectLst/>
                          <a:latin typeface="Arial" panose="020B0604020202020204" pitchFamily="34" charset="0"/>
                          <a:cs typeface="Arial" panose="020B0604020202020204" pitchFamily="34" charset="0"/>
                        </a:rPr>
                        <a:t>5,7</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u="none" strike="noStrike">
                          <a:effectLst/>
                          <a:latin typeface="Arial" panose="020B0604020202020204" pitchFamily="34" charset="0"/>
                          <a:cs typeface="Arial" panose="020B0604020202020204" pitchFamily="34" charset="0"/>
                        </a:rPr>
                        <a:t>14,5</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u="none" strike="noStrike">
                          <a:effectLst/>
                          <a:latin typeface="Arial" panose="020B0604020202020204" pitchFamily="34" charset="0"/>
                          <a:cs typeface="Arial" panose="020B0604020202020204" pitchFamily="34" charset="0"/>
                        </a:rPr>
                        <a:t>8,7</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b="1" u="none" strike="noStrike">
                          <a:effectLst/>
                          <a:latin typeface="Arial" panose="020B0604020202020204" pitchFamily="34" charset="0"/>
                          <a:cs typeface="Arial" panose="020B0604020202020204" pitchFamily="34" charset="0"/>
                        </a:rPr>
                        <a:t>9,6</a:t>
                      </a:r>
                      <a:endParaRPr lang="es-AR" sz="1300" b="1"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s-AR" sz="1300" u="none" strike="noStrike">
                          <a:effectLst/>
                          <a:latin typeface="Arial" panose="020B0604020202020204" pitchFamily="34" charset="0"/>
                          <a:cs typeface="Arial" panose="020B0604020202020204" pitchFamily="34" charset="0"/>
                        </a:rPr>
                        <a:t>B</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991382758"/>
                  </a:ext>
                </a:extLst>
              </a:tr>
              <a:tr h="214264">
                <a:tc>
                  <a:txBody>
                    <a:bodyPr/>
                    <a:lstStyle/>
                    <a:p>
                      <a:pPr algn="l" fontAlgn="ctr"/>
                      <a:r>
                        <a:rPr lang="es-AR" sz="1300" u="none" strike="noStrike">
                          <a:effectLst/>
                          <a:latin typeface="Arial" panose="020B0604020202020204" pitchFamily="34" charset="0"/>
                          <a:cs typeface="Arial" panose="020B0604020202020204" pitchFamily="34" charset="0"/>
                        </a:rPr>
                        <a:t>DM Pehuen</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u="none" strike="noStrike">
                          <a:effectLst/>
                          <a:latin typeface="Arial" panose="020B0604020202020204" pitchFamily="34" charset="0"/>
                          <a:cs typeface="Arial" panose="020B0604020202020204" pitchFamily="34" charset="0"/>
                        </a:rPr>
                        <a:t>7,9</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u="none" strike="noStrike">
                          <a:effectLst/>
                          <a:latin typeface="Arial" panose="020B0604020202020204" pitchFamily="34" charset="0"/>
                          <a:cs typeface="Arial" panose="020B0604020202020204" pitchFamily="34" charset="0"/>
                        </a:rPr>
                        <a:t>12,3</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u="none" strike="noStrike">
                          <a:effectLst/>
                          <a:latin typeface="Arial" panose="020B0604020202020204" pitchFamily="34" charset="0"/>
                          <a:cs typeface="Arial" panose="020B0604020202020204" pitchFamily="34" charset="0"/>
                        </a:rPr>
                        <a:t>8,1</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b="1" u="none" strike="noStrike" dirty="0">
                          <a:effectLst/>
                          <a:latin typeface="Arial" panose="020B0604020202020204" pitchFamily="34" charset="0"/>
                          <a:cs typeface="Arial" panose="020B0604020202020204" pitchFamily="34" charset="0"/>
                        </a:rPr>
                        <a:t>9,5</a:t>
                      </a:r>
                      <a:endParaRPr lang="es-AR" sz="13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s-AR" sz="1300" u="none" strike="noStrike">
                          <a:effectLst/>
                          <a:latin typeface="Arial" panose="020B0604020202020204" pitchFamily="34" charset="0"/>
                          <a:cs typeface="Arial" panose="020B0604020202020204" pitchFamily="34" charset="0"/>
                        </a:rPr>
                        <a:t>BC</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395401577"/>
                  </a:ext>
                </a:extLst>
              </a:tr>
              <a:tr h="214264">
                <a:tc>
                  <a:txBody>
                    <a:bodyPr/>
                    <a:lstStyle/>
                    <a:p>
                      <a:pPr algn="l" fontAlgn="ctr"/>
                      <a:r>
                        <a:rPr lang="es-AR" sz="1300" u="none" strike="noStrike" dirty="0" smtClean="0">
                          <a:effectLst/>
                          <a:latin typeface="Arial" panose="020B0604020202020204" pitchFamily="34" charset="0"/>
                          <a:cs typeface="Arial" panose="020B0604020202020204" pitchFamily="34" charset="0"/>
                        </a:rPr>
                        <a:t>Géminis</a:t>
                      </a:r>
                      <a:endParaRPr lang="es-AR" sz="13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u="none" strike="noStrike" dirty="0">
                          <a:effectLst/>
                          <a:latin typeface="Arial" panose="020B0604020202020204" pitchFamily="34" charset="0"/>
                          <a:cs typeface="Arial" panose="020B0604020202020204" pitchFamily="34" charset="0"/>
                        </a:rPr>
                        <a:t>8,2</a:t>
                      </a:r>
                      <a:endParaRPr lang="es-AR" sz="13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u="none" strike="noStrike">
                          <a:effectLst/>
                          <a:latin typeface="Arial" panose="020B0604020202020204" pitchFamily="34" charset="0"/>
                          <a:cs typeface="Arial" panose="020B0604020202020204" pitchFamily="34" charset="0"/>
                        </a:rPr>
                        <a:t>11,0</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u="none" strike="noStrike">
                          <a:effectLst/>
                          <a:latin typeface="Arial" panose="020B0604020202020204" pitchFamily="34" charset="0"/>
                          <a:cs typeface="Arial" panose="020B0604020202020204" pitchFamily="34" charset="0"/>
                        </a:rPr>
                        <a:t>7,3</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b="1" u="none" strike="noStrike">
                          <a:effectLst/>
                          <a:latin typeface="Arial" panose="020B0604020202020204" pitchFamily="34" charset="0"/>
                          <a:cs typeface="Arial" panose="020B0604020202020204" pitchFamily="34" charset="0"/>
                        </a:rPr>
                        <a:t>8,8</a:t>
                      </a:r>
                      <a:endParaRPr lang="es-AR" sz="1300" b="1"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s-AR" sz="1300" u="none" strike="noStrike">
                          <a:effectLst/>
                          <a:latin typeface="Arial" panose="020B0604020202020204" pitchFamily="34" charset="0"/>
                          <a:cs typeface="Arial" panose="020B0604020202020204" pitchFamily="34" charset="0"/>
                        </a:rPr>
                        <a:t>BCD</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2464557592"/>
                  </a:ext>
                </a:extLst>
              </a:tr>
              <a:tr h="214264">
                <a:tc>
                  <a:txBody>
                    <a:bodyPr/>
                    <a:lstStyle/>
                    <a:p>
                      <a:pPr algn="l" fontAlgn="ctr"/>
                      <a:r>
                        <a:rPr lang="es-AR" sz="1300" u="none" strike="noStrike" dirty="0">
                          <a:effectLst/>
                          <a:latin typeface="Arial" panose="020B0604020202020204" pitchFamily="34" charset="0"/>
                          <a:cs typeface="Arial" panose="020B0604020202020204" pitchFamily="34" charset="0"/>
                        </a:rPr>
                        <a:t>Favorito II</a:t>
                      </a:r>
                      <a:endParaRPr lang="es-AR" sz="13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u="none" strike="noStrike">
                          <a:effectLst/>
                          <a:latin typeface="Arial" panose="020B0604020202020204" pitchFamily="34" charset="0"/>
                          <a:cs typeface="Arial" panose="020B0604020202020204" pitchFamily="34" charset="0"/>
                        </a:rPr>
                        <a:t>7,6</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u="none" strike="noStrike">
                          <a:effectLst/>
                          <a:latin typeface="Arial" panose="020B0604020202020204" pitchFamily="34" charset="0"/>
                          <a:cs typeface="Arial" panose="020B0604020202020204" pitchFamily="34" charset="0"/>
                        </a:rPr>
                        <a:t>9,9</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u="none" strike="noStrike">
                          <a:effectLst/>
                          <a:latin typeface="Arial" panose="020B0604020202020204" pitchFamily="34" charset="0"/>
                          <a:cs typeface="Arial" panose="020B0604020202020204" pitchFamily="34" charset="0"/>
                        </a:rPr>
                        <a:t>7,4</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b="1" u="none" strike="noStrike">
                          <a:effectLst/>
                          <a:latin typeface="Arial" panose="020B0604020202020204" pitchFamily="34" charset="0"/>
                          <a:cs typeface="Arial" panose="020B0604020202020204" pitchFamily="34" charset="0"/>
                        </a:rPr>
                        <a:t>8,3</a:t>
                      </a:r>
                      <a:endParaRPr lang="es-AR" sz="1300" b="1"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s-AR" sz="1300" u="none" strike="noStrike">
                          <a:effectLst/>
                          <a:latin typeface="Arial" panose="020B0604020202020204" pitchFamily="34" charset="0"/>
                          <a:cs typeface="Arial" panose="020B0604020202020204" pitchFamily="34" charset="0"/>
                        </a:rPr>
                        <a:t>CDE</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3562751557"/>
                  </a:ext>
                </a:extLst>
              </a:tr>
              <a:tr h="214264">
                <a:tc>
                  <a:txBody>
                    <a:bodyPr/>
                    <a:lstStyle/>
                    <a:p>
                      <a:pPr algn="l" fontAlgn="ctr"/>
                      <a:r>
                        <a:rPr lang="es-AR" sz="1300" u="none" strike="noStrike" dirty="0" smtClean="0">
                          <a:effectLst/>
                          <a:latin typeface="Arial" panose="020B0604020202020204" pitchFamily="34" charset="0"/>
                          <a:cs typeface="Arial" panose="020B0604020202020204" pitchFamily="34" charset="0"/>
                        </a:rPr>
                        <a:t>B </a:t>
                      </a:r>
                      <a:r>
                        <a:rPr lang="es-AR" sz="1300" u="none" strike="noStrike" dirty="0" err="1" smtClean="0">
                          <a:effectLst/>
                          <a:latin typeface="Arial" panose="020B0604020202020204" pitchFamily="34" charset="0"/>
                          <a:cs typeface="Arial" panose="020B0604020202020204" pitchFamily="34" charset="0"/>
                        </a:rPr>
                        <a:t>Colihue</a:t>
                      </a:r>
                      <a:endParaRPr lang="es-AR" sz="13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u="none" strike="noStrike">
                          <a:effectLst/>
                          <a:latin typeface="Arial" panose="020B0604020202020204" pitchFamily="34" charset="0"/>
                          <a:cs typeface="Arial" panose="020B0604020202020204" pitchFamily="34" charset="0"/>
                        </a:rPr>
                        <a:t>9,4</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u="none" strike="noStrike">
                          <a:effectLst/>
                          <a:latin typeface="Arial" panose="020B0604020202020204" pitchFamily="34" charset="0"/>
                          <a:cs typeface="Arial" panose="020B0604020202020204" pitchFamily="34" charset="0"/>
                        </a:rPr>
                        <a:t>9,0</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u="none" strike="noStrike">
                          <a:effectLst/>
                          <a:latin typeface="Arial" panose="020B0604020202020204" pitchFamily="34" charset="0"/>
                          <a:cs typeface="Arial" panose="020B0604020202020204" pitchFamily="34" charset="0"/>
                        </a:rPr>
                        <a:t>5,3</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b="1" u="none" strike="noStrike" dirty="0">
                          <a:effectLst/>
                          <a:latin typeface="Arial" panose="020B0604020202020204" pitchFamily="34" charset="0"/>
                          <a:cs typeface="Arial" panose="020B0604020202020204" pitchFamily="34" charset="0"/>
                        </a:rPr>
                        <a:t>7,9</a:t>
                      </a:r>
                      <a:endParaRPr lang="es-AR" sz="13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s-AR" sz="1300" u="none" strike="noStrike" dirty="0">
                          <a:effectLst/>
                          <a:latin typeface="Arial" panose="020B0604020202020204" pitchFamily="34" charset="0"/>
                          <a:cs typeface="Arial" panose="020B0604020202020204" pitchFamily="34" charset="0"/>
                        </a:rPr>
                        <a:t>DE</a:t>
                      </a:r>
                      <a:endParaRPr lang="es-AR" sz="13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3647191403"/>
                  </a:ext>
                </a:extLst>
              </a:tr>
              <a:tr h="214264">
                <a:tc>
                  <a:txBody>
                    <a:bodyPr/>
                    <a:lstStyle/>
                    <a:p>
                      <a:pPr algn="l" fontAlgn="ctr"/>
                      <a:r>
                        <a:rPr lang="es-AR" sz="1300" u="none" strike="noStrike" dirty="0">
                          <a:effectLst/>
                          <a:latin typeface="Arial" panose="020B0604020202020204" pitchFamily="34" charset="0"/>
                          <a:cs typeface="Arial" panose="020B0604020202020204" pitchFamily="34" charset="0"/>
                        </a:rPr>
                        <a:t>DM Alerce</a:t>
                      </a:r>
                      <a:endParaRPr lang="es-AR" sz="13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u="none" strike="noStrike" dirty="0">
                          <a:effectLst/>
                          <a:latin typeface="Arial" panose="020B0604020202020204" pitchFamily="34" charset="0"/>
                          <a:cs typeface="Arial" panose="020B0604020202020204" pitchFamily="34" charset="0"/>
                        </a:rPr>
                        <a:t>7,9</a:t>
                      </a:r>
                      <a:endParaRPr lang="es-AR" sz="13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u="none" strike="noStrike">
                          <a:effectLst/>
                          <a:latin typeface="Arial" panose="020B0604020202020204" pitchFamily="34" charset="0"/>
                          <a:cs typeface="Arial" panose="020B0604020202020204" pitchFamily="34" charset="0"/>
                        </a:rPr>
                        <a:t>6,7</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u="none" strike="noStrike">
                          <a:effectLst/>
                          <a:latin typeface="Arial" panose="020B0604020202020204" pitchFamily="34" charset="0"/>
                          <a:cs typeface="Arial" panose="020B0604020202020204" pitchFamily="34" charset="0"/>
                        </a:rPr>
                        <a:t>6,7</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b="1" u="none" strike="noStrike" dirty="0">
                          <a:effectLst/>
                          <a:latin typeface="Arial" panose="020B0604020202020204" pitchFamily="34" charset="0"/>
                          <a:cs typeface="Arial" panose="020B0604020202020204" pitchFamily="34" charset="0"/>
                        </a:rPr>
                        <a:t>7,1</a:t>
                      </a:r>
                      <a:endParaRPr lang="es-AR" sz="13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s-AR" sz="1300" u="none" strike="noStrike">
                          <a:effectLst/>
                          <a:latin typeface="Arial" panose="020B0604020202020204" pitchFamily="34" charset="0"/>
                          <a:cs typeface="Arial" panose="020B0604020202020204" pitchFamily="34" charset="0"/>
                        </a:rPr>
                        <a:t>EF</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2887593419"/>
                  </a:ext>
                </a:extLst>
              </a:tr>
              <a:tr h="214264">
                <a:tc>
                  <a:txBody>
                    <a:bodyPr/>
                    <a:lstStyle/>
                    <a:p>
                      <a:pPr algn="l" fontAlgn="ctr"/>
                      <a:r>
                        <a:rPr lang="es-AR" sz="1300" u="none" strike="noStrike" dirty="0">
                          <a:effectLst/>
                          <a:latin typeface="Arial" panose="020B0604020202020204" pitchFamily="34" charset="0"/>
                          <a:cs typeface="Arial" panose="020B0604020202020204" pitchFamily="34" charset="0"/>
                        </a:rPr>
                        <a:t>DM Ceibo</a:t>
                      </a:r>
                      <a:endParaRPr lang="es-AR" sz="13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u="none" strike="noStrike">
                          <a:effectLst/>
                          <a:latin typeface="Arial" panose="020B0604020202020204" pitchFamily="34" charset="0"/>
                          <a:cs typeface="Arial" panose="020B0604020202020204" pitchFamily="34" charset="0"/>
                        </a:rPr>
                        <a:t>7,9</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u="none" strike="noStrike">
                          <a:effectLst/>
                          <a:latin typeface="Arial" panose="020B0604020202020204" pitchFamily="34" charset="0"/>
                          <a:cs typeface="Arial" panose="020B0604020202020204" pitchFamily="34" charset="0"/>
                        </a:rPr>
                        <a:t>5,6</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u="none" strike="noStrike">
                          <a:effectLst/>
                          <a:latin typeface="Arial" panose="020B0604020202020204" pitchFamily="34" charset="0"/>
                          <a:cs typeface="Arial" panose="020B0604020202020204" pitchFamily="34" charset="0"/>
                        </a:rPr>
                        <a:t>5,7</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b="1" u="none" strike="noStrike">
                          <a:effectLst/>
                          <a:latin typeface="Arial" panose="020B0604020202020204" pitchFamily="34" charset="0"/>
                          <a:cs typeface="Arial" panose="020B0604020202020204" pitchFamily="34" charset="0"/>
                        </a:rPr>
                        <a:t>6,4</a:t>
                      </a:r>
                      <a:endParaRPr lang="es-AR" sz="1300" b="1"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s-AR" sz="1300" u="none" strike="noStrike" dirty="0">
                          <a:effectLst/>
                          <a:latin typeface="Arial" panose="020B0604020202020204" pitchFamily="34" charset="0"/>
                          <a:cs typeface="Arial" panose="020B0604020202020204" pitchFamily="34" charset="0"/>
                        </a:rPr>
                        <a:t>FG</a:t>
                      </a:r>
                      <a:endParaRPr lang="es-AR" sz="13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913837724"/>
                  </a:ext>
                </a:extLst>
              </a:tr>
              <a:tr h="214264">
                <a:tc>
                  <a:txBody>
                    <a:bodyPr/>
                    <a:lstStyle/>
                    <a:p>
                      <a:pPr algn="l" fontAlgn="ctr"/>
                      <a:r>
                        <a:rPr lang="es-AR" sz="1300" u="none" strike="noStrike" dirty="0">
                          <a:effectLst/>
                          <a:latin typeface="Arial" panose="020B0604020202020204" pitchFamily="34" charset="0"/>
                          <a:cs typeface="Arial" panose="020B0604020202020204" pitchFamily="34" charset="0"/>
                        </a:rPr>
                        <a:t>Baguette 550</a:t>
                      </a:r>
                      <a:endParaRPr lang="es-AR" sz="13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u="none" strike="noStrike">
                          <a:effectLst/>
                          <a:latin typeface="Arial" panose="020B0604020202020204" pitchFamily="34" charset="0"/>
                          <a:cs typeface="Arial" panose="020B0604020202020204" pitchFamily="34" charset="0"/>
                        </a:rPr>
                        <a:t>7,1</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u="none" strike="noStrike">
                          <a:effectLst/>
                          <a:latin typeface="Arial" panose="020B0604020202020204" pitchFamily="34" charset="0"/>
                          <a:cs typeface="Arial" panose="020B0604020202020204" pitchFamily="34" charset="0"/>
                        </a:rPr>
                        <a:t>5,2</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u="none" strike="noStrike">
                          <a:effectLst/>
                          <a:latin typeface="Arial" panose="020B0604020202020204" pitchFamily="34" charset="0"/>
                          <a:cs typeface="Arial" panose="020B0604020202020204" pitchFamily="34" charset="0"/>
                        </a:rPr>
                        <a:t>4,3</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b="1" u="none" strike="noStrike" dirty="0">
                          <a:effectLst/>
                          <a:latin typeface="Arial" panose="020B0604020202020204" pitchFamily="34" charset="0"/>
                          <a:cs typeface="Arial" panose="020B0604020202020204" pitchFamily="34" charset="0"/>
                        </a:rPr>
                        <a:t>5,5</a:t>
                      </a:r>
                      <a:endParaRPr lang="es-AR" sz="13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s-AR" sz="1300" u="none" strike="noStrike">
                          <a:effectLst/>
                          <a:latin typeface="Arial" panose="020B0604020202020204" pitchFamily="34" charset="0"/>
                          <a:cs typeface="Arial" panose="020B0604020202020204" pitchFamily="34" charset="0"/>
                        </a:rPr>
                        <a:t>GH</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919415640"/>
                  </a:ext>
                </a:extLst>
              </a:tr>
              <a:tr h="214264">
                <a:tc>
                  <a:txBody>
                    <a:bodyPr/>
                    <a:lstStyle/>
                    <a:p>
                      <a:pPr algn="l" fontAlgn="ctr"/>
                      <a:r>
                        <a:rPr lang="es-AR" sz="1300" u="none" strike="noStrike" dirty="0">
                          <a:effectLst/>
                          <a:latin typeface="Arial" panose="020B0604020202020204" pitchFamily="34" charset="0"/>
                          <a:cs typeface="Arial" panose="020B0604020202020204" pitchFamily="34" charset="0"/>
                        </a:rPr>
                        <a:t>ACA920</a:t>
                      </a:r>
                      <a:endParaRPr lang="es-AR" sz="13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u="none" strike="noStrike">
                          <a:effectLst/>
                          <a:latin typeface="Arial" panose="020B0604020202020204" pitchFamily="34" charset="0"/>
                          <a:cs typeface="Arial" panose="020B0604020202020204" pitchFamily="34" charset="0"/>
                        </a:rPr>
                        <a:t>7,6</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u="none" strike="noStrike">
                          <a:effectLst/>
                          <a:latin typeface="Arial" panose="020B0604020202020204" pitchFamily="34" charset="0"/>
                          <a:cs typeface="Arial" panose="020B0604020202020204" pitchFamily="34" charset="0"/>
                        </a:rPr>
                        <a:t>4,6</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u="none" strike="noStrike">
                          <a:effectLst/>
                          <a:latin typeface="Arial" panose="020B0604020202020204" pitchFamily="34" charset="0"/>
                          <a:cs typeface="Arial" panose="020B0604020202020204" pitchFamily="34" charset="0"/>
                        </a:rPr>
                        <a:t>4,2</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b="1" u="none" strike="noStrike" dirty="0">
                          <a:effectLst/>
                          <a:latin typeface="Arial" panose="020B0604020202020204" pitchFamily="34" charset="0"/>
                          <a:cs typeface="Arial" panose="020B0604020202020204" pitchFamily="34" charset="0"/>
                        </a:rPr>
                        <a:t>5,4</a:t>
                      </a:r>
                      <a:endParaRPr lang="es-AR" sz="13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s-AR" sz="1300" u="none" strike="noStrike">
                          <a:effectLst/>
                          <a:latin typeface="Arial" panose="020B0604020202020204" pitchFamily="34" charset="0"/>
                          <a:cs typeface="Arial" panose="020B0604020202020204" pitchFamily="34" charset="0"/>
                        </a:rPr>
                        <a:t>GH</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2704761455"/>
                  </a:ext>
                </a:extLst>
              </a:tr>
              <a:tr h="214264">
                <a:tc>
                  <a:txBody>
                    <a:bodyPr/>
                    <a:lstStyle/>
                    <a:p>
                      <a:pPr algn="l" fontAlgn="ctr"/>
                      <a:r>
                        <a:rPr lang="es-AR" sz="1300" u="none" strike="noStrike" dirty="0" err="1">
                          <a:effectLst/>
                          <a:latin typeface="Arial" panose="020B0604020202020204" pitchFamily="34" charset="0"/>
                          <a:cs typeface="Arial" panose="020B0604020202020204" pitchFamily="34" charset="0"/>
                        </a:rPr>
                        <a:t>Quiriko</a:t>
                      </a:r>
                      <a:endParaRPr lang="es-AR" sz="13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u="none" strike="noStrike">
                          <a:effectLst/>
                          <a:latin typeface="Arial" panose="020B0604020202020204" pitchFamily="34" charset="0"/>
                          <a:cs typeface="Arial" panose="020B0604020202020204" pitchFamily="34" charset="0"/>
                        </a:rPr>
                        <a:t>6,7</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u="none" strike="noStrike">
                          <a:effectLst/>
                          <a:latin typeface="Arial" panose="020B0604020202020204" pitchFamily="34" charset="0"/>
                          <a:cs typeface="Arial" panose="020B0604020202020204" pitchFamily="34" charset="0"/>
                        </a:rPr>
                        <a:t>5,4</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u="none" strike="noStrike">
                          <a:effectLst/>
                          <a:latin typeface="Arial" panose="020B0604020202020204" pitchFamily="34" charset="0"/>
                          <a:cs typeface="Arial" panose="020B0604020202020204" pitchFamily="34" charset="0"/>
                        </a:rPr>
                        <a:t>3,8</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b="1" u="none" strike="noStrike" dirty="0">
                          <a:effectLst/>
                          <a:latin typeface="Arial" panose="020B0604020202020204" pitchFamily="34" charset="0"/>
                          <a:cs typeface="Arial" panose="020B0604020202020204" pitchFamily="34" charset="0"/>
                        </a:rPr>
                        <a:t>5,3</a:t>
                      </a:r>
                      <a:endParaRPr lang="es-AR" sz="13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s-AR" sz="1300" u="none" strike="noStrike">
                          <a:effectLst/>
                          <a:latin typeface="Arial" panose="020B0604020202020204" pitchFamily="34" charset="0"/>
                          <a:cs typeface="Arial" panose="020B0604020202020204" pitchFamily="34" charset="0"/>
                        </a:rPr>
                        <a:t>GH</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461865622"/>
                  </a:ext>
                </a:extLst>
              </a:tr>
              <a:tr h="214264">
                <a:tc>
                  <a:txBody>
                    <a:bodyPr/>
                    <a:lstStyle/>
                    <a:p>
                      <a:pPr algn="l" fontAlgn="ctr"/>
                      <a:r>
                        <a:rPr lang="es-AR" sz="1300" u="none" strike="noStrike" dirty="0">
                          <a:effectLst/>
                          <a:latin typeface="Arial" panose="020B0604020202020204" pitchFamily="34" charset="0"/>
                          <a:cs typeface="Arial" panose="020B0604020202020204" pitchFamily="34" charset="0"/>
                        </a:rPr>
                        <a:t>SY109</a:t>
                      </a:r>
                      <a:endParaRPr lang="es-AR" sz="13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u="none" strike="noStrike">
                          <a:effectLst/>
                          <a:latin typeface="Arial" panose="020B0604020202020204" pitchFamily="34" charset="0"/>
                          <a:cs typeface="Arial" panose="020B0604020202020204" pitchFamily="34" charset="0"/>
                        </a:rPr>
                        <a:t>5,4</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u="none" strike="noStrike">
                          <a:effectLst/>
                          <a:latin typeface="Arial" panose="020B0604020202020204" pitchFamily="34" charset="0"/>
                          <a:cs typeface="Arial" panose="020B0604020202020204" pitchFamily="34" charset="0"/>
                        </a:rPr>
                        <a:t>6,4</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u="none" strike="noStrike">
                          <a:effectLst/>
                          <a:latin typeface="Arial" panose="020B0604020202020204" pitchFamily="34" charset="0"/>
                          <a:cs typeface="Arial" panose="020B0604020202020204" pitchFamily="34" charset="0"/>
                        </a:rPr>
                        <a:t>3,9</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b="1" u="none" strike="noStrike" dirty="0">
                          <a:effectLst/>
                          <a:latin typeface="Arial" panose="020B0604020202020204" pitchFamily="34" charset="0"/>
                          <a:cs typeface="Arial" panose="020B0604020202020204" pitchFamily="34" charset="0"/>
                        </a:rPr>
                        <a:t>5,2</a:t>
                      </a:r>
                      <a:endParaRPr lang="es-AR" sz="13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s-AR" sz="1300" u="none" strike="noStrike">
                          <a:effectLst/>
                          <a:latin typeface="Arial" panose="020B0604020202020204" pitchFamily="34" charset="0"/>
                          <a:cs typeface="Arial" panose="020B0604020202020204" pitchFamily="34" charset="0"/>
                        </a:rPr>
                        <a:t>GH</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3584604816"/>
                  </a:ext>
                </a:extLst>
              </a:tr>
              <a:tr h="214264">
                <a:tc>
                  <a:txBody>
                    <a:bodyPr/>
                    <a:lstStyle/>
                    <a:p>
                      <a:pPr algn="l" fontAlgn="ctr"/>
                      <a:r>
                        <a:rPr lang="es-AR" sz="1300" u="none" strike="noStrike" dirty="0">
                          <a:effectLst/>
                          <a:latin typeface="Arial" panose="020B0604020202020204" pitchFamily="34" charset="0"/>
                          <a:cs typeface="Arial" panose="020B0604020202020204" pitchFamily="34" charset="0"/>
                        </a:rPr>
                        <a:t>DM Audaz</a:t>
                      </a:r>
                      <a:endParaRPr lang="es-AR" sz="13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u="none" strike="noStrike">
                          <a:effectLst/>
                          <a:latin typeface="Arial" panose="020B0604020202020204" pitchFamily="34" charset="0"/>
                          <a:cs typeface="Arial" panose="020B0604020202020204" pitchFamily="34" charset="0"/>
                        </a:rPr>
                        <a:t>8,2</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u="none" strike="noStrike">
                          <a:effectLst/>
                          <a:latin typeface="Arial" panose="020B0604020202020204" pitchFamily="34" charset="0"/>
                          <a:cs typeface="Arial" panose="020B0604020202020204" pitchFamily="34" charset="0"/>
                        </a:rPr>
                        <a:t>4,1</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u="none" strike="noStrike">
                          <a:effectLst/>
                          <a:latin typeface="Arial" panose="020B0604020202020204" pitchFamily="34" charset="0"/>
                          <a:cs typeface="Arial" panose="020B0604020202020204" pitchFamily="34" charset="0"/>
                        </a:rPr>
                        <a:t>3,1</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b="1" u="none" strike="noStrike" dirty="0">
                          <a:effectLst/>
                          <a:latin typeface="Arial" panose="020B0604020202020204" pitchFamily="34" charset="0"/>
                          <a:cs typeface="Arial" panose="020B0604020202020204" pitchFamily="34" charset="0"/>
                        </a:rPr>
                        <a:t>5,1</a:t>
                      </a:r>
                      <a:endParaRPr lang="es-AR" sz="13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s-AR" sz="1300" u="none" strike="noStrike">
                          <a:effectLst/>
                          <a:latin typeface="Arial" panose="020B0604020202020204" pitchFamily="34" charset="0"/>
                          <a:cs typeface="Arial" panose="020B0604020202020204" pitchFamily="34" charset="0"/>
                        </a:rPr>
                        <a:t>H</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215944895"/>
                  </a:ext>
                </a:extLst>
              </a:tr>
              <a:tr h="214264">
                <a:tc>
                  <a:txBody>
                    <a:bodyPr/>
                    <a:lstStyle/>
                    <a:p>
                      <a:pPr algn="l" fontAlgn="ctr"/>
                      <a:r>
                        <a:rPr lang="es-AR" sz="1300" u="none" strike="noStrike" dirty="0" smtClean="0">
                          <a:effectLst/>
                          <a:latin typeface="Arial" panose="020B0604020202020204" pitchFamily="34" charset="0"/>
                          <a:cs typeface="Arial" panose="020B0604020202020204" pitchFamily="34" charset="0"/>
                        </a:rPr>
                        <a:t>IS Tordo</a:t>
                      </a:r>
                      <a:endParaRPr lang="es-AR" sz="13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u="none" strike="noStrike">
                          <a:effectLst/>
                          <a:latin typeface="Arial" panose="020B0604020202020204" pitchFamily="34" charset="0"/>
                          <a:cs typeface="Arial" panose="020B0604020202020204" pitchFamily="34" charset="0"/>
                        </a:rPr>
                        <a:t>7,6</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u="none" strike="noStrike">
                          <a:effectLst/>
                          <a:latin typeface="Arial" panose="020B0604020202020204" pitchFamily="34" charset="0"/>
                          <a:cs typeface="Arial" panose="020B0604020202020204" pitchFamily="34" charset="0"/>
                        </a:rPr>
                        <a:t>3,9</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u="none" strike="noStrike">
                          <a:effectLst/>
                          <a:latin typeface="Arial" panose="020B0604020202020204" pitchFamily="34" charset="0"/>
                          <a:cs typeface="Arial" panose="020B0604020202020204" pitchFamily="34" charset="0"/>
                        </a:rPr>
                        <a:t>3,3</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b="1" u="none" strike="noStrike" dirty="0">
                          <a:effectLst/>
                          <a:latin typeface="Arial" panose="020B0604020202020204" pitchFamily="34" charset="0"/>
                          <a:cs typeface="Arial" panose="020B0604020202020204" pitchFamily="34" charset="0"/>
                        </a:rPr>
                        <a:t>4,9</a:t>
                      </a:r>
                      <a:endParaRPr lang="es-AR" sz="13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s-AR" sz="1300" u="none" strike="noStrike">
                          <a:effectLst/>
                          <a:latin typeface="Arial" panose="020B0604020202020204" pitchFamily="34" charset="0"/>
                          <a:cs typeface="Arial" panose="020B0604020202020204" pitchFamily="34" charset="0"/>
                        </a:rPr>
                        <a:t>H</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502391203"/>
                  </a:ext>
                </a:extLst>
              </a:tr>
              <a:tr h="214264">
                <a:tc>
                  <a:txBody>
                    <a:bodyPr/>
                    <a:lstStyle/>
                    <a:p>
                      <a:pPr algn="l" fontAlgn="ctr"/>
                      <a:r>
                        <a:rPr lang="es-AR" sz="1300" u="none" strike="noStrike" dirty="0" smtClean="0">
                          <a:effectLst/>
                          <a:latin typeface="Arial" panose="020B0604020202020204" pitchFamily="34" charset="0"/>
                          <a:cs typeface="Arial" panose="020B0604020202020204" pitchFamily="34" charset="0"/>
                        </a:rPr>
                        <a:t>1833</a:t>
                      </a:r>
                      <a:endParaRPr lang="es-AR" sz="13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u="none" strike="noStrike">
                          <a:effectLst/>
                          <a:latin typeface="Arial" panose="020B0604020202020204" pitchFamily="34" charset="0"/>
                          <a:cs typeface="Arial" panose="020B0604020202020204" pitchFamily="34" charset="0"/>
                        </a:rPr>
                        <a:t>5,8</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u="none" strike="noStrike">
                          <a:effectLst/>
                          <a:latin typeface="Arial" panose="020B0604020202020204" pitchFamily="34" charset="0"/>
                          <a:cs typeface="Arial" panose="020B0604020202020204" pitchFamily="34" charset="0"/>
                        </a:rPr>
                        <a:t>4,0</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u="none" strike="noStrike">
                          <a:effectLst/>
                          <a:latin typeface="Arial" panose="020B0604020202020204" pitchFamily="34" charset="0"/>
                          <a:cs typeface="Arial" panose="020B0604020202020204" pitchFamily="34" charset="0"/>
                        </a:rPr>
                        <a:t>5,0</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b="1" u="none" strike="noStrike" dirty="0">
                          <a:effectLst/>
                          <a:latin typeface="Arial" panose="020B0604020202020204" pitchFamily="34" charset="0"/>
                          <a:cs typeface="Arial" panose="020B0604020202020204" pitchFamily="34" charset="0"/>
                        </a:rPr>
                        <a:t>4,9</a:t>
                      </a:r>
                      <a:endParaRPr lang="es-AR" sz="13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s-AR" sz="1300" u="none" strike="noStrike">
                          <a:effectLst/>
                          <a:latin typeface="Arial" panose="020B0604020202020204" pitchFamily="34" charset="0"/>
                          <a:cs typeface="Arial" panose="020B0604020202020204" pitchFamily="34" charset="0"/>
                        </a:rPr>
                        <a:t>H</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952420921"/>
                  </a:ext>
                </a:extLst>
              </a:tr>
              <a:tr h="214264">
                <a:tc>
                  <a:txBody>
                    <a:bodyPr/>
                    <a:lstStyle/>
                    <a:p>
                      <a:pPr algn="l" fontAlgn="ctr"/>
                      <a:r>
                        <a:rPr lang="es-AR" sz="1300" u="none" strike="noStrike">
                          <a:effectLst/>
                          <a:latin typeface="Arial" panose="020B0604020202020204" pitchFamily="34" charset="0"/>
                          <a:cs typeface="Arial" panose="020B0604020202020204" pitchFamily="34" charset="0"/>
                        </a:rPr>
                        <a:t>DM Ñandubay</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u="none" strike="noStrike">
                          <a:effectLst/>
                          <a:latin typeface="Arial" panose="020B0604020202020204" pitchFamily="34" charset="0"/>
                          <a:cs typeface="Arial" panose="020B0604020202020204" pitchFamily="34" charset="0"/>
                        </a:rPr>
                        <a:t>5,2</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u="none" strike="noStrike">
                          <a:effectLst/>
                          <a:latin typeface="Arial" panose="020B0604020202020204" pitchFamily="34" charset="0"/>
                          <a:cs typeface="Arial" panose="020B0604020202020204" pitchFamily="34" charset="0"/>
                        </a:rPr>
                        <a:t>2,9</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u="none" strike="noStrike">
                          <a:effectLst/>
                          <a:latin typeface="Arial" panose="020B0604020202020204" pitchFamily="34" charset="0"/>
                          <a:cs typeface="Arial" panose="020B0604020202020204" pitchFamily="34" charset="0"/>
                        </a:rPr>
                        <a:t>2,3</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b="1" u="none" strike="noStrike" dirty="0">
                          <a:effectLst/>
                          <a:latin typeface="Arial" panose="020B0604020202020204" pitchFamily="34" charset="0"/>
                          <a:cs typeface="Arial" panose="020B0604020202020204" pitchFamily="34" charset="0"/>
                        </a:rPr>
                        <a:t>3,5</a:t>
                      </a:r>
                      <a:endParaRPr lang="es-AR" sz="13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s-AR" sz="1300" u="none" strike="noStrike">
                          <a:effectLst/>
                          <a:latin typeface="Arial" panose="020B0604020202020204" pitchFamily="34" charset="0"/>
                          <a:cs typeface="Arial" panose="020B0604020202020204" pitchFamily="34" charset="0"/>
                        </a:rPr>
                        <a:t>I</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3956102465"/>
                  </a:ext>
                </a:extLst>
              </a:tr>
              <a:tr h="214264">
                <a:tc>
                  <a:txBody>
                    <a:bodyPr/>
                    <a:lstStyle/>
                    <a:p>
                      <a:pPr algn="l" fontAlgn="b"/>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3795287141"/>
                  </a:ext>
                </a:extLst>
              </a:tr>
              <a:tr h="214264">
                <a:tc>
                  <a:txBody>
                    <a:bodyPr/>
                    <a:lstStyle/>
                    <a:p>
                      <a:pPr algn="l" fontAlgn="b"/>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u="none" strike="noStrike">
                          <a:effectLst/>
                          <a:latin typeface="Arial" panose="020B0604020202020204" pitchFamily="34" charset="0"/>
                          <a:cs typeface="Arial" panose="020B0604020202020204" pitchFamily="34" charset="0"/>
                        </a:rPr>
                        <a:t>7,2</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u="none" strike="noStrike">
                          <a:effectLst/>
                          <a:latin typeface="Arial" panose="020B0604020202020204" pitchFamily="34" charset="0"/>
                          <a:cs typeface="Arial" panose="020B0604020202020204" pitchFamily="34" charset="0"/>
                        </a:rPr>
                        <a:t>7,9</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300" u="none" strike="noStrike">
                          <a:effectLst/>
                          <a:latin typeface="Arial" panose="020B0604020202020204" pitchFamily="34" charset="0"/>
                          <a:cs typeface="Arial" panose="020B0604020202020204" pitchFamily="34" charset="0"/>
                        </a:rPr>
                        <a:t>5,8</a:t>
                      </a:r>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2300878605"/>
                  </a:ext>
                </a:extLst>
              </a:tr>
              <a:tr h="214264">
                <a:tc gridSpan="3">
                  <a:txBody>
                    <a:bodyPr/>
                    <a:lstStyle/>
                    <a:p>
                      <a:pPr algn="l" fontAlgn="b"/>
                      <a:r>
                        <a:rPr lang="es-AR" sz="1300" u="none" strike="noStrike" dirty="0">
                          <a:effectLst/>
                          <a:latin typeface="Arial" panose="020B0604020202020204" pitchFamily="34" charset="0"/>
                          <a:cs typeface="Arial" panose="020B0604020202020204" pitchFamily="34" charset="0"/>
                        </a:rPr>
                        <a:t>MDS para comparar </a:t>
                      </a:r>
                      <a:r>
                        <a:rPr lang="es-AR" sz="1300" u="none" strike="noStrike" dirty="0" smtClean="0">
                          <a:effectLst/>
                          <a:latin typeface="Arial" panose="020B0604020202020204" pitchFamily="34" charset="0"/>
                          <a:cs typeface="Arial" panose="020B0604020202020204" pitchFamily="34" charset="0"/>
                        </a:rPr>
                        <a:t>variedades: </a:t>
                      </a:r>
                      <a:r>
                        <a:rPr lang="es-AR" sz="1300" u="none" strike="noStrike" dirty="0">
                          <a:effectLst/>
                          <a:latin typeface="Arial" panose="020B0604020202020204" pitchFamily="34" charset="0"/>
                          <a:cs typeface="Arial" panose="020B0604020202020204" pitchFamily="34" charset="0"/>
                        </a:rPr>
                        <a:t>1,1</a:t>
                      </a:r>
                      <a:endParaRPr lang="es-AR" sz="13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s-AR"/>
                    </a:p>
                  </a:txBody>
                  <a:tcPr/>
                </a:tc>
                <a:tc hMerge="1">
                  <a:txBody>
                    <a:bodyPr/>
                    <a:lstStyle/>
                    <a:p>
                      <a:endParaRPr lang="es-AR"/>
                    </a:p>
                  </a:txBody>
                  <a:tcPr/>
                </a:tc>
                <a:tc>
                  <a:txBody>
                    <a:bodyPr/>
                    <a:lstStyle/>
                    <a:p>
                      <a:pPr algn="l" fontAlgn="b"/>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625663071"/>
                  </a:ext>
                </a:extLst>
              </a:tr>
              <a:tr h="35137">
                <a:tc gridSpan="3">
                  <a:txBody>
                    <a:bodyPr/>
                    <a:lstStyle/>
                    <a:p>
                      <a:pPr algn="l" fontAlgn="b"/>
                      <a:r>
                        <a:rPr lang="es-AR" sz="1300" u="none" strike="noStrike" dirty="0">
                          <a:effectLst/>
                          <a:latin typeface="Arial" panose="020B0604020202020204" pitchFamily="34" charset="0"/>
                          <a:cs typeface="Arial" panose="020B0604020202020204" pitchFamily="34" charset="0"/>
                        </a:rPr>
                        <a:t>MDS para comparar variedad x sitio: 3</a:t>
                      </a:r>
                      <a:endParaRPr lang="es-AR" sz="13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s-AR"/>
                    </a:p>
                  </a:txBody>
                  <a:tcPr/>
                </a:tc>
                <a:tc hMerge="1">
                  <a:txBody>
                    <a:bodyPr/>
                    <a:lstStyle/>
                    <a:p>
                      <a:endParaRPr lang="es-AR"/>
                    </a:p>
                  </a:txBody>
                  <a:tcPr/>
                </a:tc>
                <a:tc>
                  <a:txBody>
                    <a:bodyPr/>
                    <a:lstStyle/>
                    <a:p>
                      <a:pPr algn="l" fontAlgn="b"/>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s-AR" sz="13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s-AR" sz="13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3432376296"/>
                  </a:ext>
                </a:extLst>
              </a:tr>
            </a:tbl>
          </a:graphicData>
        </a:graphic>
      </p:graphicFrame>
      <p:sp>
        <p:nvSpPr>
          <p:cNvPr id="2" name="Rectángulo 1"/>
          <p:cNvSpPr/>
          <p:nvPr/>
        </p:nvSpPr>
        <p:spPr>
          <a:xfrm>
            <a:off x="523164" y="6334500"/>
            <a:ext cx="9139452" cy="307777"/>
          </a:xfrm>
          <a:prstGeom prst="rect">
            <a:avLst/>
          </a:prstGeom>
        </p:spPr>
        <p:txBody>
          <a:bodyPr wrap="square">
            <a:spAutoFit/>
          </a:bodyPr>
          <a:lstStyle/>
          <a:p>
            <a:r>
              <a:rPr lang="es-AR" sz="1400" i="1" dirty="0"/>
              <a:t>Diferencias entre variedades e interacción variedad x sitio significativas (p&lt;0,05)</a:t>
            </a:r>
          </a:p>
        </p:txBody>
      </p:sp>
      <p:pic>
        <p:nvPicPr>
          <p:cNvPr id="5" name="Imagen 4">
            <a:extLst>
              <a:ext uri="{FF2B5EF4-FFF2-40B4-BE49-F238E27FC236}">
                <a16:creationId xmlns:a16="http://schemas.microsoft.com/office/drawing/2014/main" xmlns="" id="{6D9F7C36-7FE2-4AE4-A8B0-81529E5D8B4F}"/>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l="4196" t="4423" r="4176"/>
          <a:stretch/>
        </p:blipFill>
        <p:spPr>
          <a:xfrm>
            <a:off x="11086526" y="132999"/>
            <a:ext cx="863364" cy="900000"/>
          </a:xfrm>
          <a:prstGeom prst="rect">
            <a:avLst/>
          </a:prstGeom>
        </p:spPr>
      </p:pic>
    </p:spTree>
    <p:extLst>
      <p:ext uri="{BB962C8B-B14F-4D97-AF65-F5344CB8AC3E}">
        <p14:creationId xmlns:p14="http://schemas.microsoft.com/office/powerpoint/2010/main" xmlns="" val="18237084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CuadroTexto"/>
          <p:cNvSpPr txBox="1"/>
          <p:nvPr/>
        </p:nvSpPr>
        <p:spPr>
          <a:xfrm>
            <a:off x="491320" y="331533"/>
            <a:ext cx="2622962" cy="461665"/>
          </a:xfrm>
          <a:prstGeom prst="rect">
            <a:avLst/>
          </a:prstGeom>
          <a:noFill/>
        </p:spPr>
        <p:txBody>
          <a:bodyPr wrap="none" rtlCol="0">
            <a:spAutoFit/>
          </a:bodyPr>
          <a:lstStyle/>
          <a:p>
            <a:r>
              <a:rPr lang="es-AR" sz="2400" dirty="0" smtClean="0"/>
              <a:t>Cobertura por sitio:</a:t>
            </a:r>
            <a:endParaRPr lang="es-AR" sz="2400" i="1" dirty="0"/>
          </a:p>
        </p:txBody>
      </p:sp>
      <p:pic>
        <p:nvPicPr>
          <p:cNvPr id="3" name="Imagen 2"/>
          <p:cNvPicPr>
            <a:picLocks noChangeAspect="1"/>
          </p:cNvPicPr>
          <p:nvPr/>
        </p:nvPicPr>
        <p:blipFill>
          <a:blip r:embed="rId2" cstate="print"/>
          <a:stretch>
            <a:fillRect/>
          </a:stretch>
        </p:blipFill>
        <p:spPr>
          <a:xfrm>
            <a:off x="1601954" y="787316"/>
            <a:ext cx="9020175" cy="5572125"/>
          </a:xfrm>
          <a:prstGeom prst="rect">
            <a:avLst/>
          </a:prstGeom>
        </p:spPr>
      </p:pic>
      <p:pic>
        <p:nvPicPr>
          <p:cNvPr id="5" name="Imagen 4">
            <a:extLst>
              <a:ext uri="{FF2B5EF4-FFF2-40B4-BE49-F238E27FC236}">
                <a16:creationId xmlns:a16="http://schemas.microsoft.com/office/drawing/2014/main" xmlns="" id="{6D9F7C36-7FE2-4AE4-A8B0-81529E5D8B4F}"/>
              </a:ext>
            </a:extLst>
          </p:cNvPr>
          <p:cNvPicPr>
            <a:picLocks noChangeAspect="1"/>
          </p:cNvPicPr>
          <p:nvPr/>
        </p:nvPicPr>
        <p:blipFill rotWithShape="1">
          <a:blip r:embed="rId3" cstate="print">
            <a:extLst>
              <a:ext uri="{28A0092B-C50C-407E-A947-70E740481C1C}">
                <a14:useLocalDpi xmlns:a14="http://schemas.microsoft.com/office/drawing/2010/main" xmlns="" val="0"/>
              </a:ext>
            </a:extLst>
          </a:blip>
          <a:srcRect l="4196" t="4423" r="4176"/>
          <a:stretch/>
        </p:blipFill>
        <p:spPr>
          <a:xfrm>
            <a:off x="11086526" y="132999"/>
            <a:ext cx="863364" cy="900000"/>
          </a:xfrm>
          <a:prstGeom prst="rect">
            <a:avLst/>
          </a:prstGeom>
        </p:spPr>
      </p:pic>
    </p:spTree>
    <p:extLst>
      <p:ext uri="{BB962C8B-B14F-4D97-AF65-F5344CB8AC3E}">
        <p14:creationId xmlns:p14="http://schemas.microsoft.com/office/powerpoint/2010/main" xmlns="" val="19467279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1"/>
          <p:cNvGraphicFramePr>
            <a:graphicFrameLocks noGrp="1"/>
          </p:cNvGraphicFramePr>
          <p:nvPr>
            <p:extLst>
              <p:ext uri="{D42A27DB-BD31-4B8C-83A1-F6EECF244321}">
                <p14:modId xmlns:p14="http://schemas.microsoft.com/office/powerpoint/2010/main" xmlns="" val="2308247931"/>
              </p:ext>
            </p:extLst>
          </p:nvPr>
        </p:nvGraphicFramePr>
        <p:xfrm>
          <a:off x="2891588" y="1215847"/>
          <a:ext cx="7362907" cy="5410075"/>
        </p:xfrm>
        <a:graphic>
          <a:graphicData uri="http://schemas.openxmlformats.org/drawingml/2006/table">
            <a:tbl>
              <a:tblPr>
                <a:tableStyleId>{5C22544A-7EE6-4342-B048-85BDC9FD1C3A}</a:tableStyleId>
              </a:tblPr>
              <a:tblGrid>
                <a:gridCol w="542334">
                  <a:extLst>
                    <a:ext uri="{9D8B030D-6E8A-4147-A177-3AD203B41FA5}">
                      <a16:colId xmlns:a16="http://schemas.microsoft.com/office/drawing/2014/main" xmlns="" val="1657270289"/>
                    </a:ext>
                  </a:extLst>
                </a:gridCol>
                <a:gridCol w="1391987">
                  <a:extLst>
                    <a:ext uri="{9D8B030D-6E8A-4147-A177-3AD203B41FA5}">
                      <a16:colId xmlns:a16="http://schemas.microsoft.com/office/drawing/2014/main" xmlns="" val="1278845953"/>
                    </a:ext>
                  </a:extLst>
                </a:gridCol>
                <a:gridCol w="1003315">
                  <a:extLst>
                    <a:ext uri="{9D8B030D-6E8A-4147-A177-3AD203B41FA5}">
                      <a16:colId xmlns:a16="http://schemas.microsoft.com/office/drawing/2014/main" xmlns="" val="1391159280"/>
                    </a:ext>
                  </a:extLst>
                </a:gridCol>
                <a:gridCol w="1654116">
                  <a:extLst>
                    <a:ext uri="{9D8B030D-6E8A-4147-A177-3AD203B41FA5}">
                      <a16:colId xmlns:a16="http://schemas.microsoft.com/office/drawing/2014/main" xmlns="" val="2251094327"/>
                    </a:ext>
                  </a:extLst>
                </a:gridCol>
                <a:gridCol w="1288040">
                  <a:extLst>
                    <a:ext uri="{9D8B030D-6E8A-4147-A177-3AD203B41FA5}">
                      <a16:colId xmlns:a16="http://schemas.microsoft.com/office/drawing/2014/main" xmlns="" val="528345675"/>
                    </a:ext>
                  </a:extLst>
                </a:gridCol>
                <a:gridCol w="1084667">
                  <a:extLst>
                    <a:ext uri="{9D8B030D-6E8A-4147-A177-3AD203B41FA5}">
                      <a16:colId xmlns:a16="http://schemas.microsoft.com/office/drawing/2014/main" xmlns="" val="966970964"/>
                    </a:ext>
                  </a:extLst>
                </a:gridCol>
                <a:gridCol w="398448">
                  <a:extLst>
                    <a:ext uri="{9D8B030D-6E8A-4147-A177-3AD203B41FA5}">
                      <a16:colId xmlns:a16="http://schemas.microsoft.com/office/drawing/2014/main" xmlns="" val="789247631"/>
                    </a:ext>
                  </a:extLst>
                </a:gridCol>
              </a:tblGrid>
              <a:tr h="174153">
                <a:tc>
                  <a:txBody>
                    <a:bodyPr/>
                    <a:lstStyle/>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gridSpan="3">
                  <a:txBody>
                    <a:bodyPr/>
                    <a:lstStyle/>
                    <a:p>
                      <a:pPr algn="ctr" fontAlgn="b"/>
                      <a:r>
                        <a:rPr lang="es-AR" sz="1200" u="none" strike="noStrike" dirty="0">
                          <a:effectLst/>
                          <a:latin typeface="Arial" panose="020B0604020202020204" pitchFamily="34" charset="0"/>
                          <a:cs typeface="Arial" panose="020B0604020202020204" pitchFamily="34" charset="0"/>
                        </a:rPr>
                        <a:t>Sitio</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s-AR"/>
                    </a:p>
                  </a:txBody>
                  <a:tcPr/>
                </a:tc>
                <a:tc hMerge="1">
                  <a:txBody>
                    <a:bodyPr/>
                    <a:lstStyle/>
                    <a:p>
                      <a:endParaRPr lang="es-AR"/>
                    </a:p>
                  </a:txBody>
                  <a:tcPr/>
                </a:tc>
                <a:tc>
                  <a:txBody>
                    <a:bodyPr/>
                    <a:lstStyle/>
                    <a:p>
                      <a:pPr algn="ctr" fontAlgn="b"/>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2711424775"/>
                  </a:ext>
                </a:extLst>
              </a:tr>
              <a:tr h="216355">
                <a:tc>
                  <a:txBody>
                    <a:bodyPr/>
                    <a:lstStyle/>
                    <a:p>
                      <a:pPr algn="l" fontAlgn="b"/>
                      <a:r>
                        <a:rPr lang="es-AR" sz="1200" u="none" strike="noStrike">
                          <a:effectLst/>
                          <a:latin typeface="Arial" panose="020B0604020202020204" pitchFamily="34" charset="0"/>
                          <a:cs typeface="Arial" panose="020B0604020202020204" pitchFamily="34" charset="0"/>
                        </a:rPr>
                        <a:t>Ciclo</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s-AR" sz="1200" u="none" strike="noStrike">
                          <a:effectLst/>
                          <a:latin typeface="Arial" panose="020B0604020202020204" pitchFamily="34" charset="0"/>
                          <a:cs typeface="Arial" panose="020B0604020202020204" pitchFamily="34" charset="0"/>
                        </a:rPr>
                        <a:t>Variedad</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s-AR" sz="1200" u="none" strike="noStrike">
                          <a:effectLst/>
                          <a:latin typeface="Arial" panose="020B0604020202020204" pitchFamily="34" charset="0"/>
                          <a:cs typeface="Arial" panose="020B0604020202020204" pitchFamily="34" charset="0"/>
                        </a:rPr>
                        <a:t>Maggiolo</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s-AR" sz="1200" u="none" strike="noStrike">
                          <a:effectLst/>
                          <a:latin typeface="Arial" panose="020B0604020202020204" pitchFamily="34" charset="0"/>
                          <a:cs typeface="Arial" panose="020B0604020202020204" pitchFamily="34" charset="0"/>
                        </a:rPr>
                        <a:t>Generales Arenales</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s-AR" sz="1200" u="none" strike="noStrike" dirty="0">
                          <a:effectLst/>
                          <a:latin typeface="Arial" panose="020B0604020202020204" pitchFamily="34" charset="0"/>
                          <a:cs typeface="Arial" panose="020B0604020202020204" pitchFamily="34" charset="0"/>
                        </a:rPr>
                        <a:t>Marcos </a:t>
                      </a:r>
                      <a:r>
                        <a:rPr lang="es-AR" sz="1200" u="none" strike="noStrike" dirty="0" smtClean="0">
                          <a:effectLst/>
                          <a:latin typeface="Arial" panose="020B0604020202020204" pitchFamily="34" charset="0"/>
                          <a:cs typeface="Arial" panose="020B0604020202020204" pitchFamily="34" charset="0"/>
                        </a:rPr>
                        <a:t>Juárez</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s-AR" sz="1200" b="1" u="none" strike="noStrike">
                          <a:effectLst/>
                          <a:latin typeface="Arial" panose="020B0604020202020204" pitchFamily="34" charset="0"/>
                          <a:cs typeface="Arial" panose="020B0604020202020204" pitchFamily="34" charset="0"/>
                        </a:rPr>
                        <a:t>Promedio</a:t>
                      </a:r>
                      <a:endParaRPr lang="es-AR" sz="1200" b="1"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3759658012"/>
                  </a:ext>
                </a:extLst>
              </a:tr>
              <a:tr h="174153">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s-AR" sz="1200" b="1"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2373587187"/>
                  </a:ext>
                </a:extLst>
              </a:tr>
              <a:tr h="174153">
                <a:tc>
                  <a:txBody>
                    <a:bodyPr/>
                    <a:lstStyle/>
                    <a:p>
                      <a:pPr algn="l" fontAlgn="b"/>
                      <a:r>
                        <a:rPr lang="es-AR" sz="1200" u="none" strike="noStrike">
                          <a:effectLst/>
                          <a:latin typeface="Arial" panose="020B0604020202020204" pitchFamily="34" charset="0"/>
                          <a:cs typeface="Arial" panose="020B0604020202020204" pitchFamily="34" charset="0"/>
                        </a:rPr>
                        <a:t>CL</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s-AR" sz="1200" u="none" strike="noStrike" dirty="0">
                          <a:effectLst/>
                          <a:latin typeface="Arial" panose="020B0604020202020204" pitchFamily="34" charset="0"/>
                          <a:cs typeface="Arial" panose="020B0604020202020204" pitchFamily="34" charset="0"/>
                        </a:rPr>
                        <a:t>DM Algarrobo</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200" u="none" strike="noStrike">
                          <a:effectLst/>
                          <a:latin typeface="Arial" panose="020B0604020202020204" pitchFamily="34" charset="0"/>
                          <a:cs typeface="Arial" panose="020B0604020202020204" pitchFamily="34" charset="0"/>
                        </a:rPr>
                        <a:t>7,3</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200" u="none" strike="noStrike">
                          <a:effectLst/>
                          <a:latin typeface="Arial" panose="020B0604020202020204" pitchFamily="34" charset="0"/>
                          <a:cs typeface="Arial" panose="020B0604020202020204" pitchFamily="34" charset="0"/>
                        </a:rPr>
                        <a:t>17,4</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200" u="none" strike="noStrike">
                          <a:effectLst/>
                          <a:latin typeface="Arial" panose="020B0604020202020204" pitchFamily="34" charset="0"/>
                          <a:cs typeface="Arial" panose="020B0604020202020204" pitchFamily="34" charset="0"/>
                        </a:rPr>
                        <a:t>9,4</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200" b="1" u="none" strike="noStrike">
                          <a:effectLst/>
                          <a:latin typeface="Arial" panose="020B0604020202020204" pitchFamily="34" charset="0"/>
                          <a:cs typeface="Arial" panose="020B0604020202020204" pitchFamily="34" charset="0"/>
                        </a:rPr>
                        <a:t>11,4</a:t>
                      </a:r>
                      <a:endParaRPr lang="es-AR" sz="1200" b="1"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s-AR" sz="1200" u="none" strike="noStrike" dirty="0">
                          <a:effectLst/>
                          <a:latin typeface="Arial" panose="020B0604020202020204" pitchFamily="34" charset="0"/>
                          <a:cs typeface="Arial" panose="020B0604020202020204" pitchFamily="34" charset="0"/>
                        </a:rPr>
                        <a:t>A</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2899168685"/>
                  </a:ext>
                </a:extLst>
              </a:tr>
              <a:tr h="174153">
                <a:tc>
                  <a:txBody>
                    <a:bodyPr/>
                    <a:lstStyle/>
                    <a:p>
                      <a:pPr algn="l" fontAlgn="b"/>
                      <a:r>
                        <a:rPr lang="es-AR" sz="1200" u="none" strike="noStrike">
                          <a:effectLst/>
                          <a:latin typeface="Arial" panose="020B0604020202020204" pitchFamily="34" charset="0"/>
                          <a:cs typeface="Arial" panose="020B0604020202020204" pitchFamily="34" charset="0"/>
                        </a:rPr>
                        <a:t>CL</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s-AR" sz="1200" u="none" strike="noStrike">
                          <a:effectLst/>
                          <a:latin typeface="Arial" panose="020B0604020202020204" pitchFamily="34" charset="0"/>
                          <a:cs typeface="Arial" panose="020B0604020202020204" pitchFamily="34" charset="0"/>
                        </a:rPr>
                        <a:t>Baguette 620</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200" u="none" strike="noStrike">
                          <a:effectLst/>
                          <a:latin typeface="Arial" panose="020B0604020202020204" pitchFamily="34" charset="0"/>
                          <a:cs typeface="Arial" panose="020B0604020202020204" pitchFamily="34" charset="0"/>
                        </a:rPr>
                        <a:t>7,2</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200" u="none" strike="noStrike">
                          <a:effectLst/>
                          <a:latin typeface="Arial" panose="020B0604020202020204" pitchFamily="34" charset="0"/>
                          <a:cs typeface="Arial" panose="020B0604020202020204" pitchFamily="34" charset="0"/>
                        </a:rPr>
                        <a:t>12,1</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200" u="none" strike="noStrike">
                          <a:effectLst/>
                          <a:latin typeface="Arial" panose="020B0604020202020204" pitchFamily="34" charset="0"/>
                          <a:cs typeface="Arial" panose="020B0604020202020204" pitchFamily="34" charset="0"/>
                        </a:rPr>
                        <a:t>10,8</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200" b="1" u="none" strike="noStrike">
                          <a:effectLst/>
                          <a:latin typeface="Arial" panose="020B0604020202020204" pitchFamily="34" charset="0"/>
                          <a:cs typeface="Arial" panose="020B0604020202020204" pitchFamily="34" charset="0"/>
                        </a:rPr>
                        <a:t>10,0</a:t>
                      </a:r>
                      <a:endParaRPr lang="es-AR" sz="1200" b="1"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s-AR" sz="1200" u="none" strike="noStrike">
                          <a:effectLst/>
                          <a:latin typeface="Arial" panose="020B0604020202020204" pitchFamily="34" charset="0"/>
                          <a:cs typeface="Arial" panose="020B0604020202020204" pitchFamily="34" charset="0"/>
                        </a:rPr>
                        <a:t>B</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355267160"/>
                  </a:ext>
                </a:extLst>
              </a:tr>
              <a:tr h="174153">
                <a:tc>
                  <a:txBody>
                    <a:bodyPr/>
                    <a:lstStyle/>
                    <a:p>
                      <a:pPr algn="l" fontAlgn="b"/>
                      <a:r>
                        <a:rPr lang="es-AR" sz="1200" u="none" strike="noStrike">
                          <a:effectLst/>
                          <a:latin typeface="Arial" panose="020B0604020202020204" pitchFamily="34" charset="0"/>
                          <a:cs typeface="Arial" panose="020B0604020202020204" pitchFamily="34" charset="0"/>
                        </a:rPr>
                        <a:t>CL</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s-AR" sz="1200" u="none" strike="noStrike">
                          <a:effectLst/>
                          <a:latin typeface="Arial" panose="020B0604020202020204" pitchFamily="34" charset="0"/>
                          <a:cs typeface="Arial" panose="020B0604020202020204" pitchFamily="34" charset="0"/>
                        </a:rPr>
                        <a:t>DM Sauce</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200" u="none" strike="noStrike">
                          <a:effectLst/>
                          <a:latin typeface="Arial" panose="020B0604020202020204" pitchFamily="34" charset="0"/>
                          <a:cs typeface="Arial" panose="020B0604020202020204" pitchFamily="34" charset="0"/>
                        </a:rPr>
                        <a:t>5,7</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200" u="none" strike="noStrike">
                          <a:effectLst/>
                          <a:latin typeface="Arial" panose="020B0604020202020204" pitchFamily="34" charset="0"/>
                          <a:cs typeface="Arial" panose="020B0604020202020204" pitchFamily="34" charset="0"/>
                        </a:rPr>
                        <a:t>14,5</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200" u="none" strike="noStrike">
                          <a:effectLst/>
                          <a:latin typeface="Arial" panose="020B0604020202020204" pitchFamily="34" charset="0"/>
                          <a:cs typeface="Arial" panose="020B0604020202020204" pitchFamily="34" charset="0"/>
                        </a:rPr>
                        <a:t>8,7</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200" b="1" u="none" strike="noStrike">
                          <a:effectLst/>
                          <a:latin typeface="Arial" panose="020B0604020202020204" pitchFamily="34" charset="0"/>
                          <a:cs typeface="Arial" panose="020B0604020202020204" pitchFamily="34" charset="0"/>
                        </a:rPr>
                        <a:t>9,6</a:t>
                      </a:r>
                      <a:endParaRPr lang="es-AR" sz="1200" b="1"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s-AR" sz="1200" u="none" strike="noStrike">
                          <a:effectLst/>
                          <a:latin typeface="Arial" panose="020B0604020202020204" pitchFamily="34" charset="0"/>
                          <a:cs typeface="Arial" panose="020B0604020202020204" pitchFamily="34" charset="0"/>
                        </a:rPr>
                        <a:t>BC</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5943664"/>
                  </a:ext>
                </a:extLst>
              </a:tr>
              <a:tr h="174153">
                <a:tc>
                  <a:txBody>
                    <a:bodyPr/>
                    <a:lstStyle/>
                    <a:p>
                      <a:pPr algn="l" fontAlgn="b"/>
                      <a:r>
                        <a:rPr lang="es-AR" sz="1200" u="none" strike="noStrike">
                          <a:effectLst/>
                          <a:latin typeface="Arial" panose="020B0604020202020204" pitchFamily="34" charset="0"/>
                          <a:cs typeface="Arial" panose="020B0604020202020204" pitchFamily="34" charset="0"/>
                        </a:rPr>
                        <a:t>CL</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s-AR" sz="1200" u="none" strike="noStrike" dirty="0">
                          <a:effectLst/>
                          <a:latin typeface="Arial" panose="020B0604020202020204" pitchFamily="34" charset="0"/>
                          <a:cs typeface="Arial" panose="020B0604020202020204" pitchFamily="34" charset="0"/>
                        </a:rPr>
                        <a:t>DM </a:t>
                      </a:r>
                      <a:r>
                        <a:rPr lang="es-AR" sz="1200" u="none" strike="noStrike" dirty="0" err="1">
                          <a:effectLst/>
                          <a:latin typeface="Arial" panose="020B0604020202020204" pitchFamily="34" charset="0"/>
                          <a:cs typeface="Arial" panose="020B0604020202020204" pitchFamily="34" charset="0"/>
                        </a:rPr>
                        <a:t>Pehuen</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200" u="none" strike="noStrike">
                          <a:effectLst/>
                          <a:latin typeface="Arial" panose="020B0604020202020204" pitchFamily="34" charset="0"/>
                          <a:cs typeface="Arial" panose="020B0604020202020204" pitchFamily="34" charset="0"/>
                        </a:rPr>
                        <a:t>7,9</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200" u="none" strike="noStrike">
                          <a:effectLst/>
                          <a:latin typeface="Arial" panose="020B0604020202020204" pitchFamily="34" charset="0"/>
                          <a:cs typeface="Arial" panose="020B0604020202020204" pitchFamily="34" charset="0"/>
                        </a:rPr>
                        <a:t>12,3</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200" u="none" strike="noStrike">
                          <a:effectLst/>
                          <a:latin typeface="Arial" panose="020B0604020202020204" pitchFamily="34" charset="0"/>
                          <a:cs typeface="Arial" panose="020B0604020202020204" pitchFamily="34" charset="0"/>
                        </a:rPr>
                        <a:t>8,1</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200" b="1" u="none" strike="noStrike">
                          <a:effectLst/>
                          <a:latin typeface="Arial" panose="020B0604020202020204" pitchFamily="34" charset="0"/>
                          <a:cs typeface="Arial" panose="020B0604020202020204" pitchFamily="34" charset="0"/>
                        </a:rPr>
                        <a:t>9,5</a:t>
                      </a:r>
                      <a:endParaRPr lang="es-AR" sz="1200" b="1"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s-AR" sz="1200" u="none" strike="noStrike">
                          <a:effectLst/>
                          <a:latin typeface="Arial" panose="020B0604020202020204" pitchFamily="34" charset="0"/>
                          <a:cs typeface="Arial" panose="020B0604020202020204" pitchFamily="34" charset="0"/>
                        </a:rPr>
                        <a:t>BC</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3692457665"/>
                  </a:ext>
                </a:extLst>
              </a:tr>
              <a:tr h="174153">
                <a:tc>
                  <a:txBody>
                    <a:bodyPr/>
                    <a:lstStyle/>
                    <a:p>
                      <a:pPr algn="l" fontAlgn="b"/>
                      <a:r>
                        <a:rPr lang="es-AR" sz="1200" u="none" strike="noStrike">
                          <a:effectLst/>
                          <a:latin typeface="Arial" panose="020B0604020202020204" pitchFamily="34" charset="0"/>
                          <a:cs typeface="Arial" panose="020B0604020202020204" pitchFamily="34" charset="0"/>
                        </a:rPr>
                        <a:t>CL</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s-AR" sz="1200" u="none" strike="noStrike">
                          <a:effectLst/>
                          <a:latin typeface="Arial" panose="020B0604020202020204" pitchFamily="34" charset="0"/>
                          <a:cs typeface="Arial" panose="020B0604020202020204" pitchFamily="34" charset="0"/>
                        </a:rPr>
                        <a:t>Geminis</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200" u="none" strike="noStrike">
                          <a:effectLst/>
                          <a:latin typeface="Arial" panose="020B0604020202020204" pitchFamily="34" charset="0"/>
                          <a:cs typeface="Arial" panose="020B0604020202020204" pitchFamily="34" charset="0"/>
                        </a:rPr>
                        <a:t>8,2</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200" u="none" strike="noStrike">
                          <a:effectLst/>
                          <a:latin typeface="Arial" panose="020B0604020202020204" pitchFamily="34" charset="0"/>
                          <a:cs typeface="Arial" panose="020B0604020202020204" pitchFamily="34" charset="0"/>
                        </a:rPr>
                        <a:t>11,0</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200" u="none" strike="noStrike">
                          <a:effectLst/>
                          <a:latin typeface="Arial" panose="020B0604020202020204" pitchFamily="34" charset="0"/>
                          <a:cs typeface="Arial" panose="020B0604020202020204" pitchFamily="34" charset="0"/>
                        </a:rPr>
                        <a:t>7,3</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200" b="1" u="none" strike="noStrike">
                          <a:effectLst/>
                          <a:latin typeface="Arial" panose="020B0604020202020204" pitchFamily="34" charset="0"/>
                          <a:cs typeface="Arial" panose="020B0604020202020204" pitchFamily="34" charset="0"/>
                        </a:rPr>
                        <a:t>8,8</a:t>
                      </a:r>
                      <a:endParaRPr lang="es-AR" sz="1200" b="1"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s-AR" sz="1200" u="none" strike="noStrike">
                          <a:effectLst/>
                          <a:latin typeface="Arial" panose="020B0604020202020204" pitchFamily="34" charset="0"/>
                          <a:cs typeface="Arial" panose="020B0604020202020204" pitchFamily="34" charset="0"/>
                        </a:rPr>
                        <a:t>CD</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522242955"/>
                  </a:ext>
                </a:extLst>
              </a:tr>
              <a:tr h="174153">
                <a:tc>
                  <a:txBody>
                    <a:bodyPr/>
                    <a:lstStyle/>
                    <a:p>
                      <a:pPr algn="l" fontAlgn="b"/>
                      <a:r>
                        <a:rPr lang="es-AR" sz="1200" u="none" strike="noStrike">
                          <a:effectLst/>
                          <a:latin typeface="Arial" panose="020B0604020202020204" pitchFamily="34" charset="0"/>
                          <a:cs typeface="Arial" panose="020B0604020202020204" pitchFamily="34" charset="0"/>
                        </a:rPr>
                        <a:t>CL</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s-AR" sz="1200" u="none" strike="noStrike">
                          <a:effectLst/>
                          <a:latin typeface="Arial" panose="020B0604020202020204" pitchFamily="34" charset="0"/>
                          <a:cs typeface="Arial" panose="020B0604020202020204" pitchFamily="34" charset="0"/>
                        </a:rPr>
                        <a:t>Favorito II</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200" u="none" strike="noStrike">
                          <a:effectLst/>
                          <a:latin typeface="Arial" panose="020B0604020202020204" pitchFamily="34" charset="0"/>
                          <a:cs typeface="Arial" panose="020B0604020202020204" pitchFamily="34" charset="0"/>
                        </a:rPr>
                        <a:t>7,6</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200" u="none" strike="noStrike">
                          <a:effectLst/>
                          <a:latin typeface="Arial" panose="020B0604020202020204" pitchFamily="34" charset="0"/>
                          <a:cs typeface="Arial" panose="020B0604020202020204" pitchFamily="34" charset="0"/>
                        </a:rPr>
                        <a:t>9,9</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200" u="none" strike="noStrike">
                          <a:effectLst/>
                          <a:latin typeface="Arial" panose="020B0604020202020204" pitchFamily="34" charset="0"/>
                          <a:cs typeface="Arial" panose="020B0604020202020204" pitchFamily="34" charset="0"/>
                        </a:rPr>
                        <a:t>7,4</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200" b="1" u="none" strike="noStrike">
                          <a:effectLst/>
                          <a:latin typeface="Arial" panose="020B0604020202020204" pitchFamily="34" charset="0"/>
                          <a:cs typeface="Arial" panose="020B0604020202020204" pitchFamily="34" charset="0"/>
                        </a:rPr>
                        <a:t>8,3</a:t>
                      </a:r>
                      <a:endParaRPr lang="es-AR" sz="1200" b="1"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s-AR" sz="1200" u="none" strike="noStrike">
                          <a:effectLst/>
                          <a:latin typeface="Arial" panose="020B0604020202020204" pitchFamily="34" charset="0"/>
                          <a:cs typeface="Arial" panose="020B0604020202020204" pitchFamily="34" charset="0"/>
                        </a:rPr>
                        <a:t>D</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667520936"/>
                  </a:ext>
                </a:extLst>
              </a:tr>
              <a:tr h="174153">
                <a:tc>
                  <a:txBody>
                    <a:bodyPr/>
                    <a:lstStyle/>
                    <a:p>
                      <a:pPr algn="l" fontAlgn="b"/>
                      <a:r>
                        <a:rPr lang="es-AR" sz="1200" u="none" strike="noStrike">
                          <a:effectLst/>
                          <a:latin typeface="Arial" panose="020B0604020202020204" pitchFamily="34" charset="0"/>
                          <a:cs typeface="Arial" panose="020B0604020202020204" pitchFamily="34" charset="0"/>
                        </a:rPr>
                        <a:t>CL</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s-AR" sz="1200" u="none" strike="noStrike" dirty="0" smtClean="0">
                          <a:effectLst/>
                          <a:latin typeface="Arial" panose="020B0604020202020204" pitchFamily="34" charset="0"/>
                          <a:cs typeface="Arial" panose="020B0604020202020204" pitchFamily="34" charset="0"/>
                        </a:rPr>
                        <a:t>B </a:t>
                      </a:r>
                      <a:r>
                        <a:rPr lang="es-AR" sz="1200" u="none" strike="noStrike" dirty="0" err="1" smtClean="0">
                          <a:effectLst/>
                          <a:latin typeface="Arial" panose="020B0604020202020204" pitchFamily="34" charset="0"/>
                          <a:cs typeface="Arial" panose="020B0604020202020204" pitchFamily="34" charset="0"/>
                        </a:rPr>
                        <a:t>Colihue</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200" u="none" strike="noStrike">
                          <a:effectLst/>
                          <a:latin typeface="Arial" panose="020B0604020202020204" pitchFamily="34" charset="0"/>
                          <a:cs typeface="Arial" panose="020B0604020202020204" pitchFamily="34" charset="0"/>
                        </a:rPr>
                        <a:t>9,4</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200" u="none" strike="noStrike">
                          <a:effectLst/>
                          <a:latin typeface="Arial" panose="020B0604020202020204" pitchFamily="34" charset="0"/>
                          <a:cs typeface="Arial" panose="020B0604020202020204" pitchFamily="34" charset="0"/>
                        </a:rPr>
                        <a:t>9,0</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200" u="none" strike="noStrike">
                          <a:effectLst/>
                          <a:latin typeface="Arial" panose="020B0604020202020204" pitchFamily="34" charset="0"/>
                          <a:cs typeface="Arial" panose="020B0604020202020204" pitchFamily="34" charset="0"/>
                        </a:rPr>
                        <a:t>5,3</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200" b="1" u="none" strike="noStrike">
                          <a:effectLst/>
                          <a:latin typeface="Arial" panose="020B0604020202020204" pitchFamily="34" charset="0"/>
                          <a:cs typeface="Arial" panose="020B0604020202020204" pitchFamily="34" charset="0"/>
                        </a:rPr>
                        <a:t>7,9</a:t>
                      </a:r>
                      <a:endParaRPr lang="es-AR" sz="1200" b="1"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s-AR" sz="1200" u="none" strike="noStrike" dirty="0">
                          <a:effectLst/>
                          <a:latin typeface="Arial" panose="020B0604020202020204" pitchFamily="34" charset="0"/>
                          <a:cs typeface="Arial" panose="020B0604020202020204" pitchFamily="34" charset="0"/>
                        </a:rPr>
                        <a:t>D</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2994255814"/>
                  </a:ext>
                </a:extLst>
              </a:tr>
              <a:tr h="174153">
                <a:tc>
                  <a:txBody>
                    <a:bodyPr/>
                    <a:lstStyle/>
                    <a:p>
                      <a:pPr algn="l" fontAlgn="b"/>
                      <a:r>
                        <a:rPr lang="es-AR" sz="1200" u="none" strike="noStrike">
                          <a:effectLst/>
                          <a:latin typeface="Arial" panose="020B0604020202020204" pitchFamily="34" charset="0"/>
                          <a:cs typeface="Arial" panose="020B0604020202020204" pitchFamily="34" charset="0"/>
                        </a:rPr>
                        <a:t>CL</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s-AR" sz="1200" u="none" strike="noStrike">
                          <a:effectLst/>
                          <a:latin typeface="Arial" panose="020B0604020202020204" pitchFamily="34" charset="0"/>
                          <a:cs typeface="Arial" panose="020B0604020202020204" pitchFamily="34" charset="0"/>
                        </a:rPr>
                        <a:t>SY109</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200" u="none" strike="noStrike">
                          <a:effectLst/>
                          <a:latin typeface="Arial" panose="020B0604020202020204" pitchFamily="34" charset="0"/>
                          <a:cs typeface="Arial" panose="020B0604020202020204" pitchFamily="34" charset="0"/>
                        </a:rPr>
                        <a:t>5,4</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200" u="none" strike="noStrike">
                          <a:effectLst/>
                          <a:latin typeface="Arial" panose="020B0604020202020204" pitchFamily="34" charset="0"/>
                          <a:cs typeface="Arial" panose="020B0604020202020204" pitchFamily="34" charset="0"/>
                        </a:rPr>
                        <a:t>6,4</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200" u="none" strike="noStrike">
                          <a:effectLst/>
                          <a:latin typeface="Arial" panose="020B0604020202020204" pitchFamily="34" charset="0"/>
                          <a:cs typeface="Arial" panose="020B0604020202020204" pitchFamily="34" charset="0"/>
                        </a:rPr>
                        <a:t>3,9</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200" b="1" u="none" strike="noStrike">
                          <a:effectLst/>
                          <a:latin typeface="Arial" panose="020B0604020202020204" pitchFamily="34" charset="0"/>
                          <a:cs typeface="Arial" panose="020B0604020202020204" pitchFamily="34" charset="0"/>
                        </a:rPr>
                        <a:t>5,2</a:t>
                      </a:r>
                      <a:endParaRPr lang="es-AR" sz="1200" b="1"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s-AR" sz="1200" u="none" strike="noStrike">
                          <a:effectLst/>
                          <a:latin typeface="Arial" panose="020B0604020202020204" pitchFamily="34" charset="0"/>
                          <a:cs typeface="Arial" panose="020B0604020202020204" pitchFamily="34" charset="0"/>
                        </a:rPr>
                        <a:t>E</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2451855955"/>
                  </a:ext>
                </a:extLst>
              </a:tr>
              <a:tr h="174153">
                <a:tc>
                  <a:txBody>
                    <a:bodyPr/>
                    <a:lstStyle/>
                    <a:p>
                      <a:pPr algn="l" fontAlgn="b"/>
                      <a:r>
                        <a:rPr lang="es-AR" sz="1200" u="none" strike="noStrike">
                          <a:effectLst/>
                          <a:latin typeface="Arial" panose="020B0604020202020204" pitchFamily="34" charset="0"/>
                          <a:cs typeface="Arial" panose="020B0604020202020204" pitchFamily="34" charset="0"/>
                        </a:rPr>
                        <a:t>CL</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s-AR" sz="1200" b="0" i="0" u="none" strike="noStrike" dirty="0" smtClean="0">
                          <a:solidFill>
                            <a:schemeClr val="dk1"/>
                          </a:solidFill>
                          <a:effectLst/>
                          <a:latin typeface="Arial" panose="020B0604020202020204" pitchFamily="34" charset="0"/>
                          <a:cs typeface="Arial" panose="020B0604020202020204" pitchFamily="34" charset="0"/>
                        </a:rPr>
                        <a:t>1833</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200" u="none" strike="noStrike">
                          <a:effectLst/>
                          <a:latin typeface="Arial" panose="020B0604020202020204" pitchFamily="34" charset="0"/>
                          <a:cs typeface="Arial" panose="020B0604020202020204" pitchFamily="34" charset="0"/>
                        </a:rPr>
                        <a:t>5,8</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200" u="none" strike="noStrike">
                          <a:effectLst/>
                          <a:latin typeface="Arial" panose="020B0604020202020204" pitchFamily="34" charset="0"/>
                          <a:cs typeface="Arial" panose="020B0604020202020204" pitchFamily="34" charset="0"/>
                        </a:rPr>
                        <a:t>4,0</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200" u="none" strike="noStrike">
                          <a:effectLst/>
                          <a:latin typeface="Arial" panose="020B0604020202020204" pitchFamily="34" charset="0"/>
                          <a:cs typeface="Arial" panose="020B0604020202020204" pitchFamily="34" charset="0"/>
                        </a:rPr>
                        <a:t>5,0</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200" b="1" u="none" strike="noStrike">
                          <a:effectLst/>
                          <a:latin typeface="Arial" panose="020B0604020202020204" pitchFamily="34" charset="0"/>
                          <a:cs typeface="Arial" panose="020B0604020202020204" pitchFamily="34" charset="0"/>
                        </a:rPr>
                        <a:t>4,9</a:t>
                      </a:r>
                      <a:endParaRPr lang="es-AR" sz="1200" b="1"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s-AR" sz="1200" u="none" strike="noStrike" dirty="0">
                          <a:effectLst/>
                          <a:latin typeface="Arial" panose="020B0604020202020204" pitchFamily="34" charset="0"/>
                          <a:cs typeface="Arial" panose="020B0604020202020204" pitchFamily="34" charset="0"/>
                        </a:rPr>
                        <a:t>E</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222511550"/>
                  </a:ext>
                </a:extLst>
              </a:tr>
              <a:tr h="174153">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1"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3022547930"/>
                  </a:ext>
                </a:extLst>
              </a:tr>
              <a:tr h="174153">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3">
                  <a:txBody>
                    <a:bodyPr/>
                    <a:lstStyle/>
                    <a:p>
                      <a:pPr algn="l" fontAlgn="b"/>
                      <a:r>
                        <a:rPr lang="es-AR" sz="1200" u="none" strike="noStrike">
                          <a:effectLst/>
                          <a:latin typeface="Arial" panose="020B0604020202020204" pitchFamily="34" charset="0"/>
                          <a:cs typeface="Arial" panose="020B0604020202020204" pitchFamily="34" charset="0"/>
                        </a:rPr>
                        <a:t>MDS para comparar variedades: 1,1</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s-AR"/>
                    </a:p>
                  </a:txBody>
                  <a:tcPr/>
                </a:tc>
                <a:tc hMerge="1">
                  <a:txBody>
                    <a:bodyPr/>
                    <a:lstStyle/>
                    <a:p>
                      <a:endParaRPr lang="es-AR"/>
                    </a:p>
                  </a:txBody>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1"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3852569421"/>
                  </a:ext>
                </a:extLst>
              </a:tr>
              <a:tr h="174153">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3">
                  <a:txBody>
                    <a:bodyPr/>
                    <a:lstStyle/>
                    <a:p>
                      <a:pPr algn="l" fontAlgn="b"/>
                      <a:r>
                        <a:rPr lang="es-AR" sz="1200" u="none" strike="noStrike">
                          <a:effectLst/>
                          <a:latin typeface="Arial" panose="020B0604020202020204" pitchFamily="34" charset="0"/>
                          <a:cs typeface="Arial" panose="020B0604020202020204" pitchFamily="34" charset="0"/>
                        </a:rPr>
                        <a:t>MDS para comparar variedad x sitio: 2,6</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s-AR"/>
                    </a:p>
                  </a:txBody>
                  <a:tcPr/>
                </a:tc>
                <a:tc hMerge="1">
                  <a:txBody>
                    <a:bodyPr/>
                    <a:lstStyle/>
                    <a:p>
                      <a:endParaRPr lang="es-AR"/>
                    </a:p>
                  </a:txBody>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1"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3753976555"/>
                  </a:ext>
                </a:extLst>
              </a:tr>
              <a:tr h="174153">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1"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355118797"/>
                  </a:ext>
                </a:extLst>
              </a:tr>
              <a:tr h="174153">
                <a:tc>
                  <a:txBody>
                    <a:bodyPr/>
                    <a:lstStyle/>
                    <a:p>
                      <a:pPr algn="l" fontAlgn="b"/>
                      <a:r>
                        <a:rPr lang="es-AR" sz="1200" u="none" strike="noStrike">
                          <a:effectLst/>
                          <a:latin typeface="Arial" panose="020B0604020202020204" pitchFamily="34" charset="0"/>
                          <a:cs typeface="Arial" panose="020B0604020202020204" pitchFamily="34" charset="0"/>
                        </a:rPr>
                        <a:t>CC</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s-AR" sz="1200" u="none" strike="noStrike">
                          <a:effectLst/>
                          <a:latin typeface="Arial" panose="020B0604020202020204" pitchFamily="34" charset="0"/>
                          <a:cs typeface="Arial" panose="020B0604020202020204" pitchFamily="34" charset="0"/>
                        </a:rPr>
                        <a:t>DM Alerce</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200" u="none" strike="noStrike">
                          <a:effectLst/>
                          <a:latin typeface="Arial" panose="020B0604020202020204" pitchFamily="34" charset="0"/>
                          <a:cs typeface="Arial" panose="020B0604020202020204" pitchFamily="34" charset="0"/>
                        </a:rPr>
                        <a:t>7,9</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200" u="none" strike="noStrike">
                          <a:effectLst/>
                          <a:latin typeface="Arial" panose="020B0604020202020204" pitchFamily="34" charset="0"/>
                          <a:cs typeface="Arial" panose="020B0604020202020204" pitchFamily="34" charset="0"/>
                        </a:rPr>
                        <a:t>6,7</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200" u="none" strike="noStrike">
                          <a:effectLst/>
                          <a:latin typeface="Arial" panose="020B0604020202020204" pitchFamily="34" charset="0"/>
                          <a:cs typeface="Arial" panose="020B0604020202020204" pitchFamily="34" charset="0"/>
                        </a:rPr>
                        <a:t>6,7</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200" b="1" u="none" strike="noStrike">
                          <a:effectLst/>
                          <a:latin typeface="Arial" panose="020B0604020202020204" pitchFamily="34" charset="0"/>
                          <a:cs typeface="Arial" panose="020B0604020202020204" pitchFamily="34" charset="0"/>
                        </a:rPr>
                        <a:t>7,1</a:t>
                      </a:r>
                      <a:endParaRPr lang="es-AR" sz="1200" b="1"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s-AR" sz="1200" u="none" strike="noStrike">
                          <a:effectLst/>
                          <a:latin typeface="Arial" panose="020B0604020202020204" pitchFamily="34" charset="0"/>
                          <a:cs typeface="Arial" panose="020B0604020202020204" pitchFamily="34" charset="0"/>
                        </a:rPr>
                        <a:t>A</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3718995485"/>
                  </a:ext>
                </a:extLst>
              </a:tr>
              <a:tr h="174153">
                <a:tc>
                  <a:txBody>
                    <a:bodyPr/>
                    <a:lstStyle/>
                    <a:p>
                      <a:pPr algn="l" fontAlgn="b"/>
                      <a:r>
                        <a:rPr lang="es-AR" sz="1200" u="none" strike="noStrike">
                          <a:effectLst/>
                          <a:latin typeface="Arial" panose="020B0604020202020204" pitchFamily="34" charset="0"/>
                          <a:cs typeface="Arial" panose="020B0604020202020204" pitchFamily="34" charset="0"/>
                        </a:rPr>
                        <a:t>CC</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s-AR" sz="1200" u="none" strike="noStrike">
                          <a:effectLst/>
                          <a:latin typeface="Arial" panose="020B0604020202020204" pitchFamily="34" charset="0"/>
                          <a:cs typeface="Arial" panose="020B0604020202020204" pitchFamily="34" charset="0"/>
                        </a:rPr>
                        <a:t>DM Ceibo</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200" u="none" strike="noStrike">
                          <a:effectLst/>
                          <a:latin typeface="Arial" panose="020B0604020202020204" pitchFamily="34" charset="0"/>
                          <a:cs typeface="Arial" panose="020B0604020202020204" pitchFamily="34" charset="0"/>
                        </a:rPr>
                        <a:t>7,9</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200" u="none" strike="noStrike">
                          <a:effectLst/>
                          <a:latin typeface="Arial" panose="020B0604020202020204" pitchFamily="34" charset="0"/>
                          <a:cs typeface="Arial" panose="020B0604020202020204" pitchFamily="34" charset="0"/>
                        </a:rPr>
                        <a:t>5,6</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200" u="none" strike="noStrike">
                          <a:effectLst/>
                          <a:latin typeface="Arial" panose="020B0604020202020204" pitchFamily="34" charset="0"/>
                          <a:cs typeface="Arial" panose="020B0604020202020204" pitchFamily="34" charset="0"/>
                        </a:rPr>
                        <a:t>5,7</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200" b="1" u="none" strike="noStrike">
                          <a:effectLst/>
                          <a:latin typeface="Arial" panose="020B0604020202020204" pitchFamily="34" charset="0"/>
                          <a:cs typeface="Arial" panose="020B0604020202020204" pitchFamily="34" charset="0"/>
                        </a:rPr>
                        <a:t>6,4</a:t>
                      </a:r>
                      <a:endParaRPr lang="es-AR" sz="1200" b="1"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s-AR" sz="1200" u="none" strike="noStrike">
                          <a:effectLst/>
                          <a:latin typeface="Arial" panose="020B0604020202020204" pitchFamily="34" charset="0"/>
                          <a:cs typeface="Arial" panose="020B0604020202020204" pitchFamily="34" charset="0"/>
                        </a:rPr>
                        <a:t>AB</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83007754"/>
                  </a:ext>
                </a:extLst>
              </a:tr>
              <a:tr h="174153">
                <a:tc>
                  <a:txBody>
                    <a:bodyPr/>
                    <a:lstStyle/>
                    <a:p>
                      <a:pPr algn="l" fontAlgn="b"/>
                      <a:r>
                        <a:rPr lang="es-AR" sz="1200" u="none" strike="noStrike">
                          <a:effectLst/>
                          <a:latin typeface="Arial" panose="020B0604020202020204" pitchFamily="34" charset="0"/>
                          <a:cs typeface="Arial" panose="020B0604020202020204" pitchFamily="34" charset="0"/>
                        </a:rPr>
                        <a:t>CC</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s-AR" sz="1200" u="none" strike="noStrike">
                          <a:effectLst/>
                          <a:latin typeface="Arial" panose="020B0604020202020204" pitchFamily="34" charset="0"/>
                          <a:cs typeface="Arial" panose="020B0604020202020204" pitchFamily="34" charset="0"/>
                        </a:rPr>
                        <a:t>Baguette 550</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200" u="none" strike="noStrike">
                          <a:effectLst/>
                          <a:latin typeface="Arial" panose="020B0604020202020204" pitchFamily="34" charset="0"/>
                          <a:cs typeface="Arial" panose="020B0604020202020204" pitchFamily="34" charset="0"/>
                        </a:rPr>
                        <a:t>7,1</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200" u="none" strike="noStrike">
                          <a:effectLst/>
                          <a:latin typeface="Arial" panose="020B0604020202020204" pitchFamily="34" charset="0"/>
                          <a:cs typeface="Arial" panose="020B0604020202020204" pitchFamily="34" charset="0"/>
                        </a:rPr>
                        <a:t>5,2</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200" u="none" strike="noStrike">
                          <a:effectLst/>
                          <a:latin typeface="Arial" panose="020B0604020202020204" pitchFamily="34" charset="0"/>
                          <a:cs typeface="Arial" panose="020B0604020202020204" pitchFamily="34" charset="0"/>
                        </a:rPr>
                        <a:t>4,3</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200" b="1" u="none" strike="noStrike">
                          <a:effectLst/>
                          <a:latin typeface="Arial" panose="020B0604020202020204" pitchFamily="34" charset="0"/>
                          <a:cs typeface="Arial" panose="020B0604020202020204" pitchFamily="34" charset="0"/>
                        </a:rPr>
                        <a:t>5,5</a:t>
                      </a:r>
                      <a:endParaRPr lang="es-AR" sz="1200" b="1"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s-AR" sz="1200" u="none" strike="noStrike">
                          <a:effectLst/>
                          <a:latin typeface="Arial" panose="020B0604020202020204" pitchFamily="34" charset="0"/>
                          <a:cs typeface="Arial" panose="020B0604020202020204" pitchFamily="34" charset="0"/>
                        </a:rPr>
                        <a:t>BC</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928158947"/>
                  </a:ext>
                </a:extLst>
              </a:tr>
              <a:tr h="174153">
                <a:tc>
                  <a:txBody>
                    <a:bodyPr/>
                    <a:lstStyle/>
                    <a:p>
                      <a:pPr algn="l" fontAlgn="b"/>
                      <a:r>
                        <a:rPr lang="es-AR" sz="1200" u="none" strike="noStrike">
                          <a:effectLst/>
                          <a:latin typeface="Arial" panose="020B0604020202020204" pitchFamily="34" charset="0"/>
                          <a:cs typeface="Arial" panose="020B0604020202020204" pitchFamily="34" charset="0"/>
                        </a:rPr>
                        <a:t>CC</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s-AR" sz="1200" u="none" strike="noStrike">
                          <a:effectLst/>
                          <a:latin typeface="Arial" panose="020B0604020202020204" pitchFamily="34" charset="0"/>
                          <a:cs typeface="Arial" panose="020B0604020202020204" pitchFamily="34" charset="0"/>
                        </a:rPr>
                        <a:t>ACA920</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200" u="none" strike="noStrike">
                          <a:effectLst/>
                          <a:latin typeface="Arial" panose="020B0604020202020204" pitchFamily="34" charset="0"/>
                          <a:cs typeface="Arial" panose="020B0604020202020204" pitchFamily="34" charset="0"/>
                        </a:rPr>
                        <a:t>7,6</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200" u="none" strike="noStrike">
                          <a:effectLst/>
                          <a:latin typeface="Arial" panose="020B0604020202020204" pitchFamily="34" charset="0"/>
                          <a:cs typeface="Arial" panose="020B0604020202020204" pitchFamily="34" charset="0"/>
                        </a:rPr>
                        <a:t>4,6</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200" u="none" strike="noStrike">
                          <a:effectLst/>
                          <a:latin typeface="Arial" panose="020B0604020202020204" pitchFamily="34" charset="0"/>
                          <a:cs typeface="Arial" panose="020B0604020202020204" pitchFamily="34" charset="0"/>
                        </a:rPr>
                        <a:t>4,2</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200" b="1" u="none" strike="noStrike">
                          <a:effectLst/>
                          <a:latin typeface="Arial" panose="020B0604020202020204" pitchFamily="34" charset="0"/>
                          <a:cs typeface="Arial" panose="020B0604020202020204" pitchFamily="34" charset="0"/>
                        </a:rPr>
                        <a:t>5,4</a:t>
                      </a:r>
                      <a:endParaRPr lang="es-AR" sz="1200" b="1"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s-AR" sz="1200" u="none" strike="noStrike">
                          <a:effectLst/>
                          <a:latin typeface="Arial" panose="020B0604020202020204" pitchFamily="34" charset="0"/>
                          <a:cs typeface="Arial" panose="020B0604020202020204" pitchFamily="34" charset="0"/>
                        </a:rPr>
                        <a:t>C</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2199186756"/>
                  </a:ext>
                </a:extLst>
              </a:tr>
              <a:tr h="174153">
                <a:tc>
                  <a:txBody>
                    <a:bodyPr/>
                    <a:lstStyle/>
                    <a:p>
                      <a:pPr algn="l" fontAlgn="b"/>
                      <a:r>
                        <a:rPr lang="es-AR" sz="1200" u="none" strike="noStrike">
                          <a:effectLst/>
                          <a:latin typeface="Arial" panose="020B0604020202020204" pitchFamily="34" charset="0"/>
                          <a:cs typeface="Arial" panose="020B0604020202020204" pitchFamily="34" charset="0"/>
                        </a:rPr>
                        <a:t>CC</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s-AR" sz="1200" u="none" strike="noStrike">
                          <a:effectLst/>
                          <a:latin typeface="Arial" panose="020B0604020202020204" pitchFamily="34" charset="0"/>
                          <a:cs typeface="Arial" panose="020B0604020202020204" pitchFamily="34" charset="0"/>
                        </a:rPr>
                        <a:t>Quiriko</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200" u="none" strike="noStrike">
                          <a:effectLst/>
                          <a:latin typeface="Arial" panose="020B0604020202020204" pitchFamily="34" charset="0"/>
                          <a:cs typeface="Arial" panose="020B0604020202020204" pitchFamily="34" charset="0"/>
                        </a:rPr>
                        <a:t>6,7</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200" u="none" strike="noStrike">
                          <a:effectLst/>
                          <a:latin typeface="Arial" panose="020B0604020202020204" pitchFamily="34" charset="0"/>
                          <a:cs typeface="Arial" panose="020B0604020202020204" pitchFamily="34" charset="0"/>
                        </a:rPr>
                        <a:t>5,4</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200" u="none" strike="noStrike">
                          <a:effectLst/>
                          <a:latin typeface="Arial" panose="020B0604020202020204" pitchFamily="34" charset="0"/>
                          <a:cs typeface="Arial" panose="020B0604020202020204" pitchFamily="34" charset="0"/>
                        </a:rPr>
                        <a:t>3,8</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200" b="1" u="none" strike="noStrike">
                          <a:effectLst/>
                          <a:latin typeface="Arial" panose="020B0604020202020204" pitchFamily="34" charset="0"/>
                          <a:cs typeface="Arial" panose="020B0604020202020204" pitchFamily="34" charset="0"/>
                        </a:rPr>
                        <a:t>5,3</a:t>
                      </a:r>
                      <a:endParaRPr lang="es-AR" sz="1200" b="1"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s-AR" sz="1200" u="none" strike="noStrike">
                          <a:effectLst/>
                          <a:latin typeface="Arial" panose="020B0604020202020204" pitchFamily="34" charset="0"/>
                          <a:cs typeface="Arial" panose="020B0604020202020204" pitchFamily="34" charset="0"/>
                        </a:rPr>
                        <a:t>C</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3940005387"/>
                  </a:ext>
                </a:extLst>
              </a:tr>
              <a:tr h="174153">
                <a:tc>
                  <a:txBody>
                    <a:bodyPr/>
                    <a:lstStyle/>
                    <a:p>
                      <a:pPr algn="l" fontAlgn="b"/>
                      <a:r>
                        <a:rPr lang="es-AR" sz="1200" u="none" strike="noStrike">
                          <a:effectLst/>
                          <a:latin typeface="Arial" panose="020B0604020202020204" pitchFamily="34" charset="0"/>
                          <a:cs typeface="Arial" panose="020B0604020202020204" pitchFamily="34" charset="0"/>
                        </a:rPr>
                        <a:t>CC</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s-AR" sz="1200" u="none" strike="noStrike">
                          <a:effectLst/>
                          <a:latin typeface="Arial" panose="020B0604020202020204" pitchFamily="34" charset="0"/>
                          <a:cs typeface="Arial" panose="020B0604020202020204" pitchFamily="34" charset="0"/>
                        </a:rPr>
                        <a:t>DM Audaz</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200" u="none" strike="noStrike">
                          <a:effectLst/>
                          <a:latin typeface="Arial" panose="020B0604020202020204" pitchFamily="34" charset="0"/>
                          <a:cs typeface="Arial" panose="020B0604020202020204" pitchFamily="34" charset="0"/>
                        </a:rPr>
                        <a:t>8,2</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200" u="none" strike="noStrike">
                          <a:effectLst/>
                          <a:latin typeface="Arial" panose="020B0604020202020204" pitchFamily="34" charset="0"/>
                          <a:cs typeface="Arial" panose="020B0604020202020204" pitchFamily="34" charset="0"/>
                        </a:rPr>
                        <a:t>4,1</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200" u="none" strike="noStrike">
                          <a:effectLst/>
                          <a:latin typeface="Arial" panose="020B0604020202020204" pitchFamily="34" charset="0"/>
                          <a:cs typeface="Arial" panose="020B0604020202020204" pitchFamily="34" charset="0"/>
                        </a:rPr>
                        <a:t>3,1</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200" b="1" u="none" strike="noStrike">
                          <a:effectLst/>
                          <a:latin typeface="Arial" panose="020B0604020202020204" pitchFamily="34" charset="0"/>
                          <a:cs typeface="Arial" panose="020B0604020202020204" pitchFamily="34" charset="0"/>
                        </a:rPr>
                        <a:t>5,1</a:t>
                      </a:r>
                      <a:endParaRPr lang="es-AR" sz="1200" b="1"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s-AR" sz="1200" u="none" strike="noStrike">
                          <a:effectLst/>
                          <a:latin typeface="Arial" panose="020B0604020202020204" pitchFamily="34" charset="0"/>
                          <a:cs typeface="Arial" panose="020B0604020202020204" pitchFamily="34" charset="0"/>
                        </a:rPr>
                        <a:t>C</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43672816"/>
                  </a:ext>
                </a:extLst>
              </a:tr>
              <a:tr h="174153">
                <a:tc>
                  <a:txBody>
                    <a:bodyPr/>
                    <a:lstStyle/>
                    <a:p>
                      <a:pPr algn="l" fontAlgn="b"/>
                      <a:r>
                        <a:rPr lang="es-AR" sz="1200" u="none" strike="noStrike">
                          <a:effectLst/>
                          <a:latin typeface="Arial" panose="020B0604020202020204" pitchFamily="34" charset="0"/>
                          <a:cs typeface="Arial" panose="020B0604020202020204" pitchFamily="34" charset="0"/>
                        </a:rPr>
                        <a:t>CC</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s-AR" sz="1200" u="none" strike="noStrike" dirty="0" smtClean="0">
                          <a:effectLst/>
                          <a:latin typeface="Arial" panose="020B0604020202020204" pitchFamily="34" charset="0"/>
                          <a:cs typeface="Arial" panose="020B0604020202020204" pitchFamily="34" charset="0"/>
                        </a:rPr>
                        <a:t>IS</a:t>
                      </a:r>
                      <a:r>
                        <a:rPr lang="es-AR" sz="1200" u="none" strike="noStrike" baseline="0" dirty="0" smtClean="0">
                          <a:effectLst/>
                          <a:latin typeface="Arial" panose="020B0604020202020204" pitchFamily="34" charset="0"/>
                          <a:cs typeface="Arial" panose="020B0604020202020204" pitchFamily="34" charset="0"/>
                        </a:rPr>
                        <a:t> Tordo</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200" u="none" strike="noStrike">
                          <a:effectLst/>
                          <a:latin typeface="Arial" panose="020B0604020202020204" pitchFamily="34" charset="0"/>
                          <a:cs typeface="Arial" panose="020B0604020202020204" pitchFamily="34" charset="0"/>
                        </a:rPr>
                        <a:t>7,6</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200" u="none" strike="noStrike">
                          <a:effectLst/>
                          <a:latin typeface="Arial" panose="020B0604020202020204" pitchFamily="34" charset="0"/>
                          <a:cs typeface="Arial" panose="020B0604020202020204" pitchFamily="34" charset="0"/>
                        </a:rPr>
                        <a:t>3,9</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200" u="none" strike="noStrike">
                          <a:effectLst/>
                          <a:latin typeface="Arial" panose="020B0604020202020204" pitchFamily="34" charset="0"/>
                          <a:cs typeface="Arial" panose="020B0604020202020204" pitchFamily="34" charset="0"/>
                        </a:rPr>
                        <a:t>3,3</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200" b="1" u="none" strike="noStrike">
                          <a:effectLst/>
                          <a:latin typeface="Arial" panose="020B0604020202020204" pitchFamily="34" charset="0"/>
                          <a:cs typeface="Arial" panose="020B0604020202020204" pitchFamily="34" charset="0"/>
                        </a:rPr>
                        <a:t>4,9</a:t>
                      </a:r>
                      <a:endParaRPr lang="es-AR" sz="1200" b="1"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s-AR" sz="1200" u="none" strike="noStrike">
                          <a:effectLst/>
                          <a:latin typeface="Arial" panose="020B0604020202020204" pitchFamily="34" charset="0"/>
                          <a:cs typeface="Arial" panose="020B0604020202020204" pitchFamily="34" charset="0"/>
                        </a:rPr>
                        <a:t>C</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779584426"/>
                  </a:ext>
                </a:extLst>
              </a:tr>
              <a:tr h="174153">
                <a:tc>
                  <a:txBody>
                    <a:bodyPr/>
                    <a:lstStyle/>
                    <a:p>
                      <a:pPr algn="l" fontAlgn="b"/>
                      <a:r>
                        <a:rPr lang="es-AR" sz="1200" u="none" strike="noStrike">
                          <a:effectLst/>
                          <a:latin typeface="Arial" panose="020B0604020202020204" pitchFamily="34" charset="0"/>
                          <a:cs typeface="Arial" panose="020B0604020202020204" pitchFamily="34" charset="0"/>
                        </a:rPr>
                        <a:t>CC</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s-AR" sz="1200" u="none" strike="noStrike">
                          <a:effectLst/>
                          <a:latin typeface="Arial" panose="020B0604020202020204" pitchFamily="34" charset="0"/>
                          <a:cs typeface="Arial" panose="020B0604020202020204" pitchFamily="34" charset="0"/>
                        </a:rPr>
                        <a:t>DM Ñandubay</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200" u="none" strike="noStrike">
                          <a:effectLst/>
                          <a:latin typeface="Arial" panose="020B0604020202020204" pitchFamily="34" charset="0"/>
                          <a:cs typeface="Arial" panose="020B0604020202020204" pitchFamily="34" charset="0"/>
                        </a:rPr>
                        <a:t>5,2</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200" u="none" strike="noStrike">
                          <a:effectLst/>
                          <a:latin typeface="Arial" panose="020B0604020202020204" pitchFamily="34" charset="0"/>
                          <a:cs typeface="Arial" panose="020B0604020202020204" pitchFamily="34" charset="0"/>
                        </a:rPr>
                        <a:t>2,9</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200" u="none" strike="noStrike">
                          <a:effectLst/>
                          <a:latin typeface="Arial" panose="020B0604020202020204" pitchFamily="34" charset="0"/>
                          <a:cs typeface="Arial" panose="020B0604020202020204" pitchFamily="34" charset="0"/>
                        </a:rPr>
                        <a:t>2,3</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s-AR" sz="1200" b="1" u="none" strike="noStrike">
                          <a:effectLst/>
                          <a:latin typeface="Arial" panose="020B0604020202020204" pitchFamily="34" charset="0"/>
                          <a:cs typeface="Arial" panose="020B0604020202020204" pitchFamily="34" charset="0"/>
                        </a:rPr>
                        <a:t>3,5</a:t>
                      </a:r>
                      <a:endParaRPr lang="es-AR" sz="1200" b="1"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s-AR" sz="1200" u="none" strike="noStrike">
                          <a:effectLst/>
                          <a:latin typeface="Arial" panose="020B0604020202020204" pitchFamily="34" charset="0"/>
                          <a:cs typeface="Arial" panose="020B0604020202020204" pitchFamily="34" charset="0"/>
                        </a:rPr>
                        <a:t>D</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3997700630"/>
                  </a:ext>
                </a:extLst>
              </a:tr>
              <a:tr h="174153">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s-AR" sz="1200" b="1"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86338990"/>
                  </a:ext>
                </a:extLst>
              </a:tr>
              <a:tr h="174153">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3">
                  <a:txBody>
                    <a:bodyPr/>
                    <a:lstStyle/>
                    <a:p>
                      <a:pPr algn="l" fontAlgn="b"/>
                      <a:r>
                        <a:rPr lang="es-AR" sz="1200" u="none" strike="noStrike">
                          <a:effectLst/>
                          <a:latin typeface="Arial" panose="020B0604020202020204" pitchFamily="34" charset="0"/>
                          <a:cs typeface="Arial" panose="020B0604020202020204" pitchFamily="34" charset="0"/>
                        </a:rPr>
                        <a:t>MDS para comparar variedades: 0,8</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s-AR"/>
                    </a:p>
                  </a:txBody>
                  <a:tcPr/>
                </a:tc>
                <a:tc hMerge="1">
                  <a:txBody>
                    <a:bodyPr/>
                    <a:lstStyle/>
                    <a:p>
                      <a:endParaRPr lang="es-AR"/>
                    </a:p>
                  </a:txBody>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1"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426334727"/>
                  </a:ext>
                </a:extLst>
              </a:tr>
              <a:tr h="174153">
                <a:tc>
                  <a:txBody>
                    <a:bodyPr/>
                    <a:lstStyle/>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pPr algn="l" fontAlgn="b"/>
                      <a:r>
                        <a:rPr lang="es-AR" sz="1200" u="none" strike="noStrike">
                          <a:effectLst/>
                          <a:latin typeface="Arial" panose="020B0604020202020204" pitchFamily="34" charset="0"/>
                          <a:cs typeface="Arial" panose="020B0604020202020204" pitchFamily="34" charset="0"/>
                        </a:rPr>
                        <a:t>MDS para comparar variedad x sitio: 4,7</a:t>
                      </a:r>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s-AR"/>
                    </a:p>
                  </a:txBody>
                  <a:tcPr/>
                </a:tc>
                <a:tc hMerge="1">
                  <a:txBody>
                    <a:bodyPr/>
                    <a:lstStyle/>
                    <a:p>
                      <a:endParaRPr lang="es-AR"/>
                    </a:p>
                  </a:txBody>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2249224909"/>
                  </a:ext>
                </a:extLst>
              </a:tr>
              <a:tr h="162226">
                <a:tc>
                  <a:txBody>
                    <a:bodyPr/>
                    <a:lstStyle/>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s-AR"/>
                    </a:p>
                  </a:txBody>
                  <a:tcPr/>
                </a:tc>
                <a:tc hMerge="1">
                  <a:txBody>
                    <a:bodyPr/>
                    <a:lstStyle/>
                    <a:p>
                      <a:endParaRPr lang="es-AR"/>
                    </a:p>
                  </a:txBody>
                  <a:tcPr/>
                </a:tc>
                <a:tc>
                  <a:txBody>
                    <a:bodyPr/>
                    <a:lstStyle/>
                    <a:p>
                      <a:pPr algn="l" fontAlgn="b"/>
                      <a:endParaRPr lang="es-AR" sz="1200" b="0" i="0" u="none" strike="noStrike">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480" marR="9480" marT="9480"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936113107"/>
                  </a:ext>
                </a:extLst>
              </a:tr>
            </a:tbl>
          </a:graphicData>
        </a:graphic>
      </p:graphicFrame>
      <p:sp>
        <p:nvSpPr>
          <p:cNvPr id="4" name="2 CuadroTexto"/>
          <p:cNvSpPr txBox="1"/>
          <p:nvPr/>
        </p:nvSpPr>
        <p:spPr>
          <a:xfrm>
            <a:off x="362983" y="132563"/>
            <a:ext cx="11508175" cy="954107"/>
          </a:xfrm>
          <a:prstGeom prst="rect">
            <a:avLst/>
          </a:prstGeom>
          <a:noFill/>
        </p:spPr>
        <p:txBody>
          <a:bodyPr wrap="square" rtlCol="0">
            <a:spAutoFit/>
          </a:bodyPr>
          <a:lstStyle/>
          <a:p>
            <a:r>
              <a:rPr lang="es-AR" sz="2000" dirty="0" smtClean="0"/>
              <a:t>Datos de cobertura verde (%) por sitio y promedio de los tres sitios:</a:t>
            </a:r>
          </a:p>
          <a:p>
            <a:r>
              <a:rPr lang="es-AR" b="1" dirty="0">
                <a:solidFill>
                  <a:srgbClr val="FF0000"/>
                </a:solidFill>
              </a:rPr>
              <a:t>Análisis por </a:t>
            </a:r>
            <a:r>
              <a:rPr lang="es-AR" b="1" dirty="0" smtClean="0">
                <a:solidFill>
                  <a:srgbClr val="FF0000"/>
                </a:solidFill>
              </a:rPr>
              <a:t>Ciclo: fecha de siembra 1-Jun, 29-May y 5-Jun (CL) y </a:t>
            </a:r>
            <a:r>
              <a:rPr lang="es-AR" b="1" dirty="0">
                <a:solidFill>
                  <a:srgbClr val="FF0000"/>
                </a:solidFill>
              </a:rPr>
              <a:t>12-Jun, 26-Jun y 18-Jun </a:t>
            </a:r>
            <a:r>
              <a:rPr lang="es-AR" b="1" dirty="0" smtClean="0">
                <a:solidFill>
                  <a:srgbClr val="FF0000"/>
                </a:solidFill>
              </a:rPr>
              <a:t>(CC) en </a:t>
            </a:r>
            <a:r>
              <a:rPr lang="es-AR" b="1" dirty="0" err="1" smtClean="0">
                <a:solidFill>
                  <a:srgbClr val="FF0000"/>
                </a:solidFill>
              </a:rPr>
              <a:t>Maggiolo</a:t>
            </a:r>
            <a:r>
              <a:rPr lang="es-AR" b="1" dirty="0" smtClean="0">
                <a:solidFill>
                  <a:srgbClr val="FF0000"/>
                </a:solidFill>
              </a:rPr>
              <a:t>, G. Arenales y Marcos Juárez, respectivamente). </a:t>
            </a:r>
            <a:endParaRPr lang="es-AR" b="1" dirty="0">
              <a:solidFill>
                <a:srgbClr val="FF0000"/>
              </a:solidFill>
            </a:endParaRPr>
          </a:p>
        </p:txBody>
      </p:sp>
      <p:sp>
        <p:nvSpPr>
          <p:cNvPr id="5" name="Rectángulo 4"/>
          <p:cNvSpPr/>
          <p:nvPr/>
        </p:nvSpPr>
        <p:spPr>
          <a:xfrm>
            <a:off x="154196" y="1922921"/>
            <a:ext cx="1658562" cy="1384995"/>
          </a:xfrm>
          <a:prstGeom prst="rect">
            <a:avLst/>
          </a:prstGeom>
        </p:spPr>
        <p:txBody>
          <a:bodyPr wrap="square">
            <a:spAutoFit/>
          </a:bodyPr>
          <a:lstStyle/>
          <a:p>
            <a:r>
              <a:rPr lang="es-AR" sz="1400" i="1" dirty="0"/>
              <a:t>Diferencias entre variedades e interacción variedad x sitio significativas </a:t>
            </a:r>
            <a:r>
              <a:rPr lang="es-AR" sz="1400" i="1" dirty="0" smtClean="0"/>
              <a:t>para CL y CC (p&lt;0,05</a:t>
            </a:r>
            <a:r>
              <a:rPr lang="es-AR" sz="1400" i="1" dirty="0"/>
              <a:t>)</a:t>
            </a:r>
          </a:p>
        </p:txBody>
      </p:sp>
    </p:spTree>
    <p:extLst>
      <p:ext uri="{BB962C8B-B14F-4D97-AF65-F5344CB8AC3E}">
        <p14:creationId xmlns:p14="http://schemas.microsoft.com/office/powerpoint/2010/main" xmlns="" val="176725260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print"/>
          <a:stretch>
            <a:fillRect/>
          </a:stretch>
        </p:blipFill>
        <p:spPr>
          <a:xfrm>
            <a:off x="1060784" y="1047750"/>
            <a:ext cx="10134600" cy="5372100"/>
          </a:xfrm>
          <a:prstGeom prst="rect">
            <a:avLst/>
          </a:prstGeom>
        </p:spPr>
      </p:pic>
      <p:sp>
        <p:nvSpPr>
          <p:cNvPr id="3" name="CuadroTexto 2"/>
          <p:cNvSpPr txBox="1"/>
          <p:nvPr/>
        </p:nvSpPr>
        <p:spPr>
          <a:xfrm>
            <a:off x="492518" y="463786"/>
            <a:ext cx="8334333" cy="400110"/>
          </a:xfrm>
          <a:prstGeom prst="rect">
            <a:avLst/>
          </a:prstGeom>
          <a:noFill/>
        </p:spPr>
        <p:txBody>
          <a:bodyPr wrap="none" rtlCol="0">
            <a:spAutoFit/>
          </a:bodyPr>
          <a:lstStyle/>
          <a:p>
            <a:r>
              <a:rPr lang="es-AR" sz="2000" dirty="0" smtClean="0">
                <a:solidFill>
                  <a:srgbClr val="FF0000"/>
                </a:solidFill>
                <a:latin typeface="Arial" panose="020B0604020202020204" pitchFamily="34" charset="0"/>
                <a:cs typeface="Arial" panose="020B0604020202020204" pitchFamily="34" charset="0"/>
              </a:rPr>
              <a:t>Asociación entre rendimiento y % de cobertura en inicios de </a:t>
            </a:r>
            <a:r>
              <a:rPr lang="es-AR" sz="2000" dirty="0" err="1" smtClean="0">
                <a:solidFill>
                  <a:srgbClr val="FF0000"/>
                </a:solidFill>
                <a:latin typeface="Arial" panose="020B0604020202020204" pitchFamily="34" charset="0"/>
                <a:cs typeface="Arial" panose="020B0604020202020204" pitchFamily="34" charset="0"/>
              </a:rPr>
              <a:t>encañazón</a:t>
            </a:r>
            <a:r>
              <a:rPr lang="es-AR" sz="2000" dirty="0" smtClean="0">
                <a:solidFill>
                  <a:srgbClr val="FF0000"/>
                </a:solidFill>
                <a:latin typeface="Arial" panose="020B0604020202020204" pitchFamily="34" charset="0"/>
                <a:cs typeface="Arial" panose="020B0604020202020204" pitchFamily="34" charset="0"/>
              </a:rPr>
              <a:t>:</a:t>
            </a:r>
            <a:endParaRPr lang="es-AR" sz="2000" dirty="0">
              <a:solidFill>
                <a:srgbClr val="FF0000"/>
              </a:solidFill>
              <a:latin typeface="Arial" panose="020B0604020202020204" pitchFamily="34" charset="0"/>
              <a:cs typeface="Arial" panose="020B0604020202020204" pitchFamily="34" charset="0"/>
            </a:endParaRPr>
          </a:p>
        </p:txBody>
      </p:sp>
      <p:sp>
        <p:nvSpPr>
          <p:cNvPr id="4" name="CuadroTexto 3"/>
          <p:cNvSpPr txBox="1"/>
          <p:nvPr/>
        </p:nvSpPr>
        <p:spPr>
          <a:xfrm>
            <a:off x="8241827" y="4991953"/>
            <a:ext cx="3162300" cy="923330"/>
          </a:xfrm>
          <a:prstGeom prst="rect">
            <a:avLst/>
          </a:prstGeom>
          <a:noFill/>
        </p:spPr>
        <p:txBody>
          <a:bodyPr wrap="square" rtlCol="0">
            <a:spAutoFit/>
          </a:bodyPr>
          <a:lstStyle/>
          <a:p>
            <a:pPr algn="ctr"/>
            <a:r>
              <a:rPr lang="es-AR" i="1" dirty="0" smtClean="0"/>
              <a:t>No se observan diferencias al discriminar entre ciclo largo y ciclo corto.</a:t>
            </a:r>
            <a:endParaRPr lang="es-AR" i="1" dirty="0"/>
          </a:p>
        </p:txBody>
      </p:sp>
      <p:pic>
        <p:nvPicPr>
          <p:cNvPr id="5" name="Imagen 4">
            <a:extLst>
              <a:ext uri="{FF2B5EF4-FFF2-40B4-BE49-F238E27FC236}">
                <a16:creationId xmlns:a16="http://schemas.microsoft.com/office/drawing/2014/main" xmlns="" id="{6D9F7C36-7FE2-4AE4-A8B0-81529E5D8B4F}"/>
              </a:ext>
            </a:extLst>
          </p:cNvPr>
          <p:cNvPicPr>
            <a:picLocks noChangeAspect="1"/>
          </p:cNvPicPr>
          <p:nvPr/>
        </p:nvPicPr>
        <p:blipFill rotWithShape="1">
          <a:blip r:embed="rId3" cstate="print">
            <a:extLst>
              <a:ext uri="{28A0092B-C50C-407E-A947-70E740481C1C}">
                <a14:useLocalDpi xmlns:a14="http://schemas.microsoft.com/office/drawing/2010/main" xmlns="" val="0"/>
              </a:ext>
            </a:extLst>
          </a:blip>
          <a:srcRect l="4196" t="4423" r="4176"/>
          <a:stretch/>
        </p:blipFill>
        <p:spPr>
          <a:xfrm>
            <a:off x="11086526" y="132999"/>
            <a:ext cx="863364" cy="900000"/>
          </a:xfrm>
          <a:prstGeom prst="rect">
            <a:avLst/>
          </a:prstGeom>
        </p:spPr>
      </p:pic>
    </p:spTree>
    <p:extLst>
      <p:ext uri="{BB962C8B-B14F-4D97-AF65-F5344CB8AC3E}">
        <p14:creationId xmlns:p14="http://schemas.microsoft.com/office/powerpoint/2010/main" xmlns="" val="35648091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5991369" y="764273"/>
            <a:ext cx="2321469" cy="400110"/>
          </a:xfrm>
          <a:prstGeom prst="rect">
            <a:avLst/>
          </a:prstGeom>
          <a:noFill/>
        </p:spPr>
        <p:txBody>
          <a:bodyPr wrap="none" rtlCol="0">
            <a:spAutoFit/>
          </a:bodyPr>
          <a:lstStyle/>
          <a:p>
            <a:r>
              <a:rPr lang="es-AR" sz="2000" b="1" dirty="0" smtClean="0">
                <a:latin typeface="Arial" panose="020B0604020202020204" pitchFamily="34" charset="0"/>
                <a:cs typeface="Arial" panose="020B0604020202020204" pitchFamily="34" charset="0"/>
              </a:rPr>
              <a:t>Sitios explorados</a:t>
            </a:r>
            <a:endParaRPr lang="es-AR" sz="2000" b="1" dirty="0">
              <a:latin typeface="Arial" panose="020B0604020202020204" pitchFamily="34" charset="0"/>
              <a:cs typeface="Arial" panose="020B0604020202020204" pitchFamily="34" charset="0"/>
            </a:endParaRPr>
          </a:p>
        </p:txBody>
      </p:sp>
      <p:pic>
        <p:nvPicPr>
          <p:cNvPr id="5" name="Imagen 4"/>
          <p:cNvPicPr>
            <a:picLocks noChangeAspect="1"/>
          </p:cNvPicPr>
          <p:nvPr/>
        </p:nvPicPr>
        <p:blipFill>
          <a:blip r:embed="rId2" cstate="print"/>
          <a:stretch>
            <a:fillRect/>
          </a:stretch>
        </p:blipFill>
        <p:spPr>
          <a:xfrm>
            <a:off x="6018662" y="1673841"/>
            <a:ext cx="5903539" cy="4474657"/>
          </a:xfrm>
          <a:prstGeom prst="rect">
            <a:avLst/>
          </a:prstGeom>
        </p:spPr>
      </p:pic>
      <p:pic>
        <p:nvPicPr>
          <p:cNvPr id="6" name="Imagen 5">
            <a:extLst>
              <a:ext uri="{FF2B5EF4-FFF2-40B4-BE49-F238E27FC236}">
                <a16:creationId xmlns:a16="http://schemas.microsoft.com/office/drawing/2014/main" xmlns="" id="{6D9F7C36-7FE2-4AE4-A8B0-81529E5D8B4F}"/>
              </a:ext>
            </a:extLst>
          </p:cNvPr>
          <p:cNvPicPr>
            <a:picLocks noChangeAspect="1"/>
          </p:cNvPicPr>
          <p:nvPr/>
        </p:nvPicPr>
        <p:blipFill rotWithShape="1">
          <a:blip r:embed="rId3" cstate="print">
            <a:extLst>
              <a:ext uri="{28A0092B-C50C-407E-A947-70E740481C1C}">
                <a14:useLocalDpi xmlns:a14="http://schemas.microsoft.com/office/drawing/2010/main" xmlns="" val="0"/>
              </a:ext>
            </a:extLst>
          </a:blip>
          <a:srcRect l="4196" t="4423" r="4176"/>
          <a:stretch/>
        </p:blipFill>
        <p:spPr>
          <a:xfrm>
            <a:off x="11086526" y="132999"/>
            <a:ext cx="863364" cy="900000"/>
          </a:xfrm>
          <a:prstGeom prst="rect">
            <a:avLst/>
          </a:prstGeom>
        </p:spPr>
      </p:pic>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127634" y="582999"/>
            <a:ext cx="4548318" cy="31826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graphicFrame>
        <p:nvGraphicFramePr>
          <p:cNvPr id="2" name="1 Tabla"/>
          <p:cNvGraphicFramePr>
            <a:graphicFrameLocks noGrp="1"/>
          </p:cNvGraphicFramePr>
          <p:nvPr>
            <p:extLst>
              <p:ext uri="{D42A27DB-BD31-4B8C-83A1-F6EECF244321}">
                <p14:modId xmlns:p14="http://schemas.microsoft.com/office/powerpoint/2010/main" xmlns="" val="4053699323"/>
              </p:ext>
            </p:extLst>
          </p:nvPr>
        </p:nvGraphicFramePr>
        <p:xfrm>
          <a:off x="1288874" y="3809732"/>
          <a:ext cx="4386669" cy="2712076"/>
        </p:xfrm>
        <a:graphic>
          <a:graphicData uri="http://schemas.openxmlformats.org/drawingml/2006/table">
            <a:tbl>
              <a:tblPr>
                <a:tableStyleId>{5C22544A-7EE6-4342-B048-85BDC9FD1C3A}</a:tableStyleId>
              </a:tblPr>
              <a:tblGrid>
                <a:gridCol w="1451549">
                  <a:extLst>
                    <a:ext uri="{9D8B030D-6E8A-4147-A177-3AD203B41FA5}">
                      <a16:colId xmlns:a16="http://schemas.microsoft.com/office/drawing/2014/main" xmlns="" val="20000"/>
                    </a:ext>
                  </a:extLst>
                </a:gridCol>
                <a:gridCol w="1227414">
                  <a:extLst>
                    <a:ext uri="{9D8B030D-6E8A-4147-A177-3AD203B41FA5}">
                      <a16:colId xmlns:a16="http://schemas.microsoft.com/office/drawing/2014/main" xmlns="" val="20001"/>
                    </a:ext>
                  </a:extLst>
                </a:gridCol>
                <a:gridCol w="853853">
                  <a:extLst>
                    <a:ext uri="{9D8B030D-6E8A-4147-A177-3AD203B41FA5}">
                      <a16:colId xmlns:a16="http://schemas.microsoft.com/office/drawing/2014/main" xmlns="" val="20002"/>
                    </a:ext>
                  </a:extLst>
                </a:gridCol>
                <a:gridCol w="853853">
                  <a:extLst>
                    <a:ext uri="{9D8B030D-6E8A-4147-A177-3AD203B41FA5}">
                      <a16:colId xmlns:a16="http://schemas.microsoft.com/office/drawing/2014/main" xmlns="" val="20003"/>
                    </a:ext>
                  </a:extLst>
                </a:gridCol>
              </a:tblGrid>
              <a:tr h="235576">
                <a:tc>
                  <a:txBody>
                    <a:bodyPr/>
                    <a:lstStyle/>
                    <a:p>
                      <a:pPr algn="l" fontAlgn="b"/>
                      <a:r>
                        <a:rPr lang="es-AR" sz="1100" b="1" u="none" strike="noStrike" dirty="0">
                          <a:effectLst/>
                          <a:latin typeface="Arial" panose="020B0604020202020204" pitchFamily="34" charset="0"/>
                          <a:cs typeface="Arial" panose="020B0604020202020204" pitchFamily="34" charset="0"/>
                        </a:rPr>
                        <a:t>CREA</a:t>
                      </a:r>
                      <a:endParaRPr lang="es-AR" sz="11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s-AR" sz="1100" b="1" u="none" strike="noStrike">
                          <a:effectLst/>
                          <a:latin typeface="Arial" panose="020B0604020202020204" pitchFamily="34" charset="0"/>
                          <a:cs typeface="Arial" panose="020B0604020202020204" pitchFamily="34" charset="0"/>
                        </a:rPr>
                        <a:t>Localidad</a:t>
                      </a:r>
                      <a:endParaRPr lang="es-AR" sz="1100" b="1"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s-AR" sz="1100" b="1" u="none" strike="noStrike">
                          <a:effectLst/>
                          <a:latin typeface="Arial" panose="020B0604020202020204" pitchFamily="34" charset="0"/>
                          <a:cs typeface="Arial" panose="020B0604020202020204" pitchFamily="34" charset="0"/>
                        </a:rPr>
                        <a:t>Lat</a:t>
                      </a:r>
                      <a:endParaRPr lang="es-AR" sz="1100" b="1"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s-AR" sz="1100" b="1" u="none" strike="noStrike" dirty="0">
                          <a:effectLst/>
                          <a:latin typeface="Arial" panose="020B0604020202020204" pitchFamily="34" charset="0"/>
                          <a:cs typeface="Arial" panose="020B0604020202020204" pitchFamily="34" charset="0"/>
                        </a:rPr>
                        <a:t>Long</a:t>
                      </a:r>
                      <a:endParaRPr lang="es-AR" sz="11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0"/>
                  </a:ext>
                </a:extLst>
              </a:tr>
              <a:tr h="190500">
                <a:tc>
                  <a:txBody>
                    <a:bodyPr/>
                    <a:lstStyle/>
                    <a:p>
                      <a:pPr algn="l" fontAlgn="b"/>
                      <a:endParaRPr lang="es-AR"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T w="12700" cap="flat" cmpd="sng" algn="ctr">
                      <a:solidFill>
                        <a:schemeClr val="tx1"/>
                      </a:solidFill>
                      <a:prstDash val="solid"/>
                      <a:round/>
                      <a:headEnd type="none" w="med" len="med"/>
                      <a:tailEnd type="none" w="med" len="med"/>
                    </a:lnT>
                    <a:solidFill>
                      <a:schemeClr val="bg1"/>
                    </a:solidFill>
                  </a:tcPr>
                </a:tc>
                <a:tc>
                  <a:txBody>
                    <a:bodyPr/>
                    <a:lstStyle/>
                    <a:p>
                      <a:pPr algn="l" fontAlgn="b"/>
                      <a:endParaRPr lang="es-AR"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T w="12700" cap="flat" cmpd="sng" algn="ctr">
                      <a:solidFill>
                        <a:schemeClr val="tx1"/>
                      </a:solidFill>
                      <a:prstDash val="solid"/>
                      <a:round/>
                      <a:headEnd type="none" w="med" len="med"/>
                      <a:tailEnd type="none" w="med" len="med"/>
                    </a:lnT>
                    <a:solidFill>
                      <a:schemeClr val="bg1"/>
                    </a:solidFill>
                  </a:tcPr>
                </a:tc>
                <a:tc>
                  <a:txBody>
                    <a:bodyPr/>
                    <a:lstStyle/>
                    <a:p>
                      <a:pPr algn="ctr" fontAlgn="b"/>
                      <a:endParaRPr lang="es-AR"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T w="12700" cap="flat" cmpd="sng" algn="ctr">
                      <a:solidFill>
                        <a:schemeClr val="tx1"/>
                      </a:solidFill>
                      <a:prstDash val="solid"/>
                      <a:round/>
                      <a:headEnd type="none" w="med" len="med"/>
                      <a:tailEnd type="none" w="med" len="med"/>
                    </a:lnT>
                    <a:solidFill>
                      <a:schemeClr val="bg1"/>
                    </a:solidFill>
                  </a:tcPr>
                </a:tc>
                <a:tc>
                  <a:txBody>
                    <a:bodyPr/>
                    <a:lstStyle/>
                    <a:p>
                      <a:pPr algn="ctr" fontAlgn="b"/>
                      <a:endParaRPr lang="es-AR"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xmlns="" val="10001"/>
                  </a:ext>
                </a:extLst>
              </a:tr>
              <a:tr h="190500">
                <a:tc>
                  <a:txBody>
                    <a:bodyPr/>
                    <a:lstStyle/>
                    <a:p>
                      <a:pPr algn="l" fontAlgn="b"/>
                      <a:r>
                        <a:rPr lang="es-AR" sz="1100" u="none" strike="noStrike" dirty="0">
                          <a:effectLst/>
                          <a:latin typeface="Arial" panose="020B0604020202020204" pitchFamily="34" charset="0"/>
                          <a:cs typeface="Arial" panose="020B0604020202020204" pitchFamily="34" charset="0"/>
                        </a:rPr>
                        <a:t>Las Petacas</a:t>
                      </a:r>
                      <a:endParaRPr lang="es-AR"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bg1"/>
                    </a:solidFill>
                  </a:tcPr>
                </a:tc>
                <a:tc>
                  <a:txBody>
                    <a:bodyPr/>
                    <a:lstStyle/>
                    <a:p>
                      <a:pPr algn="l" fontAlgn="b"/>
                      <a:r>
                        <a:rPr lang="es-AR" sz="1100" u="none" strike="noStrike">
                          <a:effectLst/>
                          <a:latin typeface="Arial" panose="020B0604020202020204" pitchFamily="34" charset="0"/>
                          <a:cs typeface="Arial" panose="020B0604020202020204" pitchFamily="34" charset="0"/>
                        </a:rPr>
                        <a:t>Landeta</a:t>
                      </a:r>
                      <a:endParaRPr lang="es-AR"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bg1"/>
                    </a:solidFill>
                  </a:tcPr>
                </a:tc>
                <a:tc>
                  <a:txBody>
                    <a:bodyPr/>
                    <a:lstStyle/>
                    <a:p>
                      <a:pPr algn="ctr" fontAlgn="b"/>
                      <a:r>
                        <a:rPr lang="es-AR" sz="1100" u="none" strike="noStrike">
                          <a:effectLst/>
                          <a:latin typeface="Arial" panose="020B0604020202020204" pitchFamily="34" charset="0"/>
                          <a:cs typeface="Arial" panose="020B0604020202020204" pitchFamily="34" charset="0"/>
                        </a:rPr>
                        <a:t>-32,005</a:t>
                      </a:r>
                      <a:endParaRPr lang="es-AR"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bg1"/>
                    </a:solidFill>
                  </a:tcPr>
                </a:tc>
                <a:tc>
                  <a:txBody>
                    <a:bodyPr/>
                    <a:lstStyle/>
                    <a:p>
                      <a:pPr algn="ctr" fontAlgn="b"/>
                      <a:r>
                        <a:rPr lang="es-AR" sz="1100" u="none" strike="noStrike">
                          <a:effectLst/>
                          <a:latin typeface="Arial" panose="020B0604020202020204" pitchFamily="34" charset="0"/>
                          <a:cs typeface="Arial" panose="020B0604020202020204" pitchFamily="34" charset="0"/>
                        </a:rPr>
                        <a:t>-61,995</a:t>
                      </a:r>
                      <a:endParaRPr lang="es-AR"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bg1"/>
                    </a:solidFill>
                  </a:tcPr>
                </a:tc>
                <a:extLst>
                  <a:ext uri="{0D108BD9-81ED-4DB2-BD59-A6C34878D82A}">
                    <a16:rowId xmlns:a16="http://schemas.microsoft.com/office/drawing/2014/main" xmlns="" val="10002"/>
                  </a:ext>
                </a:extLst>
              </a:tr>
              <a:tr h="190500">
                <a:tc>
                  <a:txBody>
                    <a:bodyPr/>
                    <a:lstStyle/>
                    <a:p>
                      <a:pPr algn="l" fontAlgn="b"/>
                      <a:r>
                        <a:rPr lang="es-AR" sz="1100" u="none" strike="noStrike">
                          <a:effectLst/>
                          <a:latin typeface="Arial" panose="020B0604020202020204" pitchFamily="34" charset="0"/>
                          <a:cs typeface="Arial" panose="020B0604020202020204" pitchFamily="34" charset="0"/>
                        </a:rPr>
                        <a:t>San Jorge-Las Rosas</a:t>
                      </a:r>
                      <a:endParaRPr lang="es-AR"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bg1"/>
                    </a:solidFill>
                  </a:tcPr>
                </a:tc>
                <a:tc>
                  <a:txBody>
                    <a:bodyPr/>
                    <a:lstStyle/>
                    <a:p>
                      <a:pPr algn="l" fontAlgn="b"/>
                      <a:r>
                        <a:rPr lang="es-AR" sz="1100" u="none" strike="noStrike">
                          <a:effectLst/>
                          <a:latin typeface="Arial" panose="020B0604020202020204" pitchFamily="34" charset="0"/>
                          <a:cs typeface="Arial" panose="020B0604020202020204" pitchFamily="34" charset="0"/>
                        </a:rPr>
                        <a:t>Cruz Alta</a:t>
                      </a:r>
                      <a:endParaRPr lang="es-AR"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bg1"/>
                    </a:solidFill>
                  </a:tcPr>
                </a:tc>
                <a:tc>
                  <a:txBody>
                    <a:bodyPr/>
                    <a:lstStyle/>
                    <a:p>
                      <a:pPr algn="ctr" fontAlgn="b"/>
                      <a:r>
                        <a:rPr lang="es-AR" sz="1100" u="none" strike="noStrike">
                          <a:effectLst/>
                          <a:latin typeface="Arial" panose="020B0604020202020204" pitchFamily="34" charset="0"/>
                          <a:cs typeface="Arial" panose="020B0604020202020204" pitchFamily="34" charset="0"/>
                        </a:rPr>
                        <a:t>-32,976</a:t>
                      </a:r>
                      <a:endParaRPr lang="es-AR"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bg1"/>
                    </a:solidFill>
                  </a:tcPr>
                </a:tc>
                <a:tc>
                  <a:txBody>
                    <a:bodyPr/>
                    <a:lstStyle/>
                    <a:p>
                      <a:pPr algn="ctr" fontAlgn="b"/>
                      <a:r>
                        <a:rPr lang="es-AR" sz="1100" u="none" strike="noStrike">
                          <a:effectLst/>
                          <a:latin typeface="Arial" panose="020B0604020202020204" pitchFamily="34" charset="0"/>
                          <a:cs typeface="Arial" panose="020B0604020202020204" pitchFamily="34" charset="0"/>
                        </a:rPr>
                        <a:t>-61,777</a:t>
                      </a:r>
                      <a:endParaRPr lang="es-AR"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bg1"/>
                    </a:solidFill>
                  </a:tcPr>
                </a:tc>
                <a:extLst>
                  <a:ext uri="{0D108BD9-81ED-4DB2-BD59-A6C34878D82A}">
                    <a16:rowId xmlns:a16="http://schemas.microsoft.com/office/drawing/2014/main" xmlns="" val="10003"/>
                  </a:ext>
                </a:extLst>
              </a:tr>
              <a:tr h="190500">
                <a:tc>
                  <a:txBody>
                    <a:bodyPr/>
                    <a:lstStyle/>
                    <a:p>
                      <a:pPr algn="l" fontAlgn="b"/>
                      <a:r>
                        <a:rPr lang="es-AR" sz="1100" u="none" strike="noStrike">
                          <a:effectLst/>
                          <a:latin typeface="Arial" panose="020B0604020202020204" pitchFamily="34" charset="0"/>
                          <a:cs typeface="Arial" panose="020B0604020202020204" pitchFamily="34" charset="0"/>
                        </a:rPr>
                        <a:t>Rosario</a:t>
                      </a:r>
                      <a:endParaRPr lang="es-AR"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bg1"/>
                    </a:solidFill>
                  </a:tcPr>
                </a:tc>
                <a:tc>
                  <a:txBody>
                    <a:bodyPr/>
                    <a:lstStyle/>
                    <a:p>
                      <a:pPr algn="l" fontAlgn="b"/>
                      <a:r>
                        <a:rPr lang="es-AR" sz="1100" u="none" strike="noStrike">
                          <a:effectLst/>
                          <a:latin typeface="Arial" panose="020B0604020202020204" pitchFamily="34" charset="0"/>
                          <a:cs typeface="Arial" panose="020B0604020202020204" pitchFamily="34" charset="0"/>
                        </a:rPr>
                        <a:t>Pujato</a:t>
                      </a:r>
                      <a:endParaRPr lang="es-AR"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bg1"/>
                    </a:solidFill>
                  </a:tcPr>
                </a:tc>
                <a:tc>
                  <a:txBody>
                    <a:bodyPr/>
                    <a:lstStyle/>
                    <a:p>
                      <a:pPr algn="ctr" fontAlgn="b"/>
                      <a:r>
                        <a:rPr lang="es-AR" sz="1100" u="none" strike="noStrike">
                          <a:effectLst/>
                          <a:latin typeface="Arial" panose="020B0604020202020204" pitchFamily="34" charset="0"/>
                          <a:cs typeface="Arial" panose="020B0604020202020204" pitchFamily="34" charset="0"/>
                        </a:rPr>
                        <a:t>-32,995</a:t>
                      </a:r>
                      <a:endParaRPr lang="es-AR"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bg1"/>
                    </a:solidFill>
                  </a:tcPr>
                </a:tc>
                <a:tc>
                  <a:txBody>
                    <a:bodyPr/>
                    <a:lstStyle/>
                    <a:p>
                      <a:pPr algn="ctr" fontAlgn="b"/>
                      <a:r>
                        <a:rPr lang="es-AR" sz="1100" u="none" strike="noStrike">
                          <a:effectLst/>
                          <a:latin typeface="Arial" panose="020B0604020202020204" pitchFamily="34" charset="0"/>
                          <a:cs typeface="Arial" panose="020B0604020202020204" pitchFamily="34" charset="0"/>
                        </a:rPr>
                        <a:t>-60,991</a:t>
                      </a:r>
                      <a:endParaRPr lang="es-AR"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bg1"/>
                    </a:solidFill>
                  </a:tcPr>
                </a:tc>
                <a:extLst>
                  <a:ext uri="{0D108BD9-81ED-4DB2-BD59-A6C34878D82A}">
                    <a16:rowId xmlns:a16="http://schemas.microsoft.com/office/drawing/2014/main" xmlns="" val="10004"/>
                  </a:ext>
                </a:extLst>
              </a:tr>
              <a:tr h="190500">
                <a:tc>
                  <a:txBody>
                    <a:bodyPr/>
                    <a:lstStyle/>
                    <a:p>
                      <a:pPr algn="l" fontAlgn="b"/>
                      <a:r>
                        <a:rPr lang="es-AR" sz="1100" u="none" strike="noStrike">
                          <a:effectLst/>
                          <a:latin typeface="Arial" panose="020B0604020202020204" pitchFamily="34" charset="0"/>
                          <a:cs typeface="Arial" panose="020B0604020202020204" pitchFamily="34" charset="0"/>
                        </a:rPr>
                        <a:t>La Calandria</a:t>
                      </a:r>
                      <a:endParaRPr lang="es-AR"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bg1"/>
                    </a:solidFill>
                  </a:tcPr>
                </a:tc>
                <a:tc>
                  <a:txBody>
                    <a:bodyPr/>
                    <a:lstStyle/>
                    <a:p>
                      <a:pPr algn="l" fontAlgn="b"/>
                      <a:r>
                        <a:rPr lang="es-AR" sz="1100" u="none" strike="noStrike">
                          <a:effectLst/>
                          <a:latin typeface="Arial" panose="020B0604020202020204" pitchFamily="34" charset="0"/>
                          <a:cs typeface="Arial" panose="020B0604020202020204" pitchFamily="34" charset="0"/>
                        </a:rPr>
                        <a:t>Los Cardos</a:t>
                      </a:r>
                      <a:endParaRPr lang="es-AR"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bg1"/>
                    </a:solidFill>
                  </a:tcPr>
                </a:tc>
                <a:tc>
                  <a:txBody>
                    <a:bodyPr/>
                    <a:lstStyle/>
                    <a:p>
                      <a:pPr algn="ctr" fontAlgn="b"/>
                      <a:r>
                        <a:rPr lang="es-AR" sz="1100" u="none" strike="noStrike">
                          <a:effectLst/>
                          <a:latin typeface="Arial" panose="020B0604020202020204" pitchFamily="34" charset="0"/>
                          <a:cs typeface="Arial" panose="020B0604020202020204" pitchFamily="34" charset="0"/>
                        </a:rPr>
                        <a:t>-32,355</a:t>
                      </a:r>
                      <a:endParaRPr lang="es-AR"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bg1"/>
                    </a:solidFill>
                  </a:tcPr>
                </a:tc>
                <a:tc>
                  <a:txBody>
                    <a:bodyPr/>
                    <a:lstStyle/>
                    <a:p>
                      <a:pPr algn="ctr" fontAlgn="b"/>
                      <a:r>
                        <a:rPr lang="es-AR" sz="1100" u="none" strike="noStrike">
                          <a:effectLst/>
                          <a:latin typeface="Arial" panose="020B0604020202020204" pitchFamily="34" charset="0"/>
                          <a:cs typeface="Arial" panose="020B0604020202020204" pitchFamily="34" charset="0"/>
                        </a:rPr>
                        <a:t>-61,562</a:t>
                      </a:r>
                      <a:endParaRPr lang="es-AR"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bg1"/>
                    </a:solidFill>
                  </a:tcPr>
                </a:tc>
                <a:extLst>
                  <a:ext uri="{0D108BD9-81ED-4DB2-BD59-A6C34878D82A}">
                    <a16:rowId xmlns:a16="http://schemas.microsoft.com/office/drawing/2014/main" xmlns="" val="10005"/>
                  </a:ext>
                </a:extLst>
              </a:tr>
              <a:tr h="190500">
                <a:tc>
                  <a:txBody>
                    <a:bodyPr/>
                    <a:lstStyle/>
                    <a:p>
                      <a:pPr algn="l" fontAlgn="b"/>
                      <a:r>
                        <a:rPr lang="es-AR" sz="1100" u="none" strike="noStrike">
                          <a:effectLst/>
                          <a:latin typeface="Arial" panose="020B0604020202020204" pitchFamily="34" charset="0"/>
                          <a:cs typeface="Arial" panose="020B0604020202020204" pitchFamily="34" charset="0"/>
                        </a:rPr>
                        <a:t>Posta Espinillos</a:t>
                      </a:r>
                      <a:endParaRPr lang="es-AR"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bg1"/>
                    </a:solidFill>
                  </a:tcPr>
                </a:tc>
                <a:tc>
                  <a:txBody>
                    <a:bodyPr/>
                    <a:lstStyle/>
                    <a:p>
                      <a:pPr algn="l" fontAlgn="b"/>
                      <a:r>
                        <a:rPr lang="es-AR" sz="1100" u="none" strike="noStrike">
                          <a:effectLst/>
                          <a:latin typeface="Arial" panose="020B0604020202020204" pitchFamily="34" charset="0"/>
                          <a:cs typeface="Arial" panose="020B0604020202020204" pitchFamily="34" charset="0"/>
                        </a:rPr>
                        <a:t>Marcos Juarez</a:t>
                      </a:r>
                      <a:endParaRPr lang="es-AR"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bg1"/>
                    </a:solidFill>
                  </a:tcPr>
                </a:tc>
                <a:tc>
                  <a:txBody>
                    <a:bodyPr/>
                    <a:lstStyle/>
                    <a:p>
                      <a:pPr algn="ctr" fontAlgn="b"/>
                      <a:r>
                        <a:rPr lang="es-AR" sz="1100" u="none" strike="noStrike">
                          <a:effectLst/>
                          <a:latin typeface="Arial" panose="020B0604020202020204" pitchFamily="34" charset="0"/>
                          <a:cs typeface="Arial" panose="020B0604020202020204" pitchFamily="34" charset="0"/>
                        </a:rPr>
                        <a:t>-32,843</a:t>
                      </a:r>
                      <a:endParaRPr lang="es-AR"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bg1"/>
                    </a:solidFill>
                  </a:tcPr>
                </a:tc>
                <a:tc>
                  <a:txBody>
                    <a:bodyPr/>
                    <a:lstStyle/>
                    <a:p>
                      <a:pPr algn="ctr" fontAlgn="b"/>
                      <a:r>
                        <a:rPr lang="es-AR" sz="1100" u="none" strike="noStrike">
                          <a:effectLst/>
                          <a:latin typeface="Arial" panose="020B0604020202020204" pitchFamily="34" charset="0"/>
                          <a:cs typeface="Arial" panose="020B0604020202020204" pitchFamily="34" charset="0"/>
                        </a:rPr>
                        <a:t>-62,166</a:t>
                      </a:r>
                      <a:endParaRPr lang="es-AR"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bg1"/>
                    </a:solidFill>
                  </a:tcPr>
                </a:tc>
                <a:extLst>
                  <a:ext uri="{0D108BD9-81ED-4DB2-BD59-A6C34878D82A}">
                    <a16:rowId xmlns:a16="http://schemas.microsoft.com/office/drawing/2014/main" xmlns="" val="10006"/>
                  </a:ext>
                </a:extLst>
              </a:tr>
              <a:tr h="190500">
                <a:tc>
                  <a:txBody>
                    <a:bodyPr/>
                    <a:lstStyle/>
                    <a:p>
                      <a:pPr algn="l" fontAlgn="b"/>
                      <a:r>
                        <a:rPr lang="es-AR" sz="1100" u="none" strike="noStrike" dirty="0">
                          <a:effectLst/>
                          <a:latin typeface="Arial" panose="020B0604020202020204" pitchFamily="34" charset="0"/>
                          <a:cs typeface="Arial" panose="020B0604020202020204" pitchFamily="34" charset="0"/>
                        </a:rPr>
                        <a:t>Monte Buey-</a:t>
                      </a:r>
                      <a:r>
                        <a:rPr lang="es-AR" sz="1100" u="none" strike="noStrike" dirty="0" err="1">
                          <a:effectLst/>
                          <a:latin typeface="Arial" panose="020B0604020202020204" pitchFamily="34" charset="0"/>
                          <a:cs typeface="Arial" panose="020B0604020202020204" pitchFamily="34" charset="0"/>
                        </a:rPr>
                        <a:t>Inriville</a:t>
                      </a:r>
                      <a:endParaRPr lang="es-AR"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bg1"/>
                    </a:solidFill>
                  </a:tcPr>
                </a:tc>
                <a:tc>
                  <a:txBody>
                    <a:bodyPr/>
                    <a:lstStyle/>
                    <a:p>
                      <a:pPr algn="l" fontAlgn="b"/>
                      <a:r>
                        <a:rPr lang="es-AR" sz="1100" u="none" strike="noStrike">
                          <a:effectLst/>
                          <a:latin typeface="Arial" panose="020B0604020202020204" pitchFamily="34" charset="0"/>
                          <a:cs typeface="Arial" panose="020B0604020202020204" pitchFamily="34" charset="0"/>
                        </a:rPr>
                        <a:t>Gral. Baldissera</a:t>
                      </a:r>
                      <a:endParaRPr lang="es-AR"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bg1"/>
                    </a:solidFill>
                  </a:tcPr>
                </a:tc>
                <a:tc>
                  <a:txBody>
                    <a:bodyPr/>
                    <a:lstStyle/>
                    <a:p>
                      <a:pPr algn="ctr" fontAlgn="b"/>
                      <a:r>
                        <a:rPr lang="es-AR" sz="1100" u="none" strike="noStrike">
                          <a:effectLst/>
                          <a:latin typeface="Arial" panose="020B0604020202020204" pitchFamily="34" charset="0"/>
                          <a:cs typeface="Arial" panose="020B0604020202020204" pitchFamily="34" charset="0"/>
                        </a:rPr>
                        <a:t>-32,998</a:t>
                      </a:r>
                      <a:endParaRPr lang="es-AR"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bg1"/>
                    </a:solidFill>
                  </a:tcPr>
                </a:tc>
                <a:tc>
                  <a:txBody>
                    <a:bodyPr/>
                    <a:lstStyle/>
                    <a:p>
                      <a:pPr algn="ctr" fontAlgn="b"/>
                      <a:r>
                        <a:rPr lang="es-AR" sz="1100" u="none" strike="noStrike">
                          <a:effectLst/>
                          <a:latin typeface="Arial" panose="020B0604020202020204" pitchFamily="34" charset="0"/>
                          <a:cs typeface="Arial" panose="020B0604020202020204" pitchFamily="34" charset="0"/>
                        </a:rPr>
                        <a:t>-62,247</a:t>
                      </a:r>
                      <a:endParaRPr lang="es-AR"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bg1"/>
                    </a:solidFill>
                  </a:tcPr>
                </a:tc>
                <a:extLst>
                  <a:ext uri="{0D108BD9-81ED-4DB2-BD59-A6C34878D82A}">
                    <a16:rowId xmlns:a16="http://schemas.microsoft.com/office/drawing/2014/main" xmlns="" val="10007"/>
                  </a:ext>
                </a:extLst>
              </a:tr>
              <a:tr h="190500">
                <a:tc>
                  <a:txBody>
                    <a:bodyPr/>
                    <a:lstStyle/>
                    <a:p>
                      <a:pPr algn="l" fontAlgn="b"/>
                      <a:r>
                        <a:rPr lang="es-AR" sz="1100" u="none" strike="noStrike">
                          <a:effectLst/>
                          <a:latin typeface="Arial" panose="020B0604020202020204" pitchFamily="34" charset="0"/>
                          <a:cs typeface="Arial" panose="020B0604020202020204" pitchFamily="34" charset="0"/>
                        </a:rPr>
                        <a:t>Gral. Baldissera</a:t>
                      </a:r>
                      <a:endParaRPr lang="es-AR"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bg1"/>
                    </a:solidFill>
                  </a:tcPr>
                </a:tc>
                <a:tc>
                  <a:txBody>
                    <a:bodyPr/>
                    <a:lstStyle/>
                    <a:p>
                      <a:pPr algn="l" fontAlgn="b"/>
                      <a:r>
                        <a:rPr lang="es-AR" sz="1100" u="none" strike="noStrike">
                          <a:effectLst/>
                          <a:latin typeface="Arial" panose="020B0604020202020204" pitchFamily="34" charset="0"/>
                          <a:cs typeface="Arial" panose="020B0604020202020204" pitchFamily="34" charset="0"/>
                        </a:rPr>
                        <a:t>Maggiolo</a:t>
                      </a:r>
                      <a:endParaRPr lang="es-AR"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bg1"/>
                    </a:solidFill>
                  </a:tcPr>
                </a:tc>
                <a:tc>
                  <a:txBody>
                    <a:bodyPr/>
                    <a:lstStyle/>
                    <a:p>
                      <a:pPr algn="ctr" fontAlgn="b"/>
                      <a:r>
                        <a:rPr lang="es-AR" sz="1100" u="none" strike="noStrike">
                          <a:effectLst/>
                          <a:latin typeface="Arial" panose="020B0604020202020204" pitchFamily="34" charset="0"/>
                          <a:cs typeface="Arial" panose="020B0604020202020204" pitchFamily="34" charset="0"/>
                        </a:rPr>
                        <a:t>-33,804</a:t>
                      </a:r>
                      <a:endParaRPr lang="es-AR"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bg1"/>
                    </a:solidFill>
                  </a:tcPr>
                </a:tc>
                <a:tc>
                  <a:txBody>
                    <a:bodyPr/>
                    <a:lstStyle/>
                    <a:p>
                      <a:pPr algn="ctr" fontAlgn="b"/>
                      <a:r>
                        <a:rPr lang="es-AR" sz="1100" u="none" strike="noStrike">
                          <a:effectLst/>
                          <a:latin typeface="Arial" panose="020B0604020202020204" pitchFamily="34" charset="0"/>
                          <a:cs typeface="Arial" panose="020B0604020202020204" pitchFamily="34" charset="0"/>
                        </a:rPr>
                        <a:t>-62,410</a:t>
                      </a:r>
                      <a:endParaRPr lang="es-AR"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bg1"/>
                    </a:solidFill>
                  </a:tcPr>
                </a:tc>
                <a:extLst>
                  <a:ext uri="{0D108BD9-81ED-4DB2-BD59-A6C34878D82A}">
                    <a16:rowId xmlns:a16="http://schemas.microsoft.com/office/drawing/2014/main" xmlns="" val="10008"/>
                  </a:ext>
                </a:extLst>
              </a:tr>
              <a:tr h="190500">
                <a:tc>
                  <a:txBody>
                    <a:bodyPr/>
                    <a:lstStyle/>
                    <a:p>
                      <a:pPr algn="l" fontAlgn="b"/>
                      <a:r>
                        <a:rPr lang="es-AR" sz="1100" u="none" strike="noStrike">
                          <a:effectLst/>
                          <a:latin typeface="Arial" panose="020B0604020202020204" pitchFamily="34" charset="0"/>
                          <a:cs typeface="Arial" panose="020B0604020202020204" pitchFamily="34" charset="0"/>
                        </a:rPr>
                        <a:t>Teodelina</a:t>
                      </a:r>
                      <a:endParaRPr lang="es-AR"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bg1"/>
                    </a:solidFill>
                  </a:tcPr>
                </a:tc>
                <a:tc>
                  <a:txBody>
                    <a:bodyPr/>
                    <a:lstStyle/>
                    <a:p>
                      <a:pPr algn="l" fontAlgn="b"/>
                      <a:r>
                        <a:rPr lang="es-AR" sz="1100" u="none" strike="noStrike">
                          <a:effectLst/>
                          <a:latin typeface="Arial" panose="020B0604020202020204" pitchFamily="34" charset="0"/>
                          <a:cs typeface="Arial" panose="020B0604020202020204" pitchFamily="34" charset="0"/>
                        </a:rPr>
                        <a:t>Santa Isabel</a:t>
                      </a:r>
                      <a:endParaRPr lang="es-AR"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bg1"/>
                    </a:solidFill>
                  </a:tcPr>
                </a:tc>
                <a:tc>
                  <a:txBody>
                    <a:bodyPr/>
                    <a:lstStyle/>
                    <a:p>
                      <a:pPr algn="ctr" fontAlgn="b"/>
                      <a:r>
                        <a:rPr lang="es-AR" sz="1100" u="none" strike="noStrike">
                          <a:effectLst/>
                          <a:latin typeface="Arial" panose="020B0604020202020204" pitchFamily="34" charset="0"/>
                          <a:cs typeface="Arial" panose="020B0604020202020204" pitchFamily="34" charset="0"/>
                        </a:rPr>
                        <a:t>-33,869</a:t>
                      </a:r>
                      <a:endParaRPr lang="es-AR"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bg1"/>
                    </a:solidFill>
                  </a:tcPr>
                </a:tc>
                <a:tc>
                  <a:txBody>
                    <a:bodyPr/>
                    <a:lstStyle/>
                    <a:p>
                      <a:pPr algn="ctr" fontAlgn="b"/>
                      <a:r>
                        <a:rPr lang="es-AR" sz="1100" u="none" strike="noStrike">
                          <a:effectLst/>
                          <a:latin typeface="Arial" panose="020B0604020202020204" pitchFamily="34" charset="0"/>
                          <a:cs typeface="Arial" panose="020B0604020202020204" pitchFamily="34" charset="0"/>
                        </a:rPr>
                        <a:t>-61,588</a:t>
                      </a:r>
                      <a:endParaRPr lang="es-AR"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bg1"/>
                    </a:solidFill>
                  </a:tcPr>
                </a:tc>
                <a:extLst>
                  <a:ext uri="{0D108BD9-81ED-4DB2-BD59-A6C34878D82A}">
                    <a16:rowId xmlns:a16="http://schemas.microsoft.com/office/drawing/2014/main" xmlns="" val="10009"/>
                  </a:ext>
                </a:extLst>
              </a:tr>
              <a:tr h="190500">
                <a:tc>
                  <a:txBody>
                    <a:bodyPr/>
                    <a:lstStyle/>
                    <a:p>
                      <a:pPr algn="l" fontAlgn="b"/>
                      <a:r>
                        <a:rPr lang="es-AR" sz="1100" u="none" strike="noStrike">
                          <a:effectLst/>
                          <a:latin typeface="Arial" panose="020B0604020202020204" pitchFamily="34" charset="0"/>
                          <a:cs typeface="Arial" panose="020B0604020202020204" pitchFamily="34" charset="0"/>
                        </a:rPr>
                        <a:t>Ascensión</a:t>
                      </a:r>
                      <a:endParaRPr lang="es-AR"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bg1"/>
                    </a:solidFill>
                  </a:tcPr>
                </a:tc>
                <a:tc>
                  <a:txBody>
                    <a:bodyPr/>
                    <a:lstStyle/>
                    <a:p>
                      <a:pPr algn="l" fontAlgn="b"/>
                      <a:r>
                        <a:rPr lang="es-AR" sz="1100" u="none" strike="noStrike">
                          <a:effectLst/>
                          <a:latin typeface="Arial" panose="020B0604020202020204" pitchFamily="34" charset="0"/>
                          <a:cs typeface="Arial" panose="020B0604020202020204" pitchFamily="34" charset="0"/>
                        </a:rPr>
                        <a:t>Carabelas</a:t>
                      </a:r>
                      <a:endParaRPr lang="es-AR"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bg1"/>
                    </a:solidFill>
                  </a:tcPr>
                </a:tc>
                <a:tc>
                  <a:txBody>
                    <a:bodyPr/>
                    <a:lstStyle/>
                    <a:p>
                      <a:pPr algn="ctr" fontAlgn="b"/>
                      <a:r>
                        <a:rPr lang="es-AR" sz="1100" u="none" strike="noStrike">
                          <a:effectLst/>
                          <a:latin typeface="Arial" panose="020B0604020202020204" pitchFamily="34" charset="0"/>
                          <a:cs typeface="Arial" panose="020B0604020202020204" pitchFamily="34" charset="0"/>
                        </a:rPr>
                        <a:t>-33,982</a:t>
                      </a:r>
                      <a:endParaRPr lang="es-AR"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bg1"/>
                    </a:solidFill>
                  </a:tcPr>
                </a:tc>
                <a:tc>
                  <a:txBody>
                    <a:bodyPr/>
                    <a:lstStyle/>
                    <a:p>
                      <a:pPr algn="ctr" fontAlgn="b"/>
                      <a:r>
                        <a:rPr lang="es-AR" sz="1100" u="none" strike="noStrike">
                          <a:effectLst/>
                          <a:latin typeface="Arial" panose="020B0604020202020204" pitchFamily="34" charset="0"/>
                          <a:cs typeface="Arial" panose="020B0604020202020204" pitchFamily="34" charset="0"/>
                        </a:rPr>
                        <a:t>-60,924</a:t>
                      </a:r>
                      <a:endParaRPr lang="es-AR"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bg1"/>
                    </a:solidFill>
                  </a:tcPr>
                </a:tc>
                <a:extLst>
                  <a:ext uri="{0D108BD9-81ED-4DB2-BD59-A6C34878D82A}">
                    <a16:rowId xmlns:a16="http://schemas.microsoft.com/office/drawing/2014/main" xmlns="" val="10010"/>
                  </a:ext>
                </a:extLst>
              </a:tr>
              <a:tr h="190500">
                <a:tc>
                  <a:txBody>
                    <a:bodyPr/>
                    <a:lstStyle/>
                    <a:p>
                      <a:pPr algn="l" fontAlgn="b"/>
                      <a:r>
                        <a:rPr lang="es-AR" sz="1100" u="none" strike="noStrike">
                          <a:effectLst/>
                          <a:latin typeface="Arial" panose="020B0604020202020204" pitchFamily="34" charset="0"/>
                          <a:cs typeface="Arial" panose="020B0604020202020204" pitchFamily="34" charset="0"/>
                        </a:rPr>
                        <a:t>General Arenales</a:t>
                      </a:r>
                      <a:endParaRPr lang="es-AR"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bg1"/>
                    </a:solidFill>
                  </a:tcPr>
                </a:tc>
                <a:tc>
                  <a:txBody>
                    <a:bodyPr/>
                    <a:lstStyle/>
                    <a:p>
                      <a:pPr algn="l" fontAlgn="b"/>
                      <a:r>
                        <a:rPr lang="es-AR" sz="1100" u="none" strike="noStrike" dirty="0" smtClean="0">
                          <a:effectLst/>
                          <a:latin typeface="Arial" panose="020B0604020202020204" pitchFamily="34" charset="0"/>
                          <a:cs typeface="Arial" panose="020B0604020202020204" pitchFamily="34" charset="0"/>
                        </a:rPr>
                        <a:t>Gral. </a:t>
                      </a:r>
                      <a:r>
                        <a:rPr lang="es-AR" sz="1100" u="none" strike="noStrike" dirty="0">
                          <a:effectLst/>
                          <a:latin typeface="Arial" panose="020B0604020202020204" pitchFamily="34" charset="0"/>
                          <a:cs typeface="Arial" panose="020B0604020202020204" pitchFamily="34" charset="0"/>
                        </a:rPr>
                        <a:t>Arenales</a:t>
                      </a:r>
                      <a:endParaRPr lang="es-AR"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bg1"/>
                    </a:solidFill>
                  </a:tcPr>
                </a:tc>
                <a:tc>
                  <a:txBody>
                    <a:bodyPr/>
                    <a:lstStyle/>
                    <a:p>
                      <a:pPr algn="ctr" fontAlgn="b"/>
                      <a:r>
                        <a:rPr lang="es-AR" sz="1100" u="none" strike="noStrike">
                          <a:effectLst/>
                          <a:latin typeface="Arial" panose="020B0604020202020204" pitchFamily="34" charset="0"/>
                          <a:cs typeface="Arial" panose="020B0604020202020204" pitchFamily="34" charset="0"/>
                        </a:rPr>
                        <a:t>-34,209</a:t>
                      </a:r>
                      <a:endParaRPr lang="es-AR"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bg1"/>
                    </a:solidFill>
                  </a:tcPr>
                </a:tc>
                <a:tc>
                  <a:txBody>
                    <a:bodyPr/>
                    <a:lstStyle/>
                    <a:p>
                      <a:pPr algn="ctr" fontAlgn="b"/>
                      <a:r>
                        <a:rPr lang="es-AR" sz="1100" u="none" strike="noStrike">
                          <a:effectLst/>
                          <a:latin typeface="Arial" panose="020B0604020202020204" pitchFamily="34" charset="0"/>
                          <a:cs typeface="Arial" panose="020B0604020202020204" pitchFamily="34" charset="0"/>
                        </a:rPr>
                        <a:t>-61,134</a:t>
                      </a:r>
                      <a:endParaRPr lang="es-AR"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bg1"/>
                    </a:solidFill>
                  </a:tcPr>
                </a:tc>
                <a:extLst>
                  <a:ext uri="{0D108BD9-81ED-4DB2-BD59-A6C34878D82A}">
                    <a16:rowId xmlns:a16="http://schemas.microsoft.com/office/drawing/2014/main" xmlns="" val="10011"/>
                  </a:ext>
                </a:extLst>
              </a:tr>
              <a:tr h="190500">
                <a:tc>
                  <a:txBody>
                    <a:bodyPr/>
                    <a:lstStyle/>
                    <a:p>
                      <a:pPr algn="l" fontAlgn="b"/>
                      <a:r>
                        <a:rPr lang="es-AR" sz="1100" u="none" strike="noStrike">
                          <a:effectLst/>
                          <a:latin typeface="Arial" panose="020B0604020202020204" pitchFamily="34" charset="0"/>
                          <a:cs typeface="Arial" panose="020B0604020202020204" pitchFamily="34" charset="0"/>
                        </a:rPr>
                        <a:t>Santa Isabel</a:t>
                      </a:r>
                      <a:endParaRPr lang="es-AR"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bg1"/>
                    </a:solidFill>
                  </a:tcPr>
                </a:tc>
                <a:tc>
                  <a:txBody>
                    <a:bodyPr/>
                    <a:lstStyle/>
                    <a:p>
                      <a:pPr algn="l" fontAlgn="b"/>
                      <a:r>
                        <a:rPr lang="es-AR" sz="1100" u="none" strike="noStrike">
                          <a:effectLst/>
                          <a:latin typeface="Arial" panose="020B0604020202020204" pitchFamily="34" charset="0"/>
                          <a:cs typeface="Arial" panose="020B0604020202020204" pitchFamily="34" charset="0"/>
                        </a:rPr>
                        <a:t>Santa Emilia</a:t>
                      </a:r>
                      <a:endParaRPr lang="es-AR"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bg1"/>
                    </a:solidFill>
                  </a:tcPr>
                </a:tc>
                <a:tc>
                  <a:txBody>
                    <a:bodyPr/>
                    <a:lstStyle/>
                    <a:p>
                      <a:pPr algn="ctr" fontAlgn="b"/>
                      <a:r>
                        <a:rPr lang="es-AR" sz="1100" u="none" strike="noStrike">
                          <a:effectLst/>
                          <a:latin typeface="Arial" panose="020B0604020202020204" pitchFamily="34" charset="0"/>
                          <a:cs typeface="Arial" panose="020B0604020202020204" pitchFamily="34" charset="0"/>
                        </a:rPr>
                        <a:t>-33,828</a:t>
                      </a:r>
                      <a:endParaRPr lang="es-AR"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bg1"/>
                    </a:solidFill>
                  </a:tcPr>
                </a:tc>
                <a:tc>
                  <a:txBody>
                    <a:bodyPr/>
                    <a:lstStyle/>
                    <a:p>
                      <a:pPr algn="ctr" fontAlgn="b"/>
                      <a:r>
                        <a:rPr lang="es-AR" sz="1100" u="none" strike="noStrike" dirty="0">
                          <a:effectLst/>
                          <a:latin typeface="Arial" panose="020B0604020202020204" pitchFamily="34" charset="0"/>
                          <a:cs typeface="Arial" panose="020B0604020202020204" pitchFamily="34" charset="0"/>
                        </a:rPr>
                        <a:t>-61,510</a:t>
                      </a:r>
                      <a:endParaRPr lang="es-AR"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bg1"/>
                    </a:solidFill>
                  </a:tcPr>
                </a:tc>
                <a:extLst>
                  <a:ext uri="{0D108BD9-81ED-4DB2-BD59-A6C34878D82A}">
                    <a16:rowId xmlns:a16="http://schemas.microsoft.com/office/drawing/2014/main" xmlns="" val="10012"/>
                  </a:ext>
                </a:extLst>
              </a:tr>
              <a:tr h="190500">
                <a:tc>
                  <a:txBody>
                    <a:bodyPr/>
                    <a:lstStyle/>
                    <a:p>
                      <a:pPr algn="l" fontAlgn="b"/>
                      <a:endParaRPr lang="es-AR"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es-AR"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s-AR"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s-AR"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13"/>
                  </a:ext>
                </a:extLst>
              </a:tr>
            </a:tbl>
          </a:graphicData>
        </a:graphic>
      </p:graphicFrame>
    </p:spTree>
    <p:extLst>
      <p:ext uri="{BB962C8B-B14F-4D97-AF65-F5344CB8AC3E}">
        <p14:creationId xmlns:p14="http://schemas.microsoft.com/office/powerpoint/2010/main" xmlns="" val="39010143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532262" y="671691"/>
            <a:ext cx="11273051" cy="6186309"/>
          </a:xfrm>
          <a:prstGeom prst="rect">
            <a:avLst/>
          </a:prstGeom>
          <a:noFill/>
        </p:spPr>
        <p:txBody>
          <a:bodyPr wrap="square" rtlCol="0">
            <a:spAutoFit/>
          </a:bodyPr>
          <a:lstStyle/>
          <a:p>
            <a:pPr algn="just"/>
            <a:r>
              <a:rPr lang="es-AR" b="1" dirty="0" smtClean="0">
                <a:latin typeface="Arial" panose="020B0604020202020204" pitchFamily="34" charset="0"/>
                <a:cs typeface="Arial" panose="020B0604020202020204" pitchFamily="34" charset="0"/>
              </a:rPr>
              <a:t>Conclusiones generales:</a:t>
            </a:r>
          </a:p>
          <a:p>
            <a:pPr algn="just"/>
            <a:endParaRPr lang="es-AR" b="1" dirty="0" smtClean="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s-AR" dirty="0" smtClean="0">
                <a:latin typeface="Arial" panose="020B0604020202020204" pitchFamily="34" charset="0"/>
                <a:cs typeface="Arial" panose="020B0604020202020204" pitchFamily="34" charset="0"/>
              </a:rPr>
              <a:t>La variedad BAGUETTE 620 se destacó entre los materiales de ciclo largo, mientras que las variedades DM Alerce, DM Ñandubay, DM Ceibo, IS Tordo y </a:t>
            </a:r>
            <a:r>
              <a:rPr lang="es-AR" dirty="0" err="1" smtClean="0">
                <a:latin typeface="Arial" panose="020B0604020202020204" pitchFamily="34" charset="0"/>
                <a:cs typeface="Arial" panose="020B0604020202020204" pitchFamily="34" charset="0"/>
              </a:rPr>
              <a:t>Quiriko</a:t>
            </a:r>
            <a:r>
              <a:rPr lang="es-AR" dirty="0" smtClean="0">
                <a:latin typeface="Arial" panose="020B0604020202020204" pitchFamily="34" charset="0"/>
                <a:cs typeface="Arial" panose="020B0604020202020204" pitchFamily="34" charset="0"/>
              </a:rPr>
              <a:t> se destacaron entre las variedades de ciclo corto.</a:t>
            </a:r>
          </a:p>
          <a:p>
            <a:pPr marL="285750" indent="-285750" algn="just">
              <a:buFont typeface="Arial" panose="020B0604020202020204" pitchFamily="34" charset="0"/>
              <a:buChar char="•"/>
            </a:pPr>
            <a:endParaRPr lang="es-AR" dirty="0" smtClean="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s-AR" dirty="0" smtClean="0">
                <a:latin typeface="Arial" panose="020B0604020202020204" pitchFamily="34" charset="0"/>
                <a:cs typeface="Arial" panose="020B0604020202020204" pitchFamily="34" charset="0"/>
              </a:rPr>
              <a:t>En </a:t>
            </a:r>
            <a:r>
              <a:rPr lang="es-AR" dirty="0">
                <a:latin typeface="Arial" panose="020B0604020202020204" pitchFamily="34" charset="0"/>
                <a:cs typeface="Arial" panose="020B0604020202020204" pitchFamily="34" charset="0"/>
              </a:rPr>
              <a:t>general, los ciclos cortos fueron más adaptables (b&gt;1) y los ciclos largos más estables (b&lt;1). </a:t>
            </a:r>
          </a:p>
          <a:p>
            <a:pPr marL="285750" indent="-285750" algn="just">
              <a:buFont typeface="Arial" panose="020B0604020202020204" pitchFamily="34" charset="0"/>
              <a:buChar char="•"/>
            </a:pPr>
            <a:endParaRPr lang="es-AR"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s-AR" dirty="0">
                <a:latin typeface="Arial" panose="020B0604020202020204" pitchFamily="34" charset="0"/>
                <a:cs typeface="Arial" panose="020B0604020202020204" pitchFamily="34" charset="0"/>
              </a:rPr>
              <a:t>Los ciclos largos (fechas de siembra temprana) en general mostraron un mayor rendimiento (efecto positivo de 190 kg ha</a:t>
            </a:r>
            <a:r>
              <a:rPr lang="es-AR" baseline="30000" dirty="0">
                <a:latin typeface="Arial" panose="020B0604020202020204" pitchFamily="34" charset="0"/>
                <a:cs typeface="Arial" panose="020B0604020202020204" pitchFamily="34" charset="0"/>
              </a:rPr>
              <a:t>-1</a:t>
            </a:r>
            <a:r>
              <a:rPr lang="es-AR" dirty="0">
                <a:latin typeface="Arial" panose="020B0604020202020204" pitchFamily="34" charset="0"/>
                <a:cs typeface="Arial" panose="020B0604020202020204" pitchFamily="34" charset="0"/>
              </a:rPr>
              <a:t>), aunque el impacto de la variedad sobre el rendimiento fue mayor</a:t>
            </a:r>
            <a:r>
              <a:rPr lang="es-AR" dirty="0" smtClean="0">
                <a:latin typeface="Arial" panose="020B0604020202020204" pitchFamily="34" charset="0"/>
                <a:cs typeface="Arial" panose="020B0604020202020204" pitchFamily="34" charset="0"/>
              </a:rPr>
              <a:t>.</a:t>
            </a:r>
          </a:p>
          <a:p>
            <a:pPr marL="285750" indent="-285750" algn="just">
              <a:buFont typeface="Arial" panose="020B0604020202020204" pitchFamily="34" charset="0"/>
              <a:buChar char="•"/>
            </a:pPr>
            <a:endParaRPr lang="es-AR"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s-AR" dirty="0" smtClean="0">
                <a:latin typeface="Arial" panose="020B0604020202020204" pitchFamily="34" charset="0"/>
                <a:cs typeface="Arial" panose="020B0604020202020204" pitchFamily="34" charset="0"/>
              </a:rPr>
              <a:t>La variedad BAGUETTE 620 fue la de mayor rendimiento (p&lt;0,05) en el análisis del conjunto de variedades.</a:t>
            </a:r>
          </a:p>
          <a:p>
            <a:pPr marL="742950" lvl="1" indent="-285750" algn="just">
              <a:buFont typeface="Arial" panose="020B0604020202020204" pitchFamily="34" charset="0"/>
              <a:buChar char="•"/>
            </a:pPr>
            <a:r>
              <a:rPr lang="es-AR" dirty="0" smtClean="0">
                <a:latin typeface="Arial" panose="020B0604020202020204" pitchFamily="34" charset="0"/>
                <a:cs typeface="Arial" panose="020B0604020202020204" pitchFamily="34" charset="0"/>
              </a:rPr>
              <a:t>Consistente con esto, BAGUETTE 620 aparece como la variedad de mayor rendimiento promedio, con una estabilidad media.</a:t>
            </a:r>
          </a:p>
          <a:p>
            <a:pPr marL="285750" indent="-285750" algn="just">
              <a:buFont typeface="Arial" panose="020B0604020202020204" pitchFamily="34" charset="0"/>
              <a:buChar char="•"/>
            </a:pPr>
            <a:endParaRPr lang="es-AR"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s-AR" dirty="0" smtClean="0">
                <a:latin typeface="Arial" panose="020B0604020202020204" pitchFamily="34" charset="0"/>
                <a:cs typeface="Arial" panose="020B0604020202020204" pitchFamily="34" charset="0"/>
              </a:rPr>
              <a:t>Aunque se observaron diferencias significativas entre variedades en el porcentaje de cobertura alrededor de </a:t>
            </a:r>
            <a:r>
              <a:rPr lang="es-AR" dirty="0" err="1" smtClean="0">
                <a:latin typeface="Arial" panose="020B0604020202020204" pitchFamily="34" charset="0"/>
                <a:cs typeface="Arial" panose="020B0604020202020204" pitchFamily="34" charset="0"/>
              </a:rPr>
              <a:t>encañazón</a:t>
            </a:r>
            <a:r>
              <a:rPr lang="es-AR" dirty="0" smtClean="0">
                <a:latin typeface="Arial" panose="020B0604020202020204" pitchFamily="34" charset="0"/>
                <a:cs typeface="Arial" panose="020B0604020202020204" pitchFamily="34" charset="0"/>
              </a:rPr>
              <a:t>, las mismas sólo se asociaron con el rendimiento final en el sitio de menor rendimiento. Esto sugiere que una mínima cobertura puede ser importante en ambientes que continúan con serias limitaciones durante el resto del ciclo del cultivo, pero no en los ambientes donde la condición hídrica se recupera.</a:t>
            </a:r>
          </a:p>
          <a:p>
            <a:pPr marL="285750" indent="-285750" algn="just">
              <a:buFont typeface="Arial" panose="020B0604020202020204" pitchFamily="34" charset="0"/>
              <a:buChar char="•"/>
            </a:pPr>
            <a:endParaRPr lang="es-AR" dirty="0">
              <a:latin typeface="Arial" panose="020B0604020202020204" pitchFamily="34" charset="0"/>
              <a:cs typeface="Arial" panose="020B0604020202020204" pitchFamily="34" charset="0"/>
            </a:endParaRPr>
          </a:p>
          <a:p>
            <a:pPr algn="just"/>
            <a:endParaRPr lang="es-AR" b="1" dirty="0">
              <a:latin typeface="Arial" panose="020B0604020202020204" pitchFamily="34" charset="0"/>
              <a:cs typeface="Arial" panose="020B0604020202020204" pitchFamily="34" charset="0"/>
            </a:endParaRPr>
          </a:p>
        </p:txBody>
      </p:sp>
      <p:pic>
        <p:nvPicPr>
          <p:cNvPr id="3" name="Imagen 4">
            <a:extLst>
              <a:ext uri="{FF2B5EF4-FFF2-40B4-BE49-F238E27FC236}">
                <a16:creationId xmlns:a16="http://schemas.microsoft.com/office/drawing/2014/main" xmlns="" id="{6D9F7C36-7FE2-4AE4-A8B0-81529E5D8B4F}"/>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l="4196" t="4423" r="4176"/>
          <a:stretch/>
        </p:blipFill>
        <p:spPr>
          <a:xfrm>
            <a:off x="11086526" y="132999"/>
            <a:ext cx="863364" cy="900000"/>
          </a:xfrm>
          <a:prstGeom prst="rect">
            <a:avLst/>
          </a:prstGeom>
        </p:spPr>
      </p:pic>
    </p:spTree>
    <p:extLst>
      <p:ext uri="{BB962C8B-B14F-4D97-AF65-F5344CB8AC3E}">
        <p14:creationId xmlns:p14="http://schemas.microsoft.com/office/powerpoint/2010/main" xmlns="" val="17791214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491320" y="464023"/>
            <a:ext cx="2578206" cy="400110"/>
          </a:xfrm>
          <a:prstGeom prst="rect">
            <a:avLst/>
          </a:prstGeom>
          <a:noFill/>
        </p:spPr>
        <p:txBody>
          <a:bodyPr wrap="none" rtlCol="0">
            <a:spAutoFit/>
          </a:bodyPr>
          <a:lstStyle/>
          <a:p>
            <a:r>
              <a:rPr lang="es-AR" sz="2000" b="1" dirty="0" smtClean="0">
                <a:latin typeface="Arial" panose="020B0604020202020204" pitchFamily="34" charset="0"/>
                <a:cs typeface="Arial" panose="020B0604020202020204" pitchFamily="34" charset="0"/>
              </a:rPr>
              <a:t>Lista de Variedades</a:t>
            </a:r>
            <a:endParaRPr lang="es-AR" sz="2000" b="1" dirty="0">
              <a:latin typeface="Arial" panose="020B0604020202020204" pitchFamily="34" charset="0"/>
              <a:cs typeface="Arial" panose="020B0604020202020204" pitchFamily="34" charset="0"/>
            </a:endParaRPr>
          </a:p>
        </p:txBody>
      </p:sp>
      <p:graphicFrame>
        <p:nvGraphicFramePr>
          <p:cNvPr id="7" name="Tabla 6"/>
          <p:cNvGraphicFramePr>
            <a:graphicFrameLocks noGrp="1"/>
          </p:cNvGraphicFramePr>
          <p:nvPr>
            <p:extLst>
              <p:ext uri="{D42A27DB-BD31-4B8C-83A1-F6EECF244321}">
                <p14:modId xmlns:p14="http://schemas.microsoft.com/office/powerpoint/2010/main" xmlns="" val="1799046158"/>
              </p:ext>
            </p:extLst>
          </p:nvPr>
        </p:nvGraphicFramePr>
        <p:xfrm>
          <a:off x="1806717" y="1291325"/>
          <a:ext cx="3379432" cy="5146695"/>
        </p:xfrm>
        <a:graphic>
          <a:graphicData uri="http://schemas.openxmlformats.org/drawingml/2006/table">
            <a:tbl>
              <a:tblPr>
                <a:tableStyleId>{5C22544A-7EE6-4342-B048-85BDC9FD1C3A}</a:tableStyleId>
              </a:tblPr>
              <a:tblGrid>
                <a:gridCol w="1585879">
                  <a:extLst>
                    <a:ext uri="{9D8B030D-6E8A-4147-A177-3AD203B41FA5}">
                      <a16:colId xmlns:a16="http://schemas.microsoft.com/office/drawing/2014/main" xmlns="" val="2857403970"/>
                    </a:ext>
                  </a:extLst>
                </a:gridCol>
                <a:gridCol w="1793553">
                  <a:extLst>
                    <a:ext uri="{9D8B030D-6E8A-4147-A177-3AD203B41FA5}">
                      <a16:colId xmlns:a16="http://schemas.microsoft.com/office/drawing/2014/main" xmlns="" val="3217170968"/>
                    </a:ext>
                  </a:extLst>
                </a:gridCol>
              </a:tblGrid>
              <a:tr h="332760">
                <a:tc>
                  <a:txBody>
                    <a:bodyPr/>
                    <a:lstStyle/>
                    <a:p>
                      <a:pPr algn="l" fontAlgn="ctr"/>
                      <a:r>
                        <a:rPr lang="es-AR" sz="1600" b="1" u="none" strike="noStrike" dirty="0">
                          <a:effectLst/>
                          <a:latin typeface="Arial" panose="020B0604020202020204" pitchFamily="34" charset="0"/>
                          <a:cs typeface="Arial" panose="020B0604020202020204" pitchFamily="34" charset="0"/>
                        </a:rPr>
                        <a:t>Semillero</a:t>
                      </a:r>
                      <a:endParaRPr lang="es-AR" sz="16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s-AR" sz="1600" b="1" u="none" strike="noStrike" dirty="0">
                          <a:effectLst/>
                          <a:latin typeface="Arial" panose="020B0604020202020204" pitchFamily="34" charset="0"/>
                          <a:cs typeface="Arial" panose="020B0604020202020204" pitchFamily="34" charset="0"/>
                        </a:rPr>
                        <a:t>Variedad</a:t>
                      </a:r>
                      <a:endParaRPr lang="es-AR" sz="16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654761587"/>
                  </a:ext>
                </a:extLst>
              </a:tr>
              <a:tr h="190500">
                <a:tc>
                  <a:txBody>
                    <a:bodyPr/>
                    <a:lstStyle/>
                    <a:p>
                      <a:pPr algn="l" fontAlgn="ctr"/>
                      <a:endParaRPr lang="es-AR"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T w="12700" cap="flat" cmpd="sng" algn="ctr">
                      <a:solidFill>
                        <a:schemeClr val="tx1"/>
                      </a:solidFill>
                      <a:prstDash val="solid"/>
                      <a:round/>
                      <a:headEnd type="none" w="med" len="med"/>
                      <a:tailEnd type="none" w="med" len="med"/>
                    </a:lnT>
                    <a:noFill/>
                  </a:tcPr>
                </a:tc>
                <a:tc>
                  <a:txBody>
                    <a:bodyPr/>
                    <a:lstStyle/>
                    <a:p>
                      <a:pPr algn="ctr" fontAlgn="ctr"/>
                      <a:endParaRPr lang="es-AR"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xmlns="" val="1862577722"/>
                  </a:ext>
                </a:extLst>
              </a:tr>
              <a:tr h="200025">
                <a:tc>
                  <a:txBody>
                    <a:bodyPr/>
                    <a:lstStyle/>
                    <a:p>
                      <a:pPr algn="l" fontAlgn="b"/>
                      <a:r>
                        <a:rPr lang="es-AR" sz="1600" u="none" strike="noStrike">
                          <a:effectLst/>
                          <a:latin typeface="Arial" panose="020B0604020202020204" pitchFamily="34" charset="0"/>
                          <a:cs typeface="Arial" panose="020B0604020202020204" pitchFamily="34" charset="0"/>
                        </a:rPr>
                        <a:t>Aca</a:t>
                      </a:r>
                      <a:endParaRPr lang="es-AR"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ctr" fontAlgn="b"/>
                      <a:r>
                        <a:rPr lang="es-AR" sz="1600" u="none" strike="noStrike">
                          <a:effectLst/>
                          <a:latin typeface="Arial" panose="020B0604020202020204" pitchFamily="34" charset="0"/>
                          <a:cs typeface="Arial" panose="020B0604020202020204" pitchFamily="34" charset="0"/>
                        </a:rPr>
                        <a:t>ACA 920</a:t>
                      </a:r>
                      <a:endParaRPr lang="es-AR"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extLst>
                  <a:ext uri="{0D108BD9-81ED-4DB2-BD59-A6C34878D82A}">
                    <a16:rowId xmlns:a16="http://schemas.microsoft.com/office/drawing/2014/main" xmlns="" val="433883403"/>
                  </a:ext>
                </a:extLst>
              </a:tr>
              <a:tr h="200025">
                <a:tc>
                  <a:txBody>
                    <a:bodyPr/>
                    <a:lstStyle/>
                    <a:p>
                      <a:pPr algn="l" fontAlgn="b"/>
                      <a:r>
                        <a:rPr lang="es-AR" sz="1600" u="none" strike="noStrike">
                          <a:effectLst/>
                          <a:latin typeface="Arial" panose="020B0604020202020204" pitchFamily="34" charset="0"/>
                          <a:cs typeface="Arial" panose="020B0604020202020204" pitchFamily="34" charset="0"/>
                        </a:rPr>
                        <a:t>Buck</a:t>
                      </a:r>
                      <a:endParaRPr lang="es-AR"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ctr" fontAlgn="b"/>
                      <a:r>
                        <a:rPr lang="es-AR" sz="1600" u="none" strike="noStrike">
                          <a:effectLst/>
                          <a:latin typeface="Arial" panose="020B0604020202020204" pitchFamily="34" charset="0"/>
                          <a:cs typeface="Arial" panose="020B0604020202020204" pitchFamily="34" charset="0"/>
                        </a:rPr>
                        <a:t>B Colihue</a:t>
                      </a:r>
                      <a:endParaRPr lang="es-AR"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extLst>
                  <a:ext uri="{0D108BD9-81ED-4DB2-BD59-A6C34878D82A}">
                    <a16:rowId xmlns:a16="http://schemas.microsoft.com/office/drawing/2014/main" xmlns="" val="700909852"/>
                  </a:ext>
                </a:extLst>
              </a:tr>
              <a:tr h="200025">
                <a:tc>
                  <a:txBody>
                    <a:bodyPr/>
                    <a:lstStyle/>
                    <a:p>
                      <a:pPr algn="l" fontAlgn="b"/>
                      <a:r>
                        <a:rPr lang="es-AR" sz="1600" u="none" strike="noStrike">
                          <a:effectLst/>
                          <a:latin typeface="Arial" panose="020B0604020202020204" pitchFamily="34" charset="0"/>
                          <a:cs typeface="Arial" panose="020B0604020202020204" pitchFamily="34" charset="0"/>
                        </a:rPr>
                        <a:t>Buck</a:t>
                      </a:r>
                      <a:endParaRPr lang="es-AR"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ctr" fontAlgn="ctr"/>
                      <a:r>
                        <a:rPr lang="es-AR" sz="1600" u="none" strike="noStrike">
                          <a:effectLst/>
                          <a:latin typeface="Arial" panose="020B0604020202020204" pitchFamily="34" charset="0"/>
                          <a:cs typeface="Arial" panose="020B0604020202020204" pitchFamily="34" charset="0"/>
                        </a:rPr>
                        <a:t>SY 109</a:t>
                      </a:r>
                      <a:endParaRPr lang="es-AR"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extLst>
                  <a:ext uri="{0D108BD9-81ED-4DB2-BD59-A6C34878D82A}">
                    <a16:rowId xmlns:a16="http://schemas.microsoft.com/office/drawing/2014/main" xmlns="" val="3249976576"/>
                  </a:ext>
                </a:extLst>
              </a:tr>
              <a:tr h="200025">
                <a:tc>
                  <a:txBody>
                    <a:bodyPr/>
                    <a:lstStyle/>
                    <a:p>
                      <a:pPr algn="l" fontAlgn="b"/>
                      <a:r>
                        <a:rPr lang="es-AR" sz="1600" u="none" strike="noStrike">
                          <a:effectLst/>
                          <a:latin typeface="Arial" panose="020B0604020202020204" pitchFamily="34" charset="0"/>
                          <a:cs typeface="Arial" panose="020B0604020202020204" pitchFamily="34" charset="0"/>
                        </a:rPr>
                        <a:t>Don Mario</a:t>
                      </a:r>
                      <a:endParaRPr lang="es-AR"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ctr" fontAlgn="ctr"/>
                      <a:r>
                        <a:rPr lang="es-AR" sz="1600" u="none" strike="noStrike">
                          <a:effectLst/>
                          <a:latin typeface="Arial" panose="020B0604020202020204" pitchFamily="34" charset="0"/>
                          <a:cs typeface="Arial" panose="020B0604020202020204" pitchFamily="34" charset="0"/>
                        </a:rPr>
                        <a:t>DM Ceibo</a:t>
                      </a:r>
                      <a:endParaRPr lang="es-AR"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extLst>
                  <a:ext uri="{0D108BD9-81ED-4DB2-BD59-A6C34878D82A}">
                    <a16:rowId xmlns:a16="http://schemas.microsoft.com/office/drawing/2014/main" xmlns="" val="3774494160"/>
                  </a:ext>
                </a:extLst>
              </a:tr>
              <a:tr h="200025">
                <a:tc>
                  <a:txBody>
                    <a:bodyPr/>
                    <a:lstStyle/>
                    <a:p>
                      <a:pPr algn="l" fontAlgn="b"/>
                      <a:r>
                        <a:rPr lang="es-AR" sz="1600" u="none" strike="noStrike">
                          <a:effectLst/>
                          <a:latin typeface="Arial" panose="020B0604020202020204" pitchFamily="34" charset="0"/>
                          <a:cs typeface="Arial" panose="020B0604020202020204" pitchFamily="34" charset="0"/>
                        </a:rPr>
                        <a:t>Don Mario</a:t>
                      </a:r>
                      <a:endParaRPr lang="es-AR"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ctr" fontAlgn="ctr"/>
                      <a:r>
                        <a:rPr lang="es-AR" sz="1600" u="none" strike="noStrike">
                          <a:effectLst/>
                          <a:latin typeface="Arial" panose="020B0604020202020204" pitchFamily="34" charset="0"/>
                          <a:cs typeface="Arial" panose="020B0604020202020204" pitchFamily="34" charset="0"/>
                        </a:rPr>
                        <a:t>DM Alerce</a:t>
                      </a:r>
                      <a:endParaRPr lang="es-AR"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extLst>
                  <a:ext uri="{0D108BD9-81ED-4DB2-BD59-A6C34878D82A}">
                    <a16:rowId xmlns:a16="http://schemas.microsoft.com/office/drawing/2014/main" xmlns="" val="1824954443"/>
                  </a:ext>
                </a:extLst>
              </a:tr>
              <a:tr h="200025">
                <a:tc>
                  <a:txBody>
                    <a:bodyPr/>
                    <a:lstStyle/>
                    <a:p>
                      <a:pPr algn="l" fontAlgn="b"/>
                      <a:r>
                        <a:rPr lang="es-AR" sz="1600" u="none" strike="noStrike">
                          <a:effectLst/>
                          <a:latin typeface="Arial" panose="020B0604020202020204" pitchFamily="34" charset="0"/>
                          <a:cs typeface="Arial" panose="020B0604020202020204" pitchFamily="34" charset="0"/>
                        </a:rPr>
                        <a:t>Don Mario</a:t>
                      </a:r>
                      <a:endParaRPr lang="es-AR"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ctr" fontAlgn="ctr"/>
                      <a:r>
                        <a:rPr lang="es-AR" sz="1600" u="none" strike="noStrike">
                          <a:effectLst/>
                          <a:latin typeface="Arial" panose="020B0604020202020204" pitchFamily="34" charset="0"/>
                          <a:cs typeface="Arial" panose="020B0604020202020204" pitchFamily="34" charset="0"/>
                        </a:rPr>
                        <a:t>DM Ñandubay</a:t>
                      </a:r>
                      <a:endParaRPr lang="es-AR"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extLst>
                  <a:ext uri="{0D108BD9-81ED-4DB2-BD59-A6C34878D82A}">
                    <a16:rowId xmlns:a16="http://schemas.microsoft.com/office/drawing/2014/main" xmlns="" val="2751152859"/>
                  </a:ext>
                </a:extLst>
              </a:tr>
              <a:tr h="200025">
                <a:tc>
                  <a:txBody>
                    <a:bodyPr/>
                    <a:lstStyle/>
                    <a:p>
                      <a:pPr algn="l" fontAlgn="b"/>
                      <a:r>
                        <a:rPr lang="es-AR" sz="1600" u="none" strike="noStrike">
                          <a:effectLst/>
                          <a:latin typeface="Arial" panose="020B0604020202020204" pitchFamily="34" charset="0"/>
                          <a:cs typeface="Arial" panose="020B0604020202020204" pitchFamily="34" charset="0"/>
                        </a:rPr>
                        <a:t>Don Mario</a:t>
                      </a:r>
                      <a:endParaRPr lang="es-AR"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ctr" fontAlgn="ctr"/>
                      <a:r>
                        <a:rPr lang="es-AR" sz="1600" u="none" strike="noStrike">
                          <a:effectLst/>
                          <a:latin typeface="Arial" panose="020B0604020202020204" pitchFamily="34" charset="0"/>
                          <a:cs typeface="Arial" panose="020B0604020202020204" pitchFamily="34" charset="0"/>
                        </a:rPr>
                        <a:t>DM Audaz</a:t>
                      </a:r>
                      <a:endParaRPr lang="es-AR"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extLst>
                  <a:ext uri="{0D108BD9-81ED-4DB2-BD59-A6C34878D82A}">
                    <a16:rowId xmlns:a16="http://schemas.microsoft.com/office/drawing/2014/main" xmlns="" val="2385476923"/>
                  </a:ext>
                </a:extLst>
              </a:tr>
              <a:tr h="200025">
                <a:tc>
                  <a:txBody>
                    <a:bodyPr/>
                    <a:lstStyle/>
                    <a:p>
                      <a:pPr algn="l" fontAlgn="b"/>
                      <a:r>
                        <a:rPr lang="es-AR" sz="1600" u="none" strike="noStrike">
                          <a:effectLst/>
                          <a:latin typeface="Arial" panose="020B0604020202020204" pitchFamily="34" charset="0"/>
                          <a:cs typeface="Arial" panose="020B0604020202020204" pitchFamily="34" charset="0"/>
                        </a:rPr>
                        <a:t>Don Mario</a:t>
                      </a:r>
                      <a:endParaRPr lang="es-AR"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ctr" fontAlgn="ctr"/>
                      <a:r>
                        <a:rPr lang="es-AR" sz="1600" u="none" strike="noStrike">
                          <a:effectLst/>
                          <a:latin typeface="Arial" panose="020B0604020202020204" pitchFamily="34" charset="0"/>
                          <a:cs typeface="Arial" panose="020B0604020202020204" pitchFamily="34" charset="0"/>
                        </a:rPr>
                        <a:t>DM Sauce</a:t>
                      </a:r>
                      <a:endParaRPr lang="es-AR"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extLst>
                  <a:ext uri="{0D108BD9-81ED-4DB2-BD59-A6C34878D82A}">
                    <a16:rowId xmlns:a16="http://schemas.microsoft.com/office/drawing/2014/main" xmlns="" val="2967311366"/>
                  </a:ext>
                </a:extLst>
              </a:tr>
              <a:tr h="200025">
                <a:tc>
                  <a:txBody>
                    <a:bodyPr/>
                    <a:lstStyle/>
                    <a:p>
                      <a:pPr algn="l" fontAlgn="b"/>
                      <a:r>
                        <a:rPr lang="es-AR" sz="1600" u="none" strike="noStrike">
                          <a:effectLst/>
                          <a:latin typeface="Arial" panose="020B0604020202020204" pitchFamily="34" charset="0"/>
                          <a:cs typeface="Arial" panose="020B0604020202020204" pitchFamily="34" charset="0"/>
                        </a:rPr>
                        <a:t>Don Mario</a:t>
                      </a:r>
                      <a:endParaRPr lang="es-AR"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ctr" fontAlgn="ctr"/>
                      <a:r>
                        <a:rPr lang="es-AR" sz="1600" u="none" strike="noStrike">
                          <a:effectLst/>
                          <a:latin typeface="Arial" panose="020B0604020202020204" pitchFamily="34" charset="0"/>
                          <a:cs typeface="Arial" panose="020B0604020202020204" pitchFamily="34" charset="0"/>
                        </a:rPr>
                        <a:t>DM Pehuen</a:t>
                      </a:r>
                      <a:endParaRPr lang="es-AR"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extLst>
                  <a:ext uri="{0D108BD9-81ED-4DB2-BD59-A6C34878D82A}">
                    <a16:rowId xmlns:a16="http://schemas.microsoft.com/office/drawing/2014/main" xmlns="" val="780902146"/>
                  </a:ext>
                </a:extLst>
              </a:tr>
              <a:tr h="200025">
                <a:tc>
                  <a:txBody>
                    <a:bodyPr/>
                    <a:lstStyle/>
                    <a:p>
                      <a:pPr algn="l" fontAlgn="b"/>
                      <a:r>
                        <a:rPr lang="es-AR" sz="1600" u="none" strike="noStrike">
                          <a:effectLst/>
                          <a:latin typeface="Arial" panose="020B0604020202020204" pitchFamily="34" charset="0"/>
                          <a:cs typeface="Arial" panose="020B0604020202020204" pitchFamily="34" charset="0"/>
                        </a:rPr>
                        <a:t>Don Mario</a:t>
                      </a:r>
                      <a:endParaRPr lang="es-AR"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ctr" fontAlgn="ctr"/>
                      <a:r>
                        <a:rPr lang="es-AR" sz="1600" u="none" strike="noStrike">
                          <a:effectLst/>
                          <a:latin typeface="Arial" panose="020B0604020202020204" pitchFamily="34" charset="0"/>
                          <a:cs typeface="Arial" panose="020B0604020202020204" pitchFamily="34" charset="0"/>
                        </a:rPr>
                        <a:t>DM Algarrobo</a:t>
                      </a:r>
                      <a:endParaRPr lang="es-AR"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noFill/>
                  </a:tcPr>
                </a:tc>
                <a:extLst>
                  <a:ext uri="{0D108BD9-81ED-4DB2-BD59-A6C34878D82A}">
                    <a16:rowId xmlns:a16="http://schemas.microsoft.com/office/drawing/2014/main" xmlns="" val="2668079"/>
                  </a:ext>
                </a:extLst>
              </a:tr>
              <a:tr h="200025">
                <a:tc>
                  <a:txBody>
                    <a:bodyPr/>
                    <a:lstStyle/>
                    <a:p>
                      <a:pPr algn="l" fontAlgn="b"/>
                      <a:r>
                        <a:rPr lang="es-AR" sz="1600" u="none" strike="noStrike">
                          <a:effectLst/>
                          <a:latin typeface="Arial" panose="020B0604020202020204" pitchFamily="34" charset="0"/>
                          <a:cs typeface="Arial" panose="020B0604020202020204" pitchFamily="34" charset="0"/>
                        </a:rPr>
                        <a:t>Illinois</a:t>
                      </a:r>
                      <a:endParaRPr lang="es-AR"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ctr" fontAlgn="b"/>
                      <a:r>
                        <a:rPr lang="es-AR" sz="1600" u="none" strike="noStrike">
                          <a:effectLst/>
                          <a:latin typeface="Arial" panose="020B0604020202020204" pitchFamily="34" charset="0"/>
                          <a:cs typeface="Arial" panose="020B0604020202020204" pitchFamily="34" charset="0"/>
                        </a:rPr>
                        <a:t>IS Tordo</a:t>
                      </a:r>
                      <a:endParaRPr lang="es-AR" sz="1600" b="0" i="0" u="none" strike="noStrike">
                        <a:solidFill>
                          <a:srgbClr val="212121"/>
                        </a:solidFill>
                        <a:effectLst/>
                        <a:latin typeface="Arial" panose="020B0604020202020204" pitchFamily="34" charset="0"/>
                        <a:cs typeface="Arial" panose="020B0604020202020204" pitchFamily="34" charset="0"/>
                      </a:endParaRPr>
                    </a:p>
                  </a:txBody>
                  <a:tcPr marL="9525" marR="9525" marT="9525" marB="0" anchor="b">
                    <a:noFill/>
                  </a:tcPr>
                </a:tc>
                <a:extLst>
                  <a:ext uri="{0D108BD9-81ED-4DB2-BD59-A6C34878D82A}">
                    <a16:rowId xmlns:a16="http://schemas.microsoft.com/office/drawing/2014/main" xmlns="" val="2071115752"/>
                  </a:ext>
                </a:extLst>
              </a:tr>
              <a:tr h="200025">
                <a:tc>
                  <a:txBody>
                    <a:bodyPr/>
                    <a:lstStyle/>
                    <a:p>
                      <a:pPr algn="l" fontAlgn="b"/>
                      <a:r>
                        <a:rPr lang="es-AR" sz="1600" u="none" strike="noStrike">
                          <a:effectLst/>
                          <a:latin typeface="Arial" panose="020B0604020202020204" pitchFamily="34" charset="0"/>
                          <a:cs typeface="Arial" panose="020B0604020202020204" pitchFamily="34" charset="0"/>
                        </a:rPr>
                        <a:t>Illinois</a:t>
                      </a:r>
                      <a:endParaRPr lang="es-AR"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ctr" fontAlgn="b"/>
                      <a:r>
                        <a:rPr lang="es-AR" sz="1600" u="none" strike="noStrike">
                          <a:effectLst/>
                          <a:latin typeface="Arial" panose="020B0604020202020204" pitchFamily="34" charset="0"/>
                          <a:cs typeface="Arial" panose="020B0604020202020204" pitchFamily="34" charset="0"/>
                        </a:rPr>
                        <a:t>1833</a:t>
                      </a:r>
                      <a:endParaRPr lang="es-AR"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extLst>
                  <a:ext uri="{0D108BD9-81ED-4DB2-BD59-A6C34878D82A}">
                    <a16:rowId xmlns:a16="http://schemas.microsoft.com/office/drawing/2014/main" xmlns="" val="3133686023"/>
                  </a:ext>
                </a:extLst>
              </a:tr>
              <a:tr h="200025">
                <a:tc>
                  <a:txBody>
                    <a:bodyPr/>
                    <a:lstStyle/>
                    <a:p>
                      <a:pPr algn="l" fontAlgn="b"/>
                      <a:r>
                        <a:rPr lang="es-AR" sz="1600" u="none" strike="noStrike">
                          <a:effectLst/>
                          <a:latin typeface="Arial" panose="020B0604020202020204" pitchFamily="34" charset="0"/>
                          <a:cs typeface="Arial" panose="020B0604020202020204" pitchFamily="34" charset="0"/>
                        </a:rPr>
                        <a:t>Klein</a:t>
                      </a:r>
                      <a:endParaRPr lang="es-AR"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ctr" fontAlgn="b"/>
                      <a:r>
                        <a:rPr lang="es-AR" sz="1600" u="none" strike="noStrike">
                          <a:effectLst/>
                          <a:latin typeface="Arial" panose="020B0604020202020204" pitchFamily="34" charset="0"/>
                          <a:cs typeface="Arial" panose="020B0604020202020204" pitchFamily="34" charset="0"/>
                        </a:rPr>
                        <a:t>Favorito II</a:t>
                      </a:r>
                      <a:endParaRPr lang="es-AR"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extLst>
                  <a:ext uri="{0D108BD9-81ED-4DB2-BD59-A6C34878D82A}">
                    <a16:rowId xmlns:a16="http://schemas.microsoft.com/office/drawing/2014/main" xmlns="" val="4175515691"/>
                  </a:ext>
                </a:extLst>
              </a:tr>
              <a:tr h="200025">
                <a:tc>
                  <a:txBody>
                    <a:bodyPr/>
                    <a:lstStyle/>
                    <a:p>
                      <a:pPr algn="l" fontAlgn="b"/>
                      <a:r>
                        <a:rPr lang="es-AR" sz="1600" u="none" strike="noStrike">
                          <a:effectLst/>
                          <a:latin typeface="Arial" panose="020B0604020202020204" pitchFamily="34" charset="0"/>
                          <a:cs typeface="Arial" panose="020B0604020202020204" pitchFamily="34" charset="0"/>
                        </a:rPr>
                        <a:t>Klein</a:t>
                      </a:r>
                      <a:endParaRPr lang="es-AR"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ctr" fontAlgn="b"/>
                      <a:r>
                        <a:rPr lang="es-AR" sz="1600" u="none" strike="noStrike">
                          <a:effectLst/>
                          <a:latin typeface="Arial" panose="020B0604020202020204" pitchFamily="34" charset="0"/>
                          <a:cs typeface="Arial" panose="020B0604020202020204" pitchFamily="34" charset="0"/>
                        </a:rPr>
                        <a:t>Géminis</a:t>
                      </a:r>
                      <a:endParaRPr lang="es-AR"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extLst>
                  <a:ext uri="{0D108BD9-81ED-4DB2-BD59-A6C34878D82A}">
                    <a16:rowId xmlns:a16="http://schemas.microsoft.com/office/drawing/2014/main" xmlns="" val="882279366"/>
                  </a:ext>
                </a:extLst>
              </a:tr>
              <a:tr h="200025">
                <a:tc>
                  <a:txBody>
                    <a:bodyPr/>
                    <a:lstStyle/>
                    <a:p>
                      <a:pPr algn="l" fontAlgn="b"/>
                      <a:r>
                        <a:rPr lang="es-AR" sz="1600" u="none" strike="noStrike">
                          <a:effectLst/>
                          <a:latin typeface="Arial" panose="020B0604020202020204" pitchFamily="34" charset="0"/>
                          <a:cs typeface="Arial" panose="020B0604020202020204" pitchFamily="34" charset="0"/>
                        </a:rPr>
                        <a:t>Nidera</a:t>
                      </a:r>
                      <a:endParaRPr lang="es-AR"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ctr" fontAlgn="b"/>
                      <a:r>
                        <a:rPr lang="es-AR" sz="1600" u="none" strike="noStrike">
                          <a:effectLst/>
                          <a:latin typeface="Arial" panose="020B0604020202020204" pitchFamily="34" charset="0"/>
                          <a:cs typeface="Arial" panose="020B0604020202020204" pitchFamily="34" charset="0"/>
                        </a:rPr>
                        <a:t>BAGUETTE 550</a:t>
                      </a:r>
                      <a:endParaRPr lang="es-AR"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extLst>
                  <a:ext uri="{0D108BD9-81ED-4DB2-BD59-A6C34878D82A}">
                    <a16:rowId xmlns:a16="http://schemas.microsoft.com/office/drawing/2014/main" xmlns="" val="313820096"/>
                  </a:ext>
                </a:extLst>
              </a:tr>
              <a:tr h="200025">
                <a:tc>
                  <a:txBody>
                    <a:bodyPr/>
                    <a:lstStyle/>
                    <a:p>
                      <a:pPr algn="l" fontAlgn="b"/>
                      <a:r>
                        <a:rPr lang="es-AR" sz="1600" u="none" strike="noStrike">
                          <a:effectLst/>
                          <a:latin typeface="Arial" panose="020B0604020202020204" pitchFamily="34" charset="0"/>
                          <a:cs typeface="Arial" panose="020B0604020202020204" pitchFamily="34" charset="0"/>
                        </a:rPr>
                        <a:t>Nidera</a:t>
                      </a:r>
                      <a:endParaRPr lang="es-AR"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ctr" fontAlgn="b"/>
                      <a:r>
                        <a:rPr lang="es-AR" sz="1600" u="none" strike="noStrike">
                          <a:effectLst/>
                          <a:latin typeface="Arial" panose="020B0604020202020204" pitchFamily="34" charset="0"/>
                          <a:cs typeface="Arial" panose="020B0604020202020204" pitchFamily="34" charset="0"/>
                        </a:rPr>
                        <a:t>BAGUETTE 620</a:t>
                      </a:r>
                      <a:endParaRPr lang="es-AR"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extLst>
                  <a:ext uri="{0D108BD9-81ED-4DB2-BD59-A6C34878D82A}">
                    <a16:rowId xmlns:a16="http://schemas.microsoft.com/office/drawing/2014/main" xmlns="" val="911855806"/>
                  </a:ext>
                </a:extLst>
              </a:tr>
              <a:tr h="200025">
                <a:tc>
                  <a:txBody>
                    <a:bodyPr/>
                    <a:lstStyle/>
                    <a:p>
                      <a:pPr algn="l" fontAlgn="b"/>
                      <a:r>
                        <a:rPr lang="es-AR" sz="1600" u="none" strike="noStrike">
                          <a:effectLst/>
                          <a:latin typeface="Arial" panose="020B0604020202020204" pitchFamily="34" charset="0"/>
                          <a:cs typeface="Arial" panose="020B0604020202020204" pitchFamily="34" charset="0"/>
                        </a:rPr>
                        <a:t>Ragt</a:t>
                      </a:r>
                      <a:endParaRPr lang="es-AR"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tc>
                  <a:txBody>
                    <a:bodyPr/>
                    <a:lstStyle/>
                    <a:p>
                      <a:pPr algn="ctr" fontAlgn="b"/>
                      <a:r>
                        <a:rPr lang="es-AR" sz="1600" u="none" strike="noStrike">
                          <a:effectLst/>
                          <a:latin typeface="Arial" panose="020B0604020202020204" pitchFamily="34" charset="0"/>
                          <a:cs typeface="Arial" panose="020B0604020202020204" pitchFamily="34" charset="0"/>
                        </a:rPr>
                        <a:t>Quiriko</a:t>
                      </a:r>
                      <a:endParaRPr lang="es-AR"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extLst>
                  <a:ext uri="{0D108BD9-81ED-4DB2-BD59-A6C34878D82A}">
                    <a16:rowId xmlns:a16="http://schemas.microsoft.com/office/drawing/2014/main" xmlns="" val="2885559351"/>
                  </a:ext>
                </a:extLst>
              </a:tr>
              <a:tr h="190500">
                <a:tc>
                  <a:txBody>
                    <a:bodyPr/>
                    <a:lstStyle/>
                    <a:p>
                      <a:pPr algn="l" fontAlgn="b"/>
                      <a:endParaRPr lang="es-AR"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B w="12700" cap="flat" cmpd="sng" algn="ctr">
                      <a:solidFill>
                        <a:schemeClr val="tx1"/>
                      </a:solidFill>
                      <a:prstDash val="solid"/>
                      <a:round/>
                      <a:headEnd type="none" w="med" len="med"/>
                      <a:tailEnd type="none" w="med" len="med"/>
                    </a:lnB>
                    <a:noFill/>
                  </a:tcPr>
                </a:tc>
                <a:tc>
                  <a:txBody>
                    <a:bodyPr/>
                    <a:lstStyle/>
                    <a:p>
                      <a:pPr algn="ctr" fontAlgn="b"/>
                      <a:endParaRPr lang="es-AR"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398374993"/>
                  </a:ext>
                </a:extLst>
              </a:tr>
            </a:tbl>
          </a:graphicData>
        </a:graphic>
      </p:graphicFrame>
      <p:pic>
        <p:nvPicPr>
          <p:cNvPr id="4" name="Imagen 3">
            <a:extLst>
              <a:ext uri="{FF2B5EF4-FFF2-40B4-BE49-F238E27FC236}">
                <a16:creationId xmlns:a16="http://schemas.microsoft.com/office/drawing/2014/main" xmlns="" id="{6D9F7C36-7FE2-4AE4-A8B0-81529E5D8B4F}"/>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l="4196" t="4423" r="4176"/>
          <a:stretch/>
        </p:blipFill>
        <p:spPr>
          <a:xfrm>
            <a:off x="11086526" y="132999"/>
            <a:ext cx="863364" cy="900000"/>
          </a:xfrm>
          <a:prstGeom prst="rect">
            <a:avLst/>
          </a:prstGeom>
        </p:spPr>
      </p:pic>
      <p:pic>
        <p:nvPicPr>
          <p:cNvPr id="5" name="Imagen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615385" y="1831068"/>
            <a:ext cx="3524900" cy="650008"/>
          </a:xfrm>
          <a:prstGeom prst="rect">
            <a:avLst/>
          </a:prstGeom>
        </p:spPr>
      </p:pic>
      <p:pic>
        <p:nvPicPr>
          <p:cNvPr id="8" name="Imagen 7"/>
          <p:cNvPicPr>
            <a:picLocks noChangeAspect="1"/>
          </p:cNvPicPr>
          <p:nvPr/>
        </p:nvPicPr>
        <p:blipFill>
          <a:blip r:embed="rId4" cstate="print"/>
          <a:stretch>
            <a:fillRect/>
          </a:stretch>
        </p:blipFill>
        <p:spPr>
          <a:xfrm>
            <a:off x="7509103" y="0"/>
            <a:ext cx="2314575" cy="1581150"/>
          </a:xfrm>
          <a:prstGeom prst="rect">
            <a:avLst/>
          </a:prstGeom>
        </p:spPr>
      </p:pic>
      <p:pic>
        <p:nvPicPr>
          <p:cNvPr id="9" name="Imagen 8"/>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5540992" y="2270080"/>
            <a:ext cx="3275462" cy="1842447"/>
          </a:xfrm>
          <a:prstGeom prst="rect">
            <a:avLst/>
          </a:prstGeom>
        </p:spPr>
      </p:pic>
      <p:pic>
        <p:nvPicPr>
          <p:cNvPr id="10" name="Imagen 9"/>
          <p:cNvPicPr>
            <a:picLocks noChangeAspect="1"/>
          </p:cNvPicPr>
          <p:nvPr/>
        </p:nvPicPr>
        <p:blipFill>
          <a:blip r:embed="rId6" cstate="print"/>
          <a:stretch>
            <a:fillRect/>
          </a:stretch>
        </p:blipFill>
        <p:spPr>
          <a:xfrm>
            <a:off x="7455089" y="4003983"/>
            <a:ext cx="2425890" cy="903117"/>
          </a:xfrm>
          <a:prstGeom prst="rect">
            <a:avLst/>
          </a:prstGeom>
        </p:spPr>
      </p:pic>
      <p:pic>
        <p:nvPicPr>
          <p:cNvPr id="11" name="Imagen 10"/>
          <p:cNvPicPr>
            <a:picLocks noChangeAspect="1"/>
          </p:cNvPicPr>
          <p:nvPr/>
        </p:nvPicPr>
        <p:blipFill>
          <a:blip r:embed="rId7" cstate="print"/>
          <a:stretch>
            <a:fillRect/>
          </a:stretch>
        </p:blipFill>
        <p:spPr>
          <a:xfrm>
            <a:off x="6412860" y="5119050"/>
            <a:ext cx="2007808" cy="1003904"/>
          </a:xfrm>
          <a:prstGeom prst="rect">
            <a:avLst/>
          </a:prstGeom>
        </p:spPr>
      </p:pic>
      <p:pic>
        <p:nvPicPr>
          <p:cNvPr id="12" name="Imagen 11"/>
          <p:cNvPicPr>
            <a:picLocks noChangeAspect="1"/>
          </p:cNvPicPr>
          <p:nvPr/>
        </p:nvPicPr>
        <p:blipFill>
          <a:blip r:embed="rId8" cstate="print"/>
          <a:stretch>
            <a:fillRect/>
          </a:stretch>
        </p:blipFill>
        <p:spPr>
          <a:xfrm>
            <a:off x="8826702" y="5310712"/>
            <a:ext cx="2746599" cy="612417"/>
          </a:xfrm>
          <a:prstGeom prst="rect">
            <a:avLst/>
          </a:prstGeom>
        </p:spPr>
      </p:pic>
      <p:pic>
        <p:nvPicPr>
          <p:cNvPr id="13" name="Imagen 12"/>
          <p:cNvPicPr>
            <a:picLocks noChangeAspect="1"/>
          </p:cNvPicPr>
          <p:nvPr/>
        </p:nvPicPr>
        <p:blipFill>
          <a:blip r:embed="rId9" cstate="print"/>
          <a:stretch>
            <a:fillRect/>
          </a:stretch>
        </p:blipFill>
        <p:spPr>
          <a:xfrm>
            <a:off x="9240221" y="2640499"/>
            <a:ext cx="2143125" cy="1323975"/>
          </a:xfrm>
          <a:prstGeom prst="rect">
            <a:avLst/>
          </a:prstGeom>
        </p:spPr>
      </p:pic>
    </p:spTree>
    <p:extLst>
      <p:ext uri="{BB962C8B-B14F-4D97-AF65-F5344CB8AC3E}">
        <p14:creationId xmlns:p14="http://schemas.microsoft.com/office/powerpoint/2010/main" xmlns="" val="22192884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a 4"/>
          <p:cNvGraphicFramePr>
            <a:graphicFrameLocks noGrp="1"/>
          </p:cNvGraphicFramePr>
          <p:nvPr>
            <p:extLst>
              <p:ext uri="{D42A27DB-BD31-4B8C-83A1-F6EECF244321}">
                <p14:modId xmlns:p14="http://schemas.microsoft.com/office/powerpoint/2010/main" xmlns="" val="1900313137"/>
              </p:ext>
            </p:extLst>
          </p:nvPr>
        </p:nvGraphicFramePr>
        <p:xfrm>
          <a:off x="523823" y="1323837"/>
          <a:ext cx="11172307" cy="4973932"/>
        </p:xfrm>
        <a:graphic>
          <a:graphicData uri="http://schemas.openxmlformats.org/drawingml/2006/table">
            <a:tbl>
              <a:tblPr/>
              <a:tblGrid>
                <a:gridCol w="1111746">
                  <a:extLst>
                    <a:ext uri="{9D8B030D-6E8A-4147-A177-3AD203B41FA5}">
                      <a16:colId xmlns:a16="http://schemas.microsoft.com/office/drawing/2014/main" xmlns="" val="2393797605"/>
                    </a:ext>
                  </a:extLst>
                </a:gridCol>
                <a:gridCol w="511988">
                  <a:extLst>
                    <a:ext uri="{9D8B030D-6E8A-4147-A177-3AD203B41FA5}">
                      <a16:colId xmlns:a16="http://schemas.microsoft.com/office/drawing/2014/main" xmlns="" val="3409289591"/>
                    </a:ext>
                  </a:extLst>
                </a:gridCol>
                <a:gridCol w="702155">
                  <a:extLst>
                    <a:ext uri="{9D8B030D-6E8A-4147-A177-3AD203B41FA5}">
                      <a16:colId xmlns:a16="http://schemas.microsoft.com/office/drawing/2014/main" xmlns="" val="155502094"/>
                    </a:ext>
                  </a:extLst>
                </a:gridCol>
                <a:gridCol w="687526">
                  <a:extLst>
                    <a:ext uri="{9D8B030D-6E8A-4147-A177-3AD203B41FA5}">
                      <a16:colId xmlns:a16="http://schemas.microsoft.com/office/drawing/2014/main" xmlns="" val="3590526387"/>
                    </a:ext>
                  </a:extLst>
                </a:gridCol>
                <a:gridCol w="1042260">
                  <a:extLst>
                    <a:ext uri="{9D8B030D-6E8A-4147-A177-3AD203B41FA5}">
                      <a16:colId xmlns:a16="http://schemas.microsoft.com/office/drawing/2014/main" xmlns="" val="1924030563"/>
                    </a:ext>
                  </a:extLst>
                </a:gridCol>
                <a:gridCol w="848436">
                  <a:extLst>
                    <a:ext uri="{9D8B030D-6E8A-4147-A177-3AD203B41FA5}">
                      <a16:colId xmlns:a16="http://schemas.microsoft.com/office/drawing/2014/main" xmlns="" val="2361667289"/>
                    </a:ext>
                  </a:extLst>
                </a:gridCol>
                <a:gridCol w="1164043">
                  <a:extLst>
                    <a:ext uri="{9D8B030D-6E8A-4147-A177-3AD203B41FA5}">
                      <a16:colId xmlns:a16="http://schemas.microsoft.com/office/drawing/2014/main" xmlns="" val="1431386925"/>
                    </a:ext>
                  </a:extLst>
                </a:gridCol>
                <a:gridCol w="843681">
                  <a:extLst>
                    <a:ext uri="{9D8B030D-6E8A-4147-A177-3AD203B41FA5}">
                      <a16:colId xmlns:a16="http://schemas.microsoft.com/office/drawing/2014/main" xmlns="" val="2796003603"/>
                    </a:ext>
                  </a:extLst>
                </a:gridCol>
                <a:gridCol w="1130031">
                  <a:extLst>
                    <a:ext uri="{9D8B030D-6E8A-4147-A177-3AD203B41FA5}">
                      <a16:colId xmlns:a16="http://schemas.microsoft.com/office/drawing/2014/main" xmlns="" val="2104285568"/>
                    </a:ext>
                  </a:extLst>
                </a:gridCol>
                <a:gridCol w="994721">
                  <a:extLst>
                    <a:ext uri="{9D8B030D-6E8A-4147-A177-3AD203B41FA5}">
                      <a16:colId xmlns:a16="http://schemas.microsoft.com/office/drawing/2014/main" xmlns="" val="4126806317"/>
                    </a:ext>
                  </a:extLst>
                </a:gridCol>
                <a:gridCol w="1053232">
                  <a:extLst>
                    <a:ext uri="{9D8B030D-6E8A-4147-A177-3AD203B41FA5}">
                      <a16:colId xmlns:a16="http://schemas.microsoft.com/office/drawing/2014/main" xmlns="" val="1019230761"/>
                    </a:ext>
                  </a:extLst>
                </a:gridCol>
                <a:gridCol w="1082488">
                  <a:extLst>
                    <a:ext uri="{9D8B030D-6E8A-4147-A177-3AD203B41FA5}">
                      <a16:colId xmlns:a16="http://schemas.microsoft.com/office/drawing/2014/main" xmlns="" val="3872022568"/>
                    </a:ext>
                  </a:extLst>
                </a:gridCol>
              </a:tblGrid>
              <a:tr h="149274">
                <a:tc>
                  <a:txBody>
                    <a:bodyPr/>
                    <a:lstStyle/>
                    <a:p>
                      <a:pPr algn="ctr" fontAlgn="b"/>
                      <a:endParaRPr lang="es-AR" sz="1100" b="0" i="0" u="none" strike="noStrike" dirty="0">
                        <a:solidFill>
                          <a:srgbClr val="000000"/>
                        </a:solidFill>
                        <a:effectLst/>
                        <a:latin typeface="Arial" panose="020B0604020202020204" pitchFamily="34" charset="0"/>
                      </a:endParaRPr>
                    </a:p>
                  </a:txBody>
                  <a:tcPr marL="7464" marR="7464" marT="7464" marB="0" anchor="b">
                    <a:lnL>
                      <a:noFill/>
                    </a:lnL>
                    <a:lnR>
                      <a:noFill/>
                    </a:lnR>
                    <a:lnT>
                      <a:noFill/>
                    </a:lnT>
                    <a:lnB>
                      <a:noFill/>
                    </a:lnB>
                  </a:tcPr>
                </a:tc>
                <a:tc>
                  <a:txBody>
                    <a:bodyPr/>
                    <a:lstStyle/>
                    <a:p>
                      <a:pPr algn="l" fontAlgn="b"/>
                      <a:r>
                        <a:rPr lang="es-AR" sz="1100" b="0" i="0" u="none" strike="noStrike">
                          <a:solidFill>
                            <a:srgbClr val="000000"/>
                          </a:solidFill>
                          <a:effectLst/>
                          <a:latin typeface="Arial" panose="020B0604020202020204" pitchFamily="34" charset="0"/>
                        </a:rPr>
                        <a:t>FS CL</a:t>
                      </a:r>
                    </a:p>
                  </a:txBody>
                  <a:tcPr marL="7464" marR="7464" marT="7464" marB="0" anchor="b">
                    <a:lnL>
                      <a:noFill/>
                    </a:lnL>
                    <a:lnR>
                      <a:noFill/>
                    </a:lnR>
                    <a:lnT>
                      <a:noFill/>
                    </a:lnT>
                    <a:lnB>
                      <a:noFill/>
                    </a:lnB>
                  </a:tcPr>
                </a:tc>
                <a:tc>
                  <a:txBody>
                    <a:bodyPr/>
                    <a:lstStyle/>
                    <a:p>
                      <a:pPr algn="l" fontAlgn="b"/>
                      <a:endParaRPr lang="es-AR" sz="1100" b="1" i="0" u="none" strike="noStrike">
                        <a:solidFill>
                          <a:srgbClr val="000000"/>
                        </a:solidFill>
                        <a:effectLst/>
                        <a:latin typeface="Arial" panose="020B0604020202020204" pitchFamily="34" charset="0"/>
                      </a:endParaRPr>
                    </a:p>
                  </a:txBody>
                  <a:tcPr marL="7464" marR="7464" marT="7464" marB="0" anchor="b">
                    <a:lnL>
                      <a:noFill/>
                    </a:lnL>
                    <a:lnR>
                      <a:noFill/>
                    </a:lnR>
                    <a:lnT>
                      <a:noFill/>
                    </a:lnT>
                    <a:lnB>
                      <a:noFill/>
                    </a:lnB>
                  </a:tcPr>
                </a:tc>
                <a:tc>
                  <a:txBody>
                    <a:bodyPr/>
                    <a:lstStyle/>
                    <a:p>
                      <a:pPr algn="ctr" fontAlgn="b"/>
                      <a:r>
                        <a:rPr lang="es-AR" sz="1100" b="0" i="0" u="none" strike="noStrike" dirty="0" smtClean="0">
                          <a:solidFill>
                            <a:srgbClr val="000000"/>
                          </a:solidFill>
                          <a:effectLst/>
                          <a:latin typeface="Arial" panose="020B0604020202020204" pitchFamily="34" charset="0"/>
                        </a:rPr>
                        <a:t>25-may</a:t>
                      </a:r>
                      <a:endParaRPr lang="es-AR" sz="1100" b="0" i="0" u="none" strike="noStrike" dirty="0">
                        <a:solidFill>
                          <a:srgbClr val="000000"/>
                        </a:solidFill>
                        <a:effectLst/>
                        <a:latin typeface="Arial" panose="020B0604020202020204" pitchFamily="34" charset="0"/>
                      </a:endParaRPr>
                    </a:p>
                  </a:txBody>
                  <a:tcPr marL="7464" marR="7464" marT="7464"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2-jun</a:t>
                      </a:r>
                    </a:p>
                  </a:txBody>
                  <a:tcPr marL="7464" marR="7464" marT="7464"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5-jun</a:t>
                      </a:r>
                    </a:p>
                  </a:txBody>
                  <a:tcPr marL="7464" marR="7464" marT="7464"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1-jun</a:t>
                      </a:r>
                    </a:p>
                  </a:txBody>
                  <a:tcPr marL="7464" marR="7464" marT="7464"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1-jun</a:t>
                      </a:r>
                    </a:p>
                  </a:txBody>
                  <a:tcPr marL="7464" marR="7464" marT="7464"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29-may</a:t>
                      </a:r>
                    </a:p>
                  </a:txBody>
                  <a:tcPr marL="7464" marR="7464" marT="7464"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31-may</a:t>
                      </a:r>
                    </a:p>
                  </a:txBody>
                  <a:tcPr marL="7464" marR="7464" marT="7464"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29-may</a:t>
                      </a:r>
                    </a:p>
                  </a:txBody>
                  <a:tcPr marL="7464" marR="7464" marT="7464"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30-may</a:t>
                      </a:r>
                    </a:p>
                  </a:txBody>
                  <a:tcPr marL="7464" marR="7464" marT="7464" marB="0" anchor="b">
                    <a:lnL>
                      <a:noFill/>
                    </a:lnL>
                    <a:lnR>
                      <a:noFill/>
                    </a:lnR>
                    <a:lnT>
                      <a:noFill/>
                    </a:lnT>
                    <a:lnB>
                      <a:noFill/>
                    </a:lnB>
                  </a:tcPr>
                </a:tc>
                <a:extLst>
                  <a:ext uri="{0D108BD9-81ED-4DB2-BD59-A6C34878D82A}">
                    <a16:rowId xmlns:a16="http://schemas.microsoft.com/office/drawing/2014/main" xmlns="" val="2274078861"/>
                  </a:ext>
                </a:extLst>
              </a:tr>
              <a:tr h="149274">
                <a:tc>
                  <a:txBody>
                    <a:bodyPr/>
                    <a:lstStyle/>
                    <a:p>
                      <a:pPr algn="ctr" fontAlgn="b"/>
                      <a:endParaRPr lang="es-AR" sz="1100" b="0" i="0" u="none" strike="noStrike">
                        <a:solidFill>
                          <a:srgbClr val="000000"/>
                        </a:solidFill>
                        <a:effectLst/>
                        <a:latin typeface="Arial" panose="020B0604020202020204" pitchFamily="34" charset="0"/>
                      </a:endParaRPr>
                    </a:p>
                  </a:txBody>
                  <a:tcPr marL="7464" marR="7464" marT="7464"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r>
                        <a:rPr lang="es-AR" sz="1100" b="0" i="0" u="none" strike="noStrike">
                          <a:solidFill>
                            <a:srgbClr val="000000"/>
                          </a:solidFill>
                          <a:effectLst/>
                          <a:latin typeface="Arial" panose="020B0604020202020204" pitchFamily="34" charset="0"/>
                        </a:rPr>
                        <a:t>FS CC</a:t>
                      </a:r>
                    </a:p>
                  </a:txBody>
                  <a:tcPr marL="7464" marR="7464" marT="7464"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endParaRPr lang="es-AR" sz="1100" b="1" i="0" u="none" strike="noStrike">
                        <a:solidFill>
                          <a:srgbClr val="000000"/>
                        </a:solidFill>
                        <a:effectLst/>
                        <a:latin typeface="Arial" panose="020B0604020202020204" pitchFamily="34" charset="0"/>
                      </a:endParaRPr>
                    </a:p>
                  </a:txBody>
                  <a:tcPr marL="7464" marR="7464" marT="7464"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b"/>
                      <a:r>
                        <a:rPr lang="es-AR" sz="1100" b="0" i="0" u="none" strike="noStrike" dirty="0" smtClean="0">
                          <a:solidFill>
                            <a:srgbClr val="000000"/>
                          </a:solidFill>
                          <a:effectLst/>
                          <a:latin typeface="Arial" panose="020B0604020202020204" pitchFamily="34" charset="0"/>
                        </a:rPr>
                        <a:t>5-jun</a:t>
                      </a:r>
                      <a:endParaRPr lang="es-AR" sz="1100" b="0" i="0" u="none" strike="noStrike" dirty="0">
                        <a:solidFill>
                          <a:srgbClr val="000000"/>
                        </a:solidFill>
                        <a:effectLst/>
                        <a:latin typeface="Arial" panose="020B0604020202020204" pitchFamily="34" charset="0"/>
                      </a:endParaRPr>
                    </a:p>
                  </a:txBody>
                  <a:tcPr marL="7464" marR="7464" marT="7464"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b"/>
                      <a:r>
                        <a:rPr lang="es-AR" sz="1100" b="0" i="0" u="none" strike="noStrike">
                          <a:solidFill>
                            <a:srgbClr val="000000"/>
                          </a:solidFill>
                          <a:effectLst/>
                          <a:latin typeface="Arial" panose="020B0604020202020204" pitchFamily="34" charset="0"/>
                        </a:rPr>
                        <a:t>28-jun</a:t>
                      </a:r>
                    </a:p>
                  </a:txBody>
                  <a:tcPr marL="7464" marR="7464" marT="7464"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b"/>
                      <a:r>
                        <a:rPr lang="es-AR" sz="1100" b="0" i="0" u="none" strike="noStrike">
                          <a:solidFill>
                            <a:srgbClr val="000000"/>
                          </a:solidFill>
                          <a:effectLst/>
                          <a:latin typeface="Arial" panose="020B0604020202020204" pitchFamily="34" charset="0"/>
                        </a:rPr>
                        <a:t>18-jun</a:t>
                      </a:r>
                    </a:p>
                  </a:txBody>
                  <a:tcPr marL="7464" marR="7464" marT="7464"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b"/>
                      <a:r>
                        <a:rPr lang="es-AR" sz="1100" b="0" i="0" u="none" strike="noStrike">
                          <a:solidFill>
                            <a:srgbClr val="000000"/>
                          </a:solidFill>
                          <a:effectLst/>
                          <a:latin typeface="Arial" panose="020B0604020202020204" pitchFamily="34" charset="0"/>
                        </a:rPr>
                        <a:t>30-jun</a:t>
                      </a:r>
                    </a:p>
                  </a:txBody>
                  <a:tcPr marL="7464" marR="7464" marT="7464"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b"/>
                      <a:r>
                        <a:rPr lang="es-AR" sz="1100" b="0" i="0" u="none" strike="noStrike">
                          <a:solidFill>
                            <a:srgbClr val="000000"/>
                          </a:solidFill>
                          <a:effectLst/>
                          <a:latin typeface="Arial" panose="020B0604020202020204" pitchFamily="34" charset="0"/>
                        </a:rPr>
                        <a:t>12-jun</a:t>
                      </a:r>
                    </a:p>
                  </a:txBody>
                  <a:tcPr marL="7464" marR="7464" marT="7464"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b"/>
                      <a:r>
                        <a:rPr lang="es-AR" sz="1100" b="0" i="0" u="none" strike="noStrike">
                          <a:solidFill>
                            <a:srgbClr val="000000"/>
                          </a:solidFill>
                          <a:effectLst/>
                          <a:latin typeface="Arial" panose="020B0604020202020204" pitchFamily="34" charset="0"/>
                        </a:rPr>
                        <a:t>22-jun</a:t>
                      </a:r>
                    </a:p>
                  </a:txBody>
                  <a:tcPr marL="7464" marR="7464" marT="7464"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b"/>
                      <a:r>
                        <a:rPr lang="es-AR" sz="1100" b="0" i="0" u="none" strike="noStrike">
                          <a:solidFill>
                            <a:srgbClr val="000000"/>
                          </a:solidFill>
                          <a:effectLst/>
                          <a:latin typeface="Arial" panose="020B0604020202020204" pitchFamily="34" charset="0"/>
                        </a:rPr>
                        <a:t>29-jun</a:t>
                      </a:r>
                    </a:p>
                  </a:txBody>
                  <a:tcPr marL="7464" marR="7464" marT="7464"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b"/>
                      <a:r>
                        <a:rPr lang="es-AR" sz="1100" b="0" i="0" u="none" strike="noStrike">
                          <a:solidFill>
                            <a:srgbClr val="000000"/>
                          </a:solidFill>
                          <a:effectLst/>
                          <a:latin typeface="Arial" panose="020B0604020202020204" pitchFamily="34" charset="0"/>
                        </a:rPr>
                        <a:t>26-jun</a:t>
                      </a:r>
                    </a:p>
                  </a:txBody>
                  <a:tcPr marL="7464" marR="7464" marT="7464"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b"/>
                      <a:r>
                        <a:rPr lang="es-AR" sz="1100" b="0" i="0" u="none" strike="noStrike">
                          <a:solidFill>
                            <a:srgbClr val="000000"/>
                          </a:solidFill>
                          <a:effectLst/>
                          <a:latin typeface="Arial" panose="020B0604020202020204" pitchFamily="34" charset="0"/>
                        </a:rPr>
                        <a:t>21-jun</a:t>
                      </a:r>
                    </a:p>
                  </a:txBody>
                  <a:tcPr marL="7464" marR="7464" marT="7464" marB="0" anchor="b">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452747889"/>
                  </a:ext>
                </a:extLst>
              </a:tr>
              <a:tr h="246302">
                <a:tc>
                  <a:txBody>
                    <a:bodyPr/>
                    <a:lstStyle/>
                    <a:p>
                      <a:pPr algn="l" fontAlgn="b"/>
                      <a:r>
                        <a:rPr lang="es-AR" sz="1100" b="0" i="0" u="none" strike="noStrike">
                          <a:solidFill>
                            <a:srgbClr val="000000"/>
                          </a:solidFill>
                          <a:effectLst/>
                          <a:latin typeface="Arial" panose="020B0604020202020204" pitchFamily="34" charset="0"/>
                        </a:rPr>
                        <a:t>Variedad</a:t>
                      </a:r>
                    </a:p>
                  </a:txBody>
                  <a:tcPr marL="7464" marR="7464" marT="7464"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s-AR" sz="1100" b="0" i="0" u="none" strike="noStrike">
                          <a:solidFill>
                            <a:srgbClr val="000000"/>
                          </a:solidFill>
                          <a:effectLst/>
                          <a:latin typeface="Arial" panose="020B0604020202020204" pitchFamily="34" charset="0"/>
                        </a:rPr>
                        <a:t>Ciclo</a:t>
                      </a:r>
                    </a:p>
                  </a:txBody>
                  <a:tcPr marL="7464" marR="7464" marT="7464"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100" b="1" i="0" u="none" strike="noStrike" dirty="0" smtClean="0">
                          <a:solidFill>
                            <a:srgbClr val="000000"/>
                          </a:solidFill>
                          <a:effectLst/>
                          <a:latin typeface="Arial" panose="020B0604020202020204" pitchFamily="34" charset="0"/>
                        </a:rPr>
                        <a:t>Conjunto</a:t>
                      </a:r>
                      <a:endParaRPr lang="es-AR" sz="1100" b="1" i="0" u="none" strike="noStrike" dirty="0">
                        <a:solidFill>
                          <a:srgbClr val="000000"/>
                        </a:solidFill>
                        <a:effectLst/>
                        <a:latin typeface="Arial" panose="020B0604020202020204" pitchFamily="34" charset="0"/>
                      </a:endParaRPr>
                    </a:p>
                  </a:txBody>
                  <a:tcPr marL="7464" marR="7464" marT="7464"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100" b="0" i="0" u="none" strike="noStrike">
                          <a:solidFill>
                            <a:srgbClr val="000000"/>
                          </a:solidFill>
                          <a:effectLst/>
                          <a:latin typeface="Arial" panose="020B0604020202020204" pitchFamily="34" charset="0"/>
                        </a:rPr>
                        <a:t>PUJATO</a:t>
                      </a:r>
                    </a:p>
                  </a:txBody>
                  <a:tcPr marL="7464" marR="7464" marT="7464"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100" b="0" i="0" u="none" strike="noStrike">
                          <a:solidFill>
                            <a:srgbClr val="000000"/>
                          </a:solidFill>
                          <a:effectLst/>
                          <a:latin typeface="Arial" panose="020B0604020202020204" pitchFamily="34" charset="0"/>
                        </a:rPr>
                        <a:t>LOS CARDOS</a:t>
                      </a:r>
                    </a:p>
                  </a:txBody>
                  <a:tcPr marL="7464" marR="7464" marT="7464"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100" b="0" i="0" u="none" strike="noStrike">
                          <a:solidFill>
                            <a:srgbClr val="000000"/>
                          </a:solidFill>
                          <a:effectLst/>
                          <a:latin typeface="Arial" panose="020B0604020202020204" pitchFamily="34" charset="0"/>
                        </a:rPr>
                        <a:t>M_JUAREZ</a:t>
                      </a:r>
                    </a:p>
                  </a:txBody>
                  <a:tcPr marL="7464" marR="7464" marT="7464"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100" b="0" i="0" u="none" strike="noStrike">
                          <a:solidFill>
                            <a:srgbClr val="000000"/>
                          </a:solidFill>
                          <a:effectLst/>
                          <a:latin typeface="Arial" panose="020B0604020202020204" pitchFamily="34" charset="0"/>
                        </a:rPr>
                        <a:t>G_BALDISSERA</a:t>
                      </a:r>
                    </a:p>
                  </a:txBody>
                  <a:tcPr marL="7464" marR="7464" marT="7464"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100" b="0" i="0" u="none" strike="noStrike">
                          <a:solidFill>
                            <a:srgbClr val="000000"/>
                          </a:solidFill>
                          <a:effectLst/>
                          <a:latin typeface="Arial" panose="020B0604020202020204" pitchFamily="34" charset="0"/>
                        </a:rPr>
                        <a:t>MAGGIOLO</a:t>
                      </a:r>
                    </a:p>
                  </a:txBody>
                  <a:tcPr marL="7464" marR="7464" marT="7464"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100" b="0" i="0" u="none" strike="noStrike">
                          <a:solidFill>
                            <a:srgbClr val="000000"/>
                          </a:solidFill>
                          <a:effectLst/>
                          <a:latin typeface="Arial" panose="020B0604020202020204" pitchFamily="34" charset="0"/>
                        </a:rPr>
                        <a:t>SANTA ISABEL</a:t>
                      </a:r>
                    </a:p>
                  </a:txBody>
                  <a:tcPr marL="7464" marR="7464" marT="7464"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100" b="0" i="0" u="none" strike="noStrike">
                          <a:solidFill>
                            <a:srgbClr val="000000"/>
                          </a:solidFill>
                          <a:effectLst/>
                          <a:latin typeface="Arial" panose="020B0604020202020204" pitchFamily="34" charset="0"/>
                        </a:rPr>
                        <a:t>CARABELAS</a:t>
                      </a:r>
                    </a:p>
                  </a:txBody>
                  <a:tcPr marL="7464" marR="7464" marT="7464"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100" b="0" i="0" u="none" strike="noStrike">
                          <a:solidFill>
                            <a:srgbClr val="000000"/>
                          </a:solidFill>
                          <a:effectLst/>
                          <a:latin typeface="Arial" panose="020B0604020202020204" pitchFamily="34" charset="0"/>
                        </a:rPr>
                        <a:t>G_ARENALES</a:t>
                      </a:r>
                    </a:p>
                  </a:txBody>
                  <a:tcPr marL="7464" marR="7464" marT="7464"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100" b="0" i="0" u="none" strike="noStrike" dirty="0">
                          <a:solidFill>
                            <a:srgbClr val="000000"/>
                          </a:solidFill>
                          <a:effectLst/>
                          <a:latin typeface="Arial" panose="020B0604020202020204" pitchFamily="34" charset="0"/>
                        </a:rPr>
                        <a:t>SANTA EMILIA</a:t>
                      </a:r>
                    </a:p>
                  </a:txBody>
                  <a:tcPr marL="7464" marR="7464" marT="7464"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374198931"/>
                  </a:ext>
                </a:extLst>
              </a:tr>
              <a:tr h="149274">
                <a:tc>
                  <a:txBody>
                    <a:bodyPr/>
                    <a:lstStyle/>
                    <a:p>
                      <a:pPr algn="ctr" fontAlgn="b"/>
                      <a:endParaRPr lang="es-AR" sz="1100" b="0" i="0" u="none" strike="noStrike">
                        <a:solidFill>
                          <a:srgbClr val="FF0000"/>
                        </a:solidFill>
                        <a:effectLst/>
                        <a:latin typeface="Arial" panose="020B0604020202020204" pitchFamily="34" charset="0"/>
                      </a:endParaRPr>
                    </a:p>
                  </a:txBody>
                  <a:tcPr marL="7464" marR="7464" marT="7464"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7464" marR="7464" marT="7464"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es-AR" sz="1100" b="1" i="0" u="none" strike="noStrike">
                        <a:solidFill>
                          <a:srgbClr val="000000"/>
                        </a:solidFill>
                        <a:effectLst/>
                        <a:latin typeface="Arial" panose="020B0604020202020204" pitchFamily="34" charset="0"/>
                      </a:endParaRPr>
                    </a:p>
                  </a:txBody>
                  <a:tcPr marL="7464" marR="7464" marT="7464"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7464" marR="7464" marT="7464"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7464" marR="7464" marT="7464"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7464" marR="7464" marT="7464"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ctr" fontAlgn="b"/>
                      <a:endParaRPr lang="es-AR" sz="1100" b="0" i="0" u="none" strike="noStrike">
                        <a:solidFill>
                          <a:srgbClr val="FF0000"/>
                        </a:solidFill>
                        <a:effectLst/>
                        <a:latin typeface="Arial" panose="020B0604020202020204" pitchFamily="34" charset="0"/>
                      </a:endParaRPr>
                    </a:p>
                  </a:txBody>
                  <a:tcPr marL="7464" marR="7464" marT="7464"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7464" marR="7464" marT="7464"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7464" marR="7464" marT="7464"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7464" marR="7464" marT="7464"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7464" marR="7464" marT="7464"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7464" marR="7464" marT="7464" marB="0" anchor="b">
                    <a:lnL>
                      <a:noFill/>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xmlns="" val="590996955"/>
                  </a:ext>
                </a:extLst>
              </a:tr>
              <a:tr h="126883">
                <a:tc>
                  <a:txBody>
                    <a:bodyPr/>
                    <a:lstStyle/>
                    <a:p>
                      <a:pPr algn="l" fontAlgn="b"/>
                      <a:endParaRPr lang="es-AR" sz="1100" b="0" i="0" u="none" strike="noStrike">
                        <a:solidFill>
                          <a:srgbClr val="FF0000"/>
                        </a:solidFill>
                        <a:effectLst/>
                        <a:latin typeface="Arial" panose="020B0604020202020204" pitchFamily="34" charset="0"/>
                      </a:endParaRPr>
                    </a:p>
                  </a:txBody>
                  <a:tcPr marL="7464" marR="7464" marT="7464" marB="0" anchor="b">
                    <a:lnL>
                      <a:noFill/>
                    </a:lnL>
                    <a:lnR>
                      <a:noFill/>
                    </a:lnR>
                    <a:lnT>
                      <a:noFill/>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7464" marR="7464" marT="7464" marB="0" anchor="b">
                    <a:lnL>
                      <a:noFill/>
                    </a:lnL>
                    <a:lnR>
                      <a:noFill/>
                    </a:lnR>
                    <a:lnT>
                      <a:noFill/>
                    </a:lnT>
                    <a:lnB>
                      <a:noFill/>
                    </a:lnB>
                  </a:tcPr>
                </a:tc>
                <a:tc>
                  <a:txBody>
                    <a:bodyPr/>
                    <a:lstStyle/>
                    <a:p>
                      <a:pPr algn="ctr" fontAlgn="b"/>
                      <a:endParaRPr lang="es-AR" sz="1100" b="1" i="0" u="none" strike="noStrike">
                        <a:solidFill>
                          <a:srgbClr val="000000"/>
                        </a:solidFill>
                        <a:effectLst/>
                        <a:latin typeface="Arial" panose="020B0604020202020204" pitchFamily="34" charset="0"/>
                      </a:endParaRPr>
                    </a:p>
                  </a:txBody>
                  <a:tcPr marL="7464" marR="7464" marT="7464" marB="0" anchor="b">
                    <a:lnL>
                      <a:noFill/>
                    </a:lnL>
                    <a:lnR>
                      <a:noFill/>
                    </a:lnR>
                    <a:lnT>
                      <a:noFill/>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7464" marR="7464" marT="7464" marB="0" anchor="b">
                    <a:lnL>
                      <a:noFill/>
                    </a:lnL>
                    <a:lnR>
                      <a:noFill/>
                    </a:lnR>
                    <a:lnT>
                      <a:noFill/>
                    </a:lnT>
                    <a:lnB>
                      <a:noFill/>
                    </a:lnB>
                  </a:tcPr>
                </a:tc>
                <a:tc>
                  <a:txBody>
                    <a:bodyPr/>
                    <a:lstStyle/>
                    <a:p>
                      <a:pPr algn="ctr" fontAlgn="b"/>
                      <a:endParaRPr lang="es-AR" sz="1100" b="0" i="0" u="none" strike="noStrike">
                        <a:solidFill>
                          <a:srgbClr val="FF0000"/>
                        </a:solidFill>
                        <a:effectLst/>
                        <a:latin typeface="Arial" panose="020B0604020202020204" pitchFamily="34" charset="0"/>
                      </a:endParaRPr>
                    </a:p>
                  </a:txBody>
                  <a:tcPr marL="7464" marR="7464" marT="7464" marB="0" anchor="b">
                    <a:lnL>
                      <a:noFill/>
                    </a:lnL>
                    <a:lnR>
                      <a:noFill/>
                    </a:lnR>
                    <a:lnT>
                      <a:noFill/>
                    </a:lnT>
                    <a:lnB>
                      <a:noFill/>
                    </a:lnB>
                  </a:tcPr>
                </a:tc>
                <a:tc>
                  <a:txBody>
                    <a:bodyPr/>
                    <a:lstStyle/>
                    <a:p>
                      <a:pPr algn="ctr" fontAlgn="b"/>
                      <a:endParaRPr lang="es-AR" sz="1100" b="0" i="0" u="none" strike="noStrike">
                        <a:solidFill>
                          <a:srgbClr val="FF0000"/>
                        </a:solidFill>
                        <a:effectLst/>
                        <a:latin typeface="Arial" panose="020B0604020202020204" pitchFamily="34" charset="0"/>
                      </a:endParaRPr>
                    </a:p>
                  </a:txBody>
                  <a:tcPr marL="7464" marR="7464" marT="7464" marB="0" anchor="b">
                    <a:lnL>
                      <a:noFill/>
                    </a:lnL>
                    <a:lnR>
                      <a:noFill/>
                    </a:lnR>
                    <a:lnT>
                      <a:noFill/>
                    </a:lnT>
                    <a:lnB>
                      <a:noFill/>
                    </a:lnB>
                  </a:tcPr>
                </a:tc>
                <a:tc>
                  <a:txBody>
                    <a:bodyPr/>
                    <a:lstStyle/>
                    <a:p>
                      <a:pPr algn="ctr" fontAlgn="b"/>
                      <a:endParaRPr lang="es-AR" sz="1100" b="0" i="0" u="none" strike="noStrike">
                        <a:solidFill>
                          <a:srgbClr val="FF0000"/>
                        </a:solidFill>
                        <a:effectLst/>
                        <a:latin typeface="Arial" panose="020B0604020202020204" pitchFamily="34" charset="0"/>
                      </a:endParaRPr>
                    </a:p>
                  </a:txBody>
                  <a:tcPr marL="7464" marR="7464" marT="7464" marB="0" anchor="b">
                    <a:lnL>
                      <a:noFill/>
                    </a:lnL>
                    <a:lnR>
                      <a:noFill/>
                    </a:lnR>
                    <a:lnT>
                      <a:noFill/>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7464" marR="7464" marT="7464" marB="0" anchor="b">
                    <a:lnL>
                      <a:noFill/>
                    </a:lnL>
                    <a:lnR>
                      <a:noFill/>
                    </a:lnR>
                    <a:lnT>
                      <a:noFill/>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7464" marR="7464" marT="7464" marB="0" anchor="b">
                    <a:lnL>
                      <a:noFill/>
                    </a:lnL>
                    <a:lnR>
                      <a:noFill/>
                    </a:lnR>
                    <a:lnT>
                      <a:noFill/>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7464" marR="7464" marT="7464" marB="0" anchor="b">
                    <a:lnL>
                      <a:noFill/>
                    </a:lnL>
                    <a:lnR>
                      <a:noFill/>
                    </a:lnR>
                    <a:lnT>
                      <a:noFill/>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7464" marR="7464" marT="7464" marB="0" anchor="b">
                    <a:lnL>
                      <a:noFill/>
                    </a:lnL>
                    <a:lnR>
                      <a:noFill/>
                    </a:lnR>
                    <a:lnT>
                      <a:noFill/>
                    </a:lnT>
                    <a:lnB>
                      <a:noFill/>
                    </a:lnB>
                  </a:tcPr>
                </a:tc>
                <a:tc>
                  <a:txBody>
                    <a:bodyPr/>
                    <a:lstStyle/>
                    <a:p>
                      <a:pPr algn="ctr" fontAlgn="b"/>
                      <a:endParaRPr lang="es-AR" sz="1100" b="0" i="0" u="none" strike="noStrike">
                        <a:solidFill>
                          <a:srgbClr val="FF0000"/>
                        </a:solidFill>
                        <a:effectLst/>
                        <a:latin typeface="Arial" panose="020B0604020202020204" pitchFamily="34" charset="0"/>
                      </a:endParaRPr>
                    </a:p>
                  </a:txBody>
                  <a:tcPr marL="7464" marR="7464" marT="7464" marB="0" anchor="b">
                    <a:lnL>
                      <a:noFill/>
                    </a:lnL>
                    <a:lnR>
                      <a:noFill/>
                    </a:lnR>
                    <a:lnT>
                      <a:noFill/>
                    </a:lnT>
                    <a:lnB>
                      <a:noFill/>
                    </a:lnB>
                  </a:tcPr>
                </a:tc>
                <a:extLst>
                  <a:ext uri="{0D108BD9-81ED-4DB2-BD59-A6C34878D82A}">
                    <a16:rowId xmlns:a16="http://schemas.microsoft.com/office/drawing/2014/main" xmlns="" val="4207950079"/>
                  </a:ext>
                </a:extLst>
              </a:tr>
              <a:tr h="149274">
                <a:tc>
                  <a:txBody>
                    <a:bodyPr/>
                    <a:lstStyle/>
                    <a:p>
                      <a:pPr algn="l" fontAlgn="ctr"/>
                      <a:r>
                        <a:rPr lang="es-AR" sz="1100" b="0" i="0" u="none" strike="noStrike">
                          <a:solidFill>
                            <a:srgbClr val="000000"/>
                          </a:solidFill>
                          <a:effectLst/>
                          <a:latin typeface="Arial" panose="020B0604020202020204" pitchFamily="34" charset="0"/>
                        </a:rPr>
                        <a:t>BAGUETTE 620</a:t>
                      </a:r>
                    </a:p>
                  </a:txBody>
                  <a:tcPr marL="7464" marR="7464" marT="7464" marB="0" anchor="ctr">
                    <a:lnL>
                      <a:noFill/>
                    </a:lnL>
                    <a:lnR>
                      <a:noFill/>
                    </a:lnR>
                    <a:lnT>
                      <a:noFill/>
                    </a:lnT>
                    <a:lnB>
                      <a:noFill/>
                    </a:lnB>
                  </a:tcPr>
                </a:tc>
                <a:tc>
                  <a:txBody>
                    <a:bodyPr/>
                    <a:lstStyle/>
                    <a:p>
                      <a:pPr algn="l" fontAlgn="ctr"/>
                      <a:r>
                        <a:rPr lang="es-AR" sz="1100" b="0" i="0" u="none" strike="noStrike">
                          <a:solidFill>
                            <a:srgbClr val="000000"/>
                          </a:solidFill>
                          <a:effectLst/>
                          <a:latin typeface="Arial" panose="020B0604020202020204" pitchFamily="34" charset="0"/>
                        </a:rPr>
                        <a:t>CL</a:t>
                      </a:r>
                    </a:p>
                  </a:txBody>
                  <a:tcPr marL="7464" marR="7464" marT="7464" marB="0" anchor="ctr">
                    <a:lnL>
                      <a:noFill/>
                    </a:lnL>
                    <a:lnR>
                      <a:noFill/>
                    </a:lnR>
                    <a:lnT>
                      <a:noFill/>
                    </a:lnT>
                    <a:lnB>
                      <a:noFill/>
                    </a:lnB>
                  </a:tcPr>
                </a:tc>
                <a:tc>
                  <a:txBody>
                    <a:bodyPr/>
                    <a:lstStyle/>
                    <a:p>
                      <a:pPr algn="ctr" fontAlgn="b"/>
                      <a:r>
                        <a:rPr lang="es-AR" sz="1100" b="1" i="0" u="none" strike="noStrike">
                          <a:solidFill>
                            <a:srgbClr val="000000"/>
                          </a:solidFill>
                          <a:effectLst/>
                          <a:latin typeface="Arial" panose="020B0604020202020204" pitchFamily="34" charset="0"/>
                        </a:rPr>
                        <a:t>4421</a:t>
                      </a:r>
                    </a:p>
                  </a:txBody>
                  <a:tcPr marL="7464" marR="7464" marT="7464"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4408</a:t>
                      </a:r>
                    </a:p>
                  </a:txBody>
                  <a:tcPr marL="7464" marR="7464" marT="7464"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3804</a:t>
                      </a:r>
                    </a:p>
                  </a:txBody>
                  <a:tcPr marL="7464" marR="7464" marT="7464"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2124</a:t>
                      </a:r>
                    </a:p>
                  </a:txBody>
                  <a:tcPr marL="7464" marR="7464" marT="7464"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753</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2283</a:t>
                      </a:r>
                    </a:p>
                  </a:txBody>
                  <a:tcPr marL="7464" marR="7464" marT="7464"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8473</a:t>
                      </a:r>
                    </a:p>
                  </a:txBody>
                  <a:tcPr marL="7464" marR="7464" marT="7464"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6803</a:t>
                      </a:r>
                    </a:p>
                  </a:txBody>
                  <a:tcPr marL="7464" marR="7464" marT="7464"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5681</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5463</a:t>
                      </a:r>
                    </a:p>
                  </a:txBody>
                  <a:tcPr marL="7464" marR="7464" marT="7464" marB="0" anchor="b">
                    <a:lnL>
                      <a:noFill/>
                    </a:lnL>
                    <a:lnR>
                      <a:noFill/>
                    </a:lnR>
                    <a:lnT>
                      <a:noFill/>
                    </a:lnT>
                    <a:lnB>
                      <a:noFill/>
                    </a:lnB>
                    <a:solidFill>
                      <a:srgbClr val="92D050"/>
                    </a:solidFill>
                  </a:tcPr>
                </a:tc>
                <a:extLst>
                  <a:ext uri="{0D108BD9-81ED-4DB2-BD59-A6C34878D82A}">
                    <a16:rowId xmlns:a16="http://schemas.microsoft.com/office/drawing/2014/main" xmlns="" val="1429589079"/>
                  </a:ext>
                </a:extLst>
              </a:tr>
              <a:tr h="149274">
                <a:tc>
                  <a:txBody>
                    <a:bodyPr/>
                    <a:lstStyle/>
                    <a:p>
                      <a:pPr algn="l" fontAlgn="ctr"/>
                      <a:r>
                        <a:rPr lang="es-AR" sz="1100" b="0" i="0" u="none" strike="noStrike">
                          <a:solidFill>
                            <a:srgbClr val="000000"/>
                          </a:solidFill>
                          <a:effectLst/>
                          <a:latin typeface="Arial" panose="020B0604020202020204" pitchFamily="34" charset="0"/>
                        </a:rPr>
                        <a:t>DM Sauce</a:t>
                      </a:r>
                    </a:p>
                  </a:txBody>
                  <a:tcPr marL="7464" marR="7464" marT="7464" marB="0" anchor="ctr">
                    <a:lnL>
                      <a:noFill/>
                    </a:lnL>
                    <a:lnR>
                      <a:noFill/>
                    </a:lnR>
                    <a:lnT>
                      <a:noFill/>
                    </a:lnT>
                    <a:lnB>
                      <a:noFill/>
                    </a:lnB>
                  </a:tcPr>
                </a:tc>
                <a:tc>
                  <a:txBody>
                    <a:bodyPr/>
                    <a:lstStyle/>
                    <a:p>
                      <a:pPr algn="l" fontAlgn="ctr"/>
                      <a:r>
                        <a:rPr lang="es-AR" sz="1100" b="0" i="0" u="none" strike="noStrike">
                          <a:solidFill>
                            <a:srgbClr val="000000"/>
                          </a:solidFill>
                          <a:effectLst/>
                          <a:latin typeface="Arial" panose="020B0604020202020204" pitchFamily="34" charset="0"/>
                        </a:rPr>
                        <a:t>CL</a:t>
                      </a:r>
                    </a:p>
                  </a:txBody>
                  <a:tcPr marL="7464" marR="7464" marT="7464" marB="0" anchor="ctr">
                    <a:lnL>
                      <a:noFill/>
                    </a:lnL>
                    <a:lnR>
                      <a:noFill/>
                    </a:lnR>
                    <a:lnT>
                      <a:noFill/>
                    </a:lnT>
                    <a:lnB>
                      <a:noFill/>
                    </a:lnB>
                  </a:tcPr>
                </a:tc>
                <a:tc>
                  <a:txBody>
                    <a:bodyPr/>
                    <a:lstStyle/>
                    <a:p>
                      <a:pPr algn="ctr" fontAlgn="b"/>
                      <a:r>
                        <a:rPr lang="es-AR" sz="1100" b="1" i="0" u="none" strike="noStrike">
                          <a:solidFill>
                            <a:srgbClr val="000000"/>
                          </a:solidFill>
                          <a:effectLst/>
                          <a:latin typeface="Arial" panose="020B0604020202020204" pitchFamily="34" charset="0"/>
                        </a:rPr>
                        <a:t>4143</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4438</a:t>
                      </a:r>
                    </a:p>
                  </a:txBody>
                  <a:tcPr marL="7464" marR="7464" marT="7464"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2842</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1996</a:t>
                      </a:r>
                    </a:p>
                  </a:txBody>
                  <a:tcPr marL="7464" marR="7464" marT="7464"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937</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2126</a:t>
                      </a:r>
                    </a:p>
                  </a:txBody>
                  <a:tcPr marL="7464" marR="7464" marT="7464"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7626</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6016</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6295</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5014</a:t>
                      </a:r>
                    </a:p>
                  </a:txBody>
                  <a:tcPr marL="7464" marR="7464" marT="7464" marB="0" anchor="b">
                    <a:lnL>
                      <a:noFill/>
                    </a:lnL>
                    <a:lnR>
                      <a:noFill/>
                    </a:lnR>
                    <a:lnT>
                      <a:noFill/>
                    </a:lnT>
                    <a:lnB>
                      <a:noFill/>
                    </a:lnB>
                    <a:solidFill>
                      <a:srgbClr val="FFFF00"/>
                    </a:solidFill>
                  </a:tcPr>
                </a:tc>
                <a:extLst>
                  <a:ext uri="{0D108BD9-81ED-4DB2-BD59-A6C34878D82A}">
                    <a16:rowId xmlns:a16="http://schemas.microsoft.com/office/drawing/2014/main" xmlns="" val="1131747986"/>
                  </a:ext>
                </a:extLst>
              </a:tr>
              <a:tr h="149274">
                <a:tc>
                  <a:txBody>
                    <a:bodyPr/>
                    <a:lstStyle/>
                    <a:p>
                      <a:pPr algn="l" fontAlgn="ctr"/>
                      <a:r>
                        <a:rPr lang="es-AR" sz="1100" b="0" i="0" u="none" strike="noStrike">
                          <a:solidFill>
                            <a:srgbClr val="000000"/>
                          </a:solidFill>
                          <a:effectLst/>
                          <a:latin typeface="Arial" panose="020B0604020202020204" pitchFamily="34" charset="0"/>
                        </a:rPr>
                        <a:t>DM Alerce</a:t>
                      </a:r>
                    </a:p>
                  </a:txBody>
                  <a:tcPr marL="7464" marR="7464" marT="7464" marB="0" anchor="ctr">
                    <a:lnL>
                      <a:noFill/>
                    </a:lnL>
                    <a:lnR>
                      <a:noFill/>
                    </a:lnR>
                    <a:lnT>
                      <a:noFill/>
                    </a:lnT>
                    <a:lnB>
                      <a:noFill/>
                    </a:lnB>
                  </a:tcPr>
                </a:tc>
                <a:tc>
                  <a:txBody>
                    <a:bodyPr/>
                    <a:lstStyle/>
                    <a:p>
                      <a:pPr algn="l" fontAlgn="ctr"/>
                      <a:r>
                        <a:rPr lang="es-AR" sz="1100" b="0" i="0" u="none" strike="noStrike">
                          <a:solidFill>
                            <a:srgbClr val="000000"/>
                          </a:solidFill>
                          <a:effectLst/>
                          <a:latin typeface="Arial" panose="020B0604020202020204" pitchFamily="34" charset="0"/>
                        </a:rPr>
                        <a:t>CC</a:t>
                      </a:r>
                    </a:p>
                  </a:txBody>
                  <a:tcPr marL="7464" marR="7464" marT="7464" marB="0" anchor="ctr">
                    <a:lnL>
                      <a:noFill/>
                    </a:lnL>
                    <a:lnR>
                      <a:noFill/>
                    </a:lnR>
                    <a:lnT>
                      <a:noFill/>
                    </a:lnT>
                    <a:lnB>
                      <a:noFill/>
                    </a:lnB>
                  </a:tcPr>
                </a:tc>
                <a:tc>
                  <a:txBody>
                    <a:bodyPr/>
                    <a:lstStyle/>
                    <a:p>
                      <a:pPr algn="ctr" fontAlgn="b"/>
                      <a:r>
                        <a:rPr lang="es-AR" sz="1100" b="1" i="0" u="none" strike="noStrike">
                          <a:solidFill>
                            <a:srgbClr val="000000"/>
                          </a:solidFill>
                          <a:effectLst/>
                          <a:latin typeface="Arial" panose="020B0604020202020204" pitchFamily="34" charset="0"/>
                        </a:rPr>
                        <a:t>4018</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4006</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1807</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1266</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1409</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2092</a:t>
                      </a:r>
                    </a:p>
                  </a:txBody>
                  <a:tcPr marL="7464" marR="7464" marT="7464"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8159</a:t>
                      </a:r>
                    </a:p>
                  </a:txBody>
                  <a:tcPr marL="7464" marR="7464" marT="7464"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6003</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5526</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5893</a:t>
                      </a:r>
                    </a:p>
                  </a:txBody>
                  <a:tcPr marL="7464" marR="7464" marT="7464" marB="0" anchor="b">
                    <a:lnL>
                      <a:noFill/>
                    </a:lnL>
                    <a:lnR>
                      <a:noFill/>
                    </a:lnR>
                    <a:lnT>
                      <a:noFill/>
                    </a:lnT>
                    <a:lnB>
                      <a:noFill/>
                    </a:lnB>
                    <a:solidFill>
                      <a:srgbClr val="92D050"/>
                    </a:solidFill>
                  </a:tcPr>
                </a:tc>
                <a:extLst>
                  <a:ext uri="{0D108BD9-81ED-4DB2-BD59-A6C34878D82A}">
                    <a16:rowId xmlns:a16="http://schemas.microsoft.com/office/drawing/2014/main" xmlns="" val="23428526"/>
                  </a:ext>
                </a:extLst>
              </a:tr>
              <a:tr h="149274">
                <a:tc>
                  <a:txBody>
                    <a:bodyPr/>
                    <a:lstStyle/>
                    <a:p>
                      <a:pPr algn="l" fontAlgn="ctr"/>
                      <a:r>
                        <a:rPr lang="es-AR" sz="1100" b="0" i="0" u="none" strike="noStrike">
                          <a:solidFill>
                            <a:srgbClr val="000000"/>
                          </a:solidFill>
                          <a:effectLst/>
                          <a:latin typeface="Arial" panose="020B0604020202020204" pitchFamily="34" charset="0"/>
                        </a:rPr>
                        <a:t>DM Ñandubay</a:t>
                      </a:r>
                    </a:p>
                  </a:txBody>
                  <a:tcPr marL="7464" marR="7464" marT="7464" marB="0" anchor="ctr">
                    <a:lnL>
                      <a:noFill/>
                    </a:lnL>
                    <a:lnR>
                      <a:noFill/>
                    </a:lnR>
                    <a:lnT>
                      <a:noFill/>
                    </a:lnT>
                    <a:lnB>
                      <a:noFill/>
                    </a:lnB>
                  </a:tcPr>
                </a:tc>
                <a:tc>
                  <a:txBody>
                    <a:bodyPr/>
                    <a:lstStyle/>
                    <a:p>
                      <a:pPr algn="l" fontAlgn="ctr"/>
                      <a:r>
                        <a:rPr lang="es-AR" sz="1100" b="0" i="0" u="none" strike="noStrike">
                          <a:solidFill>
                            <a:srgbClr val="000000"/>
                          </a:solidFill>
                          <a:effectLst/>
                          <a:latin typeface="Arial" panose="020B0604020202020204" pitchFamily="34" charset="0"/>
                        </a:rPr>
                        <a:t>CC</a:t>
                      </a:r>
                    </a:p>
                  </a:txBody>
                  <a:tcPr marL="7464" marR="7464" marT="7464" marB="0" anchor="ctr">
                    <a:lnL>
                      <a:noFill/>
                    </a:lnL>
                    <a:lnR>
                      <a:noFill/>
                    </a:lnR>
                    <a:lnT>
                      <a:noFill/>
                    </a:lnT>
                    <a:lnB>
                      <a:noFill/>
                    </a:lnB>
                  </a:tcPr>
                </a:tc>
                <a:tc>
                  <a:txBody>
                    <a:bodyPr/>
                    <a:lstStyle/>
                    <a:p>
                      <a:pPr algn="ctr" fontAlgn="b"/>
                      <a:r>
                        <a:rPr lang="es-AR" sz="1100" b="1" i="0" u="none" strike="noStrike">
                          <a:solidFill>
                            <a:srgbClr val="000000"/>
                          </a:solidFill>
                          <a:effectLst/>
                          <a:latin typeface="Arial" panose="020B0604020202020204" pitchFamily="34" charset="0"/>
                        </a:rPr>
                        <a:t>3999</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4080</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2311</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848</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1330</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1619</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8242</a:t>
                      </a:r>
                    </a:p>
                  </a:txBody>
                  <a:tcPr marL="7464" marR="7464" marT="7464"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6551</a:t>
                      </a:r>
                    </a:p>
                  </a:txBody>
                  <a:tcPr marL="7464" marR="7464" marT="7464"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5623</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5387</a:t>
                      </a:r>
                    </a:p>
                  </a:txBody>
                  <a:tcPr marL="7464" marR="7464" marT="7464" marB="0" anchor="b">
                    <a:lnL>
                      <a:noFill/>
                    </a:lnL>
                    <a:lnR>
                      <a:noFill/>
                    </a:lnR>
                    <a:lnT>
                      <a:noFill/>
                    </a:lnT>
                    <a:lnB>
                      <a:noFill/>
                    </a:lnB>
                    <a:solidFill>
                      <a:srgbClr val="92D050"/>
                    </a:solidFill>
                  </a:tcPr>
                </a:tc>
                <a:extLst>
                  <a:ext uri="{0D108BD9-81ED-4DB2-BD59-A6C34878D82A}">
                    <a16:rowId xmlns:a16="http://schemas.microsoft.com/office/drawing/2014/main" xmlns="" val="57985532"/>
                  </a:ext>
                </a:extLst>
              </a:tr>
              <a:tr h="149274">
                <a:tc>
                  <a:txBody>
                    <a:bodyPr/>
                    <a:lstStyle/>
                    <a:p>
                      <a:pPr algn="l" fontAlgn="ctr"/>
                      <a:r>
                        <a:rPr lang="es-AR" sz="1100" b="0" i="0" u="none" strike="noStrike">
                          <a:solidFill>
                            <a:srgbClr val="000000"/>
                          </a:solidFill>
                          <a:effectLst/>
                          <a:latin typeface="Arial" panose="020B0604020202020204" pitchFamily="34" charset="0"/>
                        </a:rPr>
                        <a:t>DM Pehuen</a:t>
                      </a:r>
                    </a:p>
                  </a:txBody>
                  <a:tcPr marL="7464" marR="7464" marT="7464" marB="0" anchor="ctr">
                    <a:lnL>
                      <a:noFill/>
                    </a:lnL>
                    <a:lnR>
                      <a:noFill/>
                    </a:lnR>
                    <a:lnT>
                      <a:noFill/>
                    </a:lnT>
                    <a:lnB>
                      <a:noFill/>
                    </a:lnB>
                  </a:tcPr>
                </a:tc>
                <a:tc>
                  <a:txBody>
                    <a:bodyPr/>
                    <a:lstStyle/>
                    <a:p>
                      <a:pPr algn="l" fontAlgn="ctr"/>
                      <a:r>
                        <a:rPr lang="es-AR" sz="1100" b="0" i="0" u="none" strike="noStrike">
                          <a:solidFill>
                            <a:srgbClr val="000000"/>
                          </a:solidFill>
                          <a:effectLst/>
                          <a:latin typeface="Arial" panose="020B0604020202020204" pitchFamily="34" charset="0"/>
                        </a:rPr>
                        <a:t>CL</a:t>
                      </a:r>
                    </a:p>
                  </a:txBody>
                  <a:tcPr marL="7464" marR="7464" marT="7464" marB="0" anchor="ctr">
                    <a:lnL>
                      <a:noFill/>
                    </a:lnL>
                    <a:lnR>
                      <a:noFill/>
                    </a:lnR>
                    <a:lnT>
                      <a:noFill/>
                    </a:lnT>
                    <a:lnB>
                      <a:noFill/>
                    </a:lnB>
                  </a:tcPr>
                </a:tc>
                <a:tc>
                  <a:txBody>
                    <a:bodyPr/>
                    <a:lstStyle/>
                    <a:p>
                      <a:pPr algn="ctr" fontAlgn="b"/>
                      <a:r>
                        <a:rPr lang="es-AR" sz="1100" b="1" i="0" u="none" strike="noStrike">
                          <a:solidFill>
                            <a:srgbClr val="000000"/>
                          </a:solidFill>
                          <a:effectLst/>
                          <a:latin typeface="Arial" panose="020B0604020202020204" pitchFamily="34" charset="0"/>
                        </a:rPr>
                        <a:t>3954</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4080</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3107</a:t>
                      </a:r>
                    </a:p>
                  </a:txBody>
                  <a:tcPr marL="7464" marR="7464" marT="7464"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1864</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1015</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1748</a:t>
                      </a:r>
                    </a:p>
                  </a:txBody>
                  <a:tcPr marL="7464" marR="7464" marT="7464"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7985</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5584</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5104</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5101</a:t>
                      </a:r>
                    </a:p>
                  </a:txBody>
                  <a:tcPr marL="7464" marR="7464" marT="7464" marB="0" anchor="b">
                    <a:lnL>
                      <a:noFill/>
                    </a:lnL>
                    <a:lnR>
                      <a:noFill/>
                    </a:lnR>
                    <a:lnT>
                      <a:noFill/>
                    </a:lnT>
                    <a:lnB>
                      <a:noFill/>
                    </a:lnB>
                    <a:solidFill>
                      <a:srgbClr val="FFFF00"/>
                    </a:solidFill>
                  </a:tcPr>
                </a:tc>
                <a:extLst>
                  <a:ext uri="{0D108BD9-81ED-4DB2-BD59-A6C34878D82A}">
                    <a16:rowId xmlns:a16="http://schemas.microsoft.com/office/drawing/2014/main" xmlns="" val="2778589271"/>
                  </a:ext>
                </a:extLst>
              </a:tr>
              <a:tr h="149274">
                <a:tc>
                  <a:txBody>
                    <a:bodyPr/>
                    <a:lstStyle/>
                    <a:p>
                      <a:pPr algn="l" fontAlgn="ctr"/>
                      <a:r>
                        <a:rPr lang="es-AR" sz="1100" b="0" i="0" u="none" strike="noStrike" dirty="0">
                          <a:solidFill>
                            <a:srgbClr val="000000"/>
                          </a:solidFill>
                          <a:effectLst/>
                          <a:latin typeface="Arial" panose="020B0604020202020204" pitchFamily="34" charset="0"/>
                        </a:rPr>
                        <a:t>DM Algarrobo</a:t>
                      </a:r>
                    </a:p>
                  </a:txBody>
                  <a:tcPr marL="7464" marR="7464" marT="7464" marB="0" anchor="ctr">
                    <a:lnL>
                      <a:noFill/>
                    </a:lnL>
                    <a:lnR>
                      <a:noFill/>
                    </a:lnR>
                    <a:lnT>
                      <a:noFill/>
                    </a:lnT>
                    <a:lnB>
                      <a:noFill/>
                    </a:lnB>
                  </a:tcPr>
                </a:tc>
                <a:tc>
                  <a:txBody>
                    <a:bodyPr/>
                    <a:lstStyle/>
                    <a:p>
                      <a:pPr algn="l" fontAlgn="ctr"/>
                      <a:r>
                        <a:rPr lang="es-AR" sz="1100" b="0" i="0" u="none" strike="noStrike">
                          <a:solidFill>
                            <a:srgbClr val="000000"/>
                          </a:solidFill>
                          <a:effectLst/>
                          <a:latin typeface="Arial" panose="020B0604020202020204" pitchFamily="34" charset="0"/>
                        </a:rPr>
                        <a:t>CL</a:t>
                      </a:r>
                    </a:p>
                  </a:txBody>
                  <a:tcPr marL="7464" marR="7464" marT="7464" marB="0" anchor="ctr">
                    <a:lnL>
                      <a:noFill/>
                    </a:lnL>
                    <a:lnR>
                      <a:noFill/>
                    </a:lnR>
                    <a:lnT>
                      <a:noFill/>
                    </a:lnT>
                    <a:lnB>
                      <a:noFill/>
                    </a:lnB>
                  </a:tcPr>
                </a:tc>
                <a:tc>
                  <a:txBody>
                    <a:bodyPr/>
                    <a:lstStyle/>
                    <a:p>
                      <a:pPr algn="ctr" fontAlgn="b"/>
                      <a:r>
                        <a:rPr lang="es-AR" sz="1100" b="1" i="0" u="none" strike="noStrike">
                          <a:solidFill>
                            <a:srgbClr val="000000"/>
                          </a:solidFill>
                          <a:effectLst/>
                          <a:latin typeface="Arial" panose="020B0604020202020204" pitchFamily="34" charset="0"/>
                        </a:rPr>
                        <a:t>3926</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3727</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3039</a:t>
                      </a:r>
                    </a:p>
                  </a:txBody>
                  <a:tcPr marL="7464" marR="7464" marT="7464"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1108</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899</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1799</a:t>
                      </a:r>
                    </a:p>
                  </a:txBody>
                  <a:tcPr marL="7464" marR="7464" marT="7464"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8112</a:t>
                      </a:r>
                    </a:p>
                  </a:txBody>
                  <a:tcPr marL="7464" marR="7464" marT="7464"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6029</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5138</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5484</a:t>
                      </a:r>
                    </a:p>
                  </a:txBody>
                  <a:tcPr marL="7464" marR="7464" marT="7464" marB="0" anchor="b">
                    <a:lnL>
                      <a:noFill/>
                    </a:lnL>
                    <a:lnR>
                      <a:noFill/>
                    </a:lnR>
                    <a:lnT>
                      <a:noFill/>
                    </a:lnT>
                    <a:lnB>
                      <a:noFill/>
                    </a:lnB>
                    <a:solidFill>
                      <a:srgbClr val="92D050"/>
                    </a:solidFill>
                  </a:tcPr>
                </a:tc>
                <a:extLst>
                  <a:ext uri="{0D108BD9-81ED-4DB2-BD59-A6C34878D82A}">
                    <a16:rowId xmlns:a16="http://schemas.microsoft.com/office/drawing/2014/main" xmlns="" val="303638268"/>
                  </a:ext>
                </a:extLst>
              </a:tr>
              <a:tr h="149274">
                <a:tc>
                  <a:txBody>
                    <a:bodyPr/>
                    <a:lstStyle/>
                    <a:p>
                      <a:pPr algn="l" fontAlgn="ctr"/>
                      <a:r>
                        <a:rPr lang="es-AR" sz="1100" b="0" i="0" u="none" strike="noStrike">
                          <a:solidFill>
                            <a:srgbClr val="000000"/>
                          </a:solidFill>
                          <a:effectLst/>
                          <a:latin typeface="Arial" panose="020B0604020202020204" pitchFamily="34" charset="0"/>
                        </a:rPr>
                        <a:t>DM Ceibo</a:t>
                      </a:r>
                    </a:p>
                  </a:txBody>
                  <a:tcPr marL="7464" marR="7464" marT="7464" marB="0" anchor="ctr">
                    <a:lnL>
                      <a:noFill/>
                    </a:lnL>
                    <a:lnR>
                      <a:noFill/>
                    </a:lnR>
                    <a:lnT>
                      <a:noFill/>
                    </a:lnT>
                    <a:lnB>
                      <a:noFill/>
                    </a:lnB>
                  </a:tcPr>
                </a:tc>
                <a:tc>
                  <a:txBody>
                    <a:bodyPr/>
                    <a:lstStyle/>
                    <a:p>
                      <a:pPr algn="l" fontAlgn="ctr"/>
                      <a:r>
                        <a:rPr lang="es-AR" sz="1100" b="0" i="0" u="none" strike="noStrike">
                          <a:solidFill>
                            <a:srgbClr val="000000"/>
                          </a:solidFill>
                          <a:effectLst/>
                          <a:latin typeface="Arial" panose="020B0604020202020204" pitchFamily="34" charset="0"/>
                        </a:rPr>
                        <a:t>CC</a:t>
                      </a:r>
                    </a:p>
                  </a:txBody>
                  <a:tcPr marL="7464" marR="7464" marT="7464" marB="0" anchor="ctr">
                    <a:lnL>
                      <a:noFill/>
                    </a:lnL>
                    <a:lnR>
                      <a:noFill/>
                    </a:lnR>
                    <a:lnT>
                      <a:noFill/>
                    </a:lnT>
                    <a:lnB>
                      <a:noFill/>
                    </a:lnB>
                  </a:tcPr>
                </a:tc>
                <a:tc>
                  <a:txBody>
                    <a:bodyPr/>
                    <a:lstStyle/>
                    <a:p>
                      <a:pPr algn="ctr" fontAlgn="b"/>
                      <a:r>
                        <a:rPr lang="es-AR" sz="1100" b="1" i="0" u="none" strike="noStrike">
                          <a:solidFill>
                            <a:srgbClr val="000000"/>
                          </a:solidFill>
                          <a:effectLst/>
                          <a:latin typeface="Arial" panose="020B0604020202020204" pitchFamily="34" charset="0"/>
                        </a:rPr>
                        <a:t>3875</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4298</a:t>
                      </a:r>
                    </a:p>
                  </a:txBody>
                  <a:tcPr marL="7464" marR="7464" marT="7464"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1628</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706</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1132</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1391</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8138</a:t>
                      </a:r>
                    </a:p>
                  </a:txBody>
                  <a:tcPr marL="7464" marR="7464" marT="7464"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5761</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6166</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5655</a:t>
                      </a:r>
                    </a:p>
                  </a:txBody>
                  <a:tcPr marL="7464" marR="7464" marT="7464" marB="0" anchor="b">
                    <a:lnL>
                      <a:noFill/>
                    </a:lnL>
                    <a:lnR>
                      <a:noFill/>
                    </a:lnR>
                    <a:lnT>
                      <a:noFill/>
                    </a:lnT>
                    <a:lnB>
                      <a:noFill/>
                    </a:lnB>
                    <a:solidFill>
                      <a:srgbClr val="92D050"/>
                    </a:solidFill>
                  </a:tcPr>
                </a:tc>
                <a:extLst>
                  <a:ext uri="{0D108BD9-81ED-4DB2-BD59-A6C34878D82A}">
                    <a16:rowId xmlns:a16="http://schemas.microsoft.com/office/drawing/2014/main" xmlns="" val="3344471904"/>
                  </a:ext>
                </a:extLst>
              </a:tr>
              <a:tr h="149274">
                <a:tc>
                  <a:txBody>
                    <a:bodyPr/>
                    <a:lstStyle/>
                    <a:p>
                      <a:pPr algn="l" fontAlgn="ctr"/>
                      <a:r>
                        <a:rPr lang="es-AR" sz="1100" b="0" i="0" u="none" strike="noStrike">
                          <a:solidFill>
                            <a:srgbClr val="000000"/>
                          </a:solidFill>
                          <a:effectLst/>
                          <a:latin typeface="Arial" panose="020B0604020202020204" pitchFamily="34" charset="0"/>
                        </a:rPr>
                        <a:t>Géminis</a:t>
                      </a:r>
                    </a:p>
                  </a:txBody>
                  <a:tcPr marL="7464" marR="7464" marT="7464" marB="0" anchor="ctr">
                    <a:lnL>
                      <a:noFill/>
                    </a:lnL>
                    <a:lnR>
                      <a:noFill/>
                    </a:lnR>
                    <a:lnT>
                      <a:noFill/>
                    </a:lnT>
                    <a:lnB>
                      <a:noFill/>
                    </a:lnB>
                  </a:tcPr>
                </a:tc>
                <a:tc>
                  <a:txBody>
                    <a:bodyPr/>
                    <a:lstStyle/>
                    <a:p>
                      <a:pPr algn="l" fontAlgn="ctr"/>
                      <a:r>
                        <a:rPr lang="es-AR" sz="1100" b="0" i="0" u="none" strike="noStrike">
                          <a:solidFill>
                            <a:srgbClr val="000000"/>
                          </a:solidFill>
                          <a:effectLst/>
                          <a:latin typeface="Arial" panose="020B0604020202020204" pitchFamily="34" charset="0"/>
                        </a:rPr>
                        <a:t>CL</a:t>
                      </a:r>
                    </a:p>
                  </a:txBody>
                  <a:tcPr marL="7464" marR="7464" marT="7464" marB="0" anchor="ctr">
                    <a:lnL>
                      <a:noFill/>
                    </a:lnL>
                    <a:lnR>
                      <a:noFill/>
                    </a:lnR>
                    <a:lnT>
                      <a:noFill/>
                    </a:lnT>
                    <a:lnB>
                      <a:noFill/>
                    </a:lnB>
                  </a:tcPr>
                </a:tc>
                <a:tc>
                  <a:txBody>
                    <a:bodyPr/>
                    <a:lstStyle/>
                    <a:p>
                      <a:pPr algn="ctr" fontAlgn="b"/>
                      <a:r>
                        <a:rPr lang="es-AR" sz="1100" b="1" i="0" u="none" strike="noStrike">
                          <a:solidFill>
                            <a:srgbClr val="000000"/>
                          </a:solidFill>
                          <a:effectLst/>
                          <a:latin typeface="Arial" panose="020B0604020202020204" pitchFamily="34" charset="0"/>
                        </a:rPr>
                        <a:t>3854</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3862</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2646</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1419</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1017</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2047</a:t>
                      </a:r>
                    </a:p>
                  </a:txBody>
                  <a:tcPr marL="7464" marR="7464" marT="7464"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7869</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5876</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5221</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4732</a:t>
                      </a:r>
                    </a:p>
                  </a:txBody>
                  <a:tcPr marL="7464" marR="7464" marT="7464" marB="0" anchor="b">
                    <a:lnL>
                      <a:noFill/>
                    </a:lnL>
                    <a:lnR>
                      <a:noFill/>
                    </a:lnR>
                    <a:lnT>
                      <a:noFill/>
                    </a:lnT>
                    <a:lnB>
                      <a:noFill/>
                    </a:lnB>
                    <a:solidFill>
                      <a:srgbClr val="FFFF00"/>
                    </a:solidFill>
                  </a:tcPr>
                </a:tc>
                <a:extLst>
                  <a:ext uri="{0D108BD9-81ED-4DB2-BD59-A6C34878D82A}">
                    <a16:rowId xmlns:a16="http://schemas.microsoft.com/office/drawing/2014/main" xmlns="" val="587492669"/>
                  </a:ext>
                </a:extLst>
              </a:tr>
              <a:tr h="149274">
                <a:tc>
                  <a:txBody>
                    <a:bodyPr/>
                    <a:lstStyle/>
                    <a:p>
                      <a:pPr algn="l" fontAlgn="ctr"/>
                      <a:r>
                        <a:rPr lang="es-AR" sz="1100" b="0" i="0" u="none" strike="noStrike">
                          <a:solidFill>
                            <a:srgbClr val="000000"/>
                          </a:solidFill>
                          <a:effectLst/>
                          <a:latin typeface="Arial" panose="020B0604020202020204" pitchFamily="34" charset="0"/>
                        </a:rPr>
                        <a:t>IS Tordo</a:t>
                      </a:r>
                    </a:p>
                  </a:txBody>
                  <a:tcPr marL="7464" marR="7464" marT="7464" marB="0" anchor="ctr">
                    <a:lnL>
                      <a:noFill/>
                    </a:lnL>
                    <a:lnR>
                      <a:noFill/>
                    </a:lnR>
                    <a:lnT>
                      <a:noFill/>
                    </a:lnT>
                    <a:lnB>
                      <a:noFill/>
                    </a:lnB>
                  </a:tcPr>
                </a:tc>
                <a:tc>
                  <a:txBody>
                    <a:bodyPr/>
                    <a:lstStyle/>
                    <a:p>
                      <a:pPr algn="l" fontAlgn="ctr"/>
                      <a:r>
                        <a:rPr lang="es-AR" sz="1100" b="0" i="0" u="none" strike="noStrike">
                          <a:solidFill>
                            <a:srgbClr val="000000"/>
                          </a:solidFill>
                          <a:effectLst/>
                          <a:latin typeface="Arial" panose="020B0604020202020204" pitchFamily="34" charset="0"/>
                        </a:rPr>
                        <a:t>CC</a:t>
                      </a:r>
                    </a:p>
                  </a:txBody>
                  <a:tcPr marL="7464" marR="7464" marT="7464" marB="0" anchor="ctr">
                    <a:lnL>
                      <a:noFill/>
                    </a:lnL>
                    <a:lnR>
                      <a:noFill/>
                    </a:lnR>
                    <a:lnT>
                      <a:noFill/>
                    </a:lnT>
                    <a:lnB>
                      <a:noFill/>
                    </a:lnB>
                  </a:tcPr>
                </a:tc>
                <a:tc>
                  <a:txBody>
                    <a:bodyPr/>
                    <a:lstStyle/>
                    <a:p>
                      <a:pPr algn="ctr" fontAlgn="b"/>
                      <a:r>
                        <a:rPr lang="es-AR" sz="1100" b="1" i="0" u="none" strike="noStrike">
                          <a:solidFill>
                            <a:srgbClr val="000000"/>
                          </a:solidFill>
                          <a:effectLst/>
                          <a:latin typeface="Arial" panose="020B0604020202020204" pitchFamily="34" charset="0"/>
                        </a:rPr>
                        <a:t>3826</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3325</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1549</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140</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830</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1898</a:t>
                      </a:r>
                    </a:p>
                  </a:txBody>
                  <a:tcPr marL="7464" marR="7464" marT="7464"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7731</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6403</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7178</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5384</a:t>
                      </a:r>
                    </a:p>
                  </a:txBody>
                  <a:tcPr marL="7464" marR="7464" marT="7464" marB="0" anchor="b">
                    <a:lnL>
                      <a:noFill/>
                    </a:lnL>
                    <a:lnR>
                      <a:noFill/>
                    </a:lnR>
                    <a:lnT>
                      <a:noFill/>
                    </a:lnT>
                    <a:lnB>
                      <a:noFill/>
                    </a:lnB>
                    <a:solidFill>
                      <a:srgbClr val="92D050"/>
                    </a:solidFill>
                  </a:tcPr>
                </a:tc>
                <a:extLst>
                  <a:ext uri="{0D108BD9-81ED-4DB2-BD59-A6C34878D82A}">
                    <a16:rowId xmlns:a16="http://schemas.microsoft.com/office/drawing/2014/main" xmlns="" val="3832455016"/>
                  </a:ext>
                </a:extLst>
              </a:tr>
              <a:tr h="149274">
                <a:tc>
                  <a:txBody>
                    <a:bodyPr/>
                    <a:lstStyle/>
                    <a:p>
                      <a:pPr algn="l" fontAlgn="ctr"/>
                      <a:r>
                        <a:rPr lang="es-AR" sz="1100" b="0" i="0" u="none" strike="noStrike">
                          <a:solidFill>
                            <a:srgbClr val="000000"/>
                          </a:solidFill>
                          <a:effectLst/>
                          <a:latin typeface="Arial" panose="020B0604020202020204" pitchFamily="34" charset="0"/>
                        </a:rPr>
                        <a:t>Quiriko</a:t>
                      </a:r>
                    </a:p>
                  </a:txBody>
                  <a:tcPr marL="7464" marR="7464" marT="7464" marB="0" anchor="ctr">
                    <a:lnL>
                      <a:noFill/>
                    </a:lnL>
                    <a:lnR>
                      <a:noFill/>
                    </a:lnR>
                    <a:lnT>
                      <a:noFill/>
                    </a:lnT>
                    <a:lnB>
                      <a:noFill/>
                    </a:lnB>
                  </a:tcPr>
                </a:tc>
                <a:tc>
                  <a:txBody>
                    <a:bodyPr/>
                    <a:lstStyle/>
                    <a:p>
                      <a:pPr algn="l" fontAlgn="ctr"/>
                      <a:r>
                        <a:rPr lang="es-AR" sz="1100" b="0" i="0" u="none" strike="noStrike">
                          <a:solidFill>
                            <a:srgbClr val="000000"/>
                          </a:solidFill>
                          <a:effectLst/>
                          <a:latin typeface="Arial" panose="020B0604020202020204" pitchFamily="34" charset="0"/>
                        </a:rPr>
                        <a:t>CC</a:t>
                      </a:r>
                    </a:p>
                  </a:txBody>
                  <a:tcPr marL="7464" marR="7464" marT="7464" marB="0" anchor="ctr">
                    <a:lnL>
                      <a:noFill/>
                    </a:lnL>
                    <a:lnR>
                      <a:noFill/>
                    </a:lnR>
                    <a:lnT>
                      <a:noFill/>
                    </a:lnT>
                    <a:lnB>
                      <a:noFill/>
                    </a:lnB>
                  </a:tcPr>
                </a:tc>
                <a:tc>
                  <a:txBody>
                    <a:bodyPr/>
                    <a:lstStyle/>
                    <a:p>
                      <a:pPr algn="ctr" fontAlgn="b"/>
                      <a:r>
                        <a:rPr lang="es-AR" sz="1100" b="1" i="0" u="none" strike="noStrike">
                          <a:solidFill>
                            <a:srgbClr val="000000"/>
                          </a:solidFill>
                          <a:effectLst/>
                          <a:latin typeface="Arial" panose="020B0604020202020204" pitchFamily="34" charset="0"/>
                        </a:rPr>
                        <a:t>3795</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3877</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2387</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1057</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1841</a:t>
                      </a:r>
                    </a:p>
                  </a:txBody>
                  <a:tcPr marL="7464" marR="7464" marT="7464"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1298</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7824</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5790</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4887</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5195</a:t>
                      </a:r>
                    </a:p>
                  </a:txBody>
                  <a:tcPr marL="7464" marR="7464" marT="7464" marB="0" anchor="b">
                    <a:lnL>
                      <a:noFill/>
                    </a:lnL>
                    <a:lnR>
                      <a:noFill/>
                    </a:lnR>
                    <a:lnT>
                      <a:noFill/>
                    </a:lnT>
                    <a:lnB>
                      <a:noFill/>
                    </a:lnB>
                    <a:solidFill>
                      <a:srgbClr val="FFFF00"/>
                    </a:solidFill>
                  </a:tcPr>
                </a:tc>
                <a:extLst>
                  <a:ext uri="{0D108BD9-81ED-4DB2-BD59-A6C34878D82A}">
                    <a16:rowId xmlns:a16="http://schemas.microsoft.com/office/drawing/2014/main" xmlns="" val="1821669944"/>
                  </a:ext>
                </a:extLst>
              </a:tr>
              <a:tr h="149274">
                <a:tc>
                  <a:txBody>
                    <a:bodyPr/>
                    <a:lstStyle/>
                    <a:p>
                      <a:pPr algn="l" fontAlgn="ctr"/>
                      <a:r>
                        <a:rPr lang="es-AR" sz="1100" b="0" i="0" u="none" strike="noStrike">
                          <a:solidFill>
                            <a:srgbClr val="000000"/>
                          </a:solidFill>
                          <a:effectLst/>
                          <a:latin typeface="Arial" panose="020B0604020202020204" pitchFamily="34" charset="0"/>
                        </a:rPr>
                        <a:t>B Colihue</a:t>
                      </a:r>
                    </a:p>
                  </a:txBody>
                  <a:tcPr marL="7464" marR="7464" marT="7464" marB="0" anchor="ctr">
                    <a:lnL>
                      <a:noFill/>
                    </a:lnL>
                    <a:lnR>
                      <a:noFill/>
                    </a:lnR>
                    <a:lnT>
                      <a:noFill/>
                    </a:lnT>
                    <a:lnB>
                      <a:noFill/>
                    </a:lnB>
                  </a:tcPr>
                </a:tc>
                <a:tc>
                  <a:txBody>
                    <a:bodyPr/>
                    <a:lstStyle/>
                    <a:p>
                      <a:pPr algn="l" fontAlgn="ctr"/>
                      <a:r>
                        <a:rPr lang="es-AR" sz="1100" b="0" i="0" u="none" strike="noStrike">
                          <a:solidFill>
                            <a:srgbClr val="000000"/>
                          </a:solidFill>
                          <a:effectLst/>
                          <a:latin typeface="Arial" panose="020B0604020202020204" pitchFamily="34" charset="0"/>
                        </a:rPr>
                        <a:t>CL</a:t>
                      </a:r>
                    </a:p>
                  </a:txBody>
                  <a:tcPr marL="7464" marR="7464" marT="7464" marB="0" anchor="ctr">
                    <a:lnL>
                      <a:noFill/>
                    </a:lnL>
                    <a:lnR>
                      <a:noFill/>
                    </a:lnR>
                    <a:lnT>
                      <a:noFill/>
                    </a:lnT>
                    <a:lnB>
                      <a:noFill/>
                    </a:lnB>
                  </a:tcPr>
                </a:tc>
                <a:tc>
                  <a:txBody>
                    <a:bodyPr/>
                    <a:lstStyle/>
                    <a:p>
                      <a:pPr algn="ctr" fontAlgn="b"/>
                      <a:r>
                        <a:rPr lang="es-AR" sz="1100" b="1" i="0" u="none" strike="noStrike">
                          <a:solidFill>
                            <a:srgbClr val="000000"/>
                          </a:solidFill>
                          <a:effectLst/>
                          <a:latin typeface="Arial" panose="020B0604020202020204" pitchFamily="34" charset="0"/>
                        </a:rPr>
                        <a:t>3743</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4186</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3448</a:t>
                      </a:r>
                    </a:p>
                  </a:txBody>
                  <a:tcPr marL="7464" marR="7464" marT="7464"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1134</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526</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2275</a:t>
                      </a:r>
                    </a:p>
                  </a:txBody>
                  <a:tcPr marL="7464" marR="7464" marT="7464"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7524</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5008</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4673</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4914</a:t>
                      </a:r>
                    </a:p>
                  </a:txBody>
                  <a:tcPr marL="7464" marR="7464" marT="7464" marB="0" anchor="b">
                    <a:lnL>
                      <a:noFill/>
                    </a:lnL>
                    <a:lnR>
                      <a:noFill/>
                    </a:lnR>
                    <a:lnT>
                      <a:noFill/>
                    </a:lnT>
                    <a:lnB>
                      <a:noFill/>
                    </a:lnB>
                    <a:solidFill>
                      <a:srgbClr val="FFFF00"/>
                    </a:solidFill>
                  </a:tcPr>
                </a:tc>
                <a:extLst>
                  <a:ext uri="{0D108BD9-81ED-4DB2-BD59-A6C34878D82A}">
                    <a16:rowId xmlns:a16="http://schemas.microsoft.com/office/drawing/2014/main" xmlns="" val="3075268454"/>
                  </a:ext>
                </a:extLst>
              </a:tr>
              <a:tr h="149274">
                <a:tc>
                  <a:txBody>
                    <a:bodyPr/>
                    <a:lstStyle/>
                    <a:p>
                      <a:pPr algn="l" fontAlgn="ctr"/>
                      <a:r>
                        <a:rPr lang="es-AR" sz="1100" b="0" i="0" u="none" strike="noStrike">
                          <a:solidFill>
                            <a:srgbClr val="000000"/>
                          </a:solidFill>
                          <a:effectLst/>
                          <a:latin typeface="Arial" panose="020B0604020202020204" pitchFamily="34" charset="0"/>
                        </a:rPr>
                        <a:t>SY 109</a:t>
                      </a:r>
                    </a:p>
                  </a:txBody>
                  <a:tcPr marL="7464" marR="7464" marT="7464" marB="0" anchor="ctr">
                    <a:lnL>
                      <a:noFill/>
                    </a:lnL>
                    <a:lnR>
                      <a:noFill/>
                    </a:lnR>
                    <a:lnT>
                      <a:noFill/>
                    </a:lnT>
                    <a:lnB>
                      <a:noFill/>
                    </a:lnB>
                  </a:tcPr>
                </a:tc>
                <a:tc>
                  <a:txBody>
                    <a:bodyPr/>
                    <a:lstStyle/>
                    <a:p>
                      <a:pPr algn="l" fontAlgn="ctr"/>
                      <a:r>
                        <a:rPr lang="es-AR" sz="1100" b="0" i="0" u="none" strike="noStrike">
                          <a:solidFill>
                            <a:srgbClr val="000000"/>
                          </a:solidFill>
                          <a:effectLst/>
                          <a:latin typeface="Arial" panose="020B0604020202020204" pitchFamily="34" charset="0"/>
                        </a:rPr>
                        <a:t>CL</a:t>
                      </a:r>
                    </a:p>
                  </a:txBody>
                  <a:tcPr marL="7464" marR="7464" marT="7464" marB="0" anchor="ctr">
                    <a:lnL>
                      <a:noFill/>
                    </a:lnL>
                    <a:lnR>
                      <a:noFill/>
                    </a:lnR>
                    <a:lnT>
                      <a:noFill/>
                    </a:lnT>
                    <a:lnB>
                      <a:noFill/>
                    </a:lnB>
                  </a:tcPr>
                </a:tc>
                <a:tc>
                  <a:txBody>
                    <a:bodyPr/>
                    <a:lstStyle/>
                    <a:p>
                      <a:pPr algn="ctr" fontAlgn="b"/>
                      <a:r>
                        <a:rPr lang="es-AR" sz="1100" b="1" i="0" u="none" strike="noStrike">
                          <a:solidFill>
                            <a:srgbClr val="000000"/>
                          </a:solidFill>
                          <a:effectLst/>
                          <a:latin typeface="Arial" panose="020B0604020202020204" pitchFamily="34" charset="0"/>
                        </a:rPr>
                        <a:t>3728</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3833</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2517</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1286</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dirty="0">
                          <a:solidFill>
                            <a:srgbClr val="000000"/>
                          </a:solidFill>
                          <a:effectLst/>
                          <a:latin typeface="Arial" panose="020B0604020202020204" pitchFamily="34" charset="0"/>
                        </a:rPr>
                        <a:t>879</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1881</a:t>
                      </a:r>
                    </a:p>
                  </a:txBody>
                  <a:tcPr marL="7464" marR="7464" marT="7464"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7736</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5231</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4989</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5204</a:t>
                      </a:r>
                    </a:p>
                  </a:txBody>
                  <a:tcPr marL="7464" marR="7464" marT="7464" marB="0" anchor="b">
                    <a:lnL>
                      <a:noFill/>
                    </a:lnL>
                    <a:lnR>
                      <a:noFill/>
                    </a:lnR>
                    <a:lnT>
                      <a:noFill/>
                    </a:lnT>
                    <a:lnB>
                      <a:noFill/>
                    </a:lnB>
                    <a:solidFill>
                      <a:srgbClr val="FFFF00"/>
                    </a:solidFill>
                  </a:tcPr>
                </a:tc>
                <a:extLst>
                  <a:ext uri="{0D108BD9-81ED-4DB2-BD59-A6C34878D82A}">
                    <a16:rowId xmlns:a16="http://schemas.microsoft.com/office/drawing/2014/main" xmlns="" val="2683886907"/>
                  </a:ext>
                </a:extLst>
              </a:tr>
              <a:tr h="149274">
                <a:tc>
                  <a:txBody>
                    <a:bodyPr/>
                    <a:lstStyle/>
                    <a:p>
                      <a:pPr algn="l" fontAlgn="ctr"/>
                      <a:r>
                        <a:rPr lang="es-AR" sz="1100" b="0" i="0" u="none" strike="noStrike">
                          <a:solidFill>
                            <a:srgbClr val="000000"/>
                          </a:solidFill>
                          <a:effectLst/>
                          <a:latin typeface="Arial" panose="020B0604020202020204" pitchFamily="34" charset="0"/>
                        </a:rPr>
                        <a:t>1833</a:t>
                      </a:r>
                    </a:p>
                  </a:txBody>
                  <a:tcPr marL="7464" marR="7464" marT="7464" marB="0" anchor="ctr">
                    <a:lnL>
                      <a:noFill/>
                    </a:lnL>
                    <a:lnR>
                      <a:noFill/>
                    </a:lnR>
                    <a:lnT>
                      <a:noFill/>
                    </a:lnT>
                    <a:lnB>
                      <a:noFill/>
                    </a:lnB>
                  </a:tcPr>
                </a:tc>
                <a:tc>
                  <a:txBody>
                    <a:bodyPr/>
                    <a:lstStyle/>
                    <a:p>
                      <a:pPr algn="l" fontAlgn="ctr"/>
                      <a:r>
                        <a:rPr lang="es-AR" sz="1100" b="0" i="0" u="none" strike="noStrike">
                          <a:solidFill>
                            <a:srgbClr val="000000"/>
                          </a:solidFill>
                          <a:effectLst/>
                          <a:latin typeface="Arial" panose="020B0604020202020204" pitchFamily="34" charset="0"/>
                        </a:rPr>
                        <a:t>CL</a:t>
                      </a:r>
                    </a:p>
                  </a:txBody>
                  <a:tcPr marL="7464" marR="7464" marT="7464" marB="0" anchor="ctr">
                    <a:lnL>
                      <a:noFill/>
                    </a:lnL>
                    <a:lnR>
                      <a:noFill/>
                    </a:lnR>
                    <a:lnT>
                      <a:noFill/>
                    </a:lnT>
                    <a:lnB>
                      <a:noFill/>
                    </a:lnB>
                  </a:tcPr>
                </a:tc>
                <a:tc>
                  <a:txBody>
                    <a:bodyPr/>
                    <a:lstStyle/>
                    <a:p>
                      <a:pPr algn="ctr" fontAlgn="b"/>
                      <a:r>
                        <a:rPr lang="es-AR" sz="1100" b="1" i="0" u="none" strike="noStrike">
                          <a:solidFill>
                            <a:srgbClr val="000000"/>
                          </a:solidFill>
                          <a:effectLst/>
                          <a:latin typeface="Arial" panose="020B0604020202020204" pitchFamily="34" charset="0"/>
                        </a:rPr>
                        <a:t>3699</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3629</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2596</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1034</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1083</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2368</a:t>
                      </a:r>
                    </a:p>
                  </a:txBody>
                  <a:tcPr marL="7464" marR="7464" marT="7464"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7270</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5202</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5196</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4917</a:t>
                      </a:r>
                    </a:p>
                  </a:txBody>
                  <a:tcPr marL="7464" marR="7464" marT="7464" marB="0" anchor="b">
                    <a:lnL>
                      <a:noFill/>
                    </a:lnL>
                    <a:lnR>
                      <a:noFill/>
                    </a:lnR>
                    <a:lnT>
                      <a:noFill/>
                    </a:lnT>
                    <a:lnB>
                      <a:noFill/>
                    </a:lnB>
                    <a:solidFill>
                      <a:srgbClr val="FFFF00"/>
                    </a:solidFill>
                  </a:tcPr>
                </a:tc>
                <a:extLst>
                  <a:ext uri="{0D108BD9-81ED-4DB2-BD59-A6C34878D82A}">
                    <a16:rowId xmlns:a16="http://schemas.microsoft.com/office/drawing/2014/main" xmlns="" val="1076008310"/>
                  </a:ext>
                </a:extLst>
              </a:tr>
              <a:tr h="149274">
                <a:tc>
                  <a:txBody>
                    <a:bodyPr/>
                    <a:lstStyle/>
                    <a:p>
                      <a:pPr algn="l" fontAlgn="ctr"/>
                      <a:r>
                        <a:rPr lang="es-AR" sz="1100" b="0" i="0" u="none" strike="noStrike">
                          <a:solidFill>
                            <a:srgbClr val="000000"/>
                          </a:solidFill>
                          <a:effectLst/>
                          <a:latin typeface="Arial" panose="020B0604020202020204" pitchFamily="34" charset="0"/>
                        </a:rPr>
                        <a:t>BAGUETTE 550</a:t>
                      </a:r>
                    </a:p>
                  </a:txBody>
                  <a:tcPr marL="7464" marR="7464" marT="7464" marB="0" anchor="ctr">
                    <a:lnL>
                      <a:noFill/>
                    </a:lnL>
                    <a:lnR>
                      <a:noFill/>
                    </a:lnR>
                    <a:lnT>
                      <a:noFill/>
                    </a:lnT>
                    <a:lnB>
                      <a:noFill/>
                    </a:lnB>
                  </a:tcPr>
                </a:tc>
                <a:tc>
                  <a:txBody>
                    <a:bodyPr/>
                    <a:lstStyle/>
                    <a:p>
                      <a:pPr algn="l" fontAlgn="ctr"/>
                      <a:r>
                        <a:rPr lang="es-AR" sz="1100" b="0" i="0" u="none" strike="noStrike">
                          <a:solidFill>
                            <a:srgbClr val="000000"/>
                          </a:solidFill>
                          <a:effectLst/>
                          <a:latin typeface="Arial" panose="020B0604020202020204" pitchFamily="34" charset="0"/>
                        </a:rPr>
                        <a:t>CC</a:t>
                      </a:r>
                    </a:p>
                  </a:txBody>
                  <a:tcPr marL="7464" marR="7464" marT="7464" marB="0" anchor="ctr">
                    <a:lnL>
                      <a:noFill/>
                    </a:lnL>
                    <a:lnR>
                      <a:noFill/>
                    </a:lnR>
                    <a:lnT>
                      <a:noFill/>
                    </a:lnT>
                    <a:lnB>
                      <a:noFill/>
                    </a:lnB>
                  </a:tcPr>
                </a:tc>
                <a:tc>
                  <a:txBody>
                    <a:bodyPr/>
                    <a:lstStyle/>
                    <a:p>
                      <a:pPr algn="ctr" fontAlgn="b"/>
                      <a:r>
                        <a:rPr lang="es-AR" sz="1100" b="1" i="0" u="none" strike="noStrike">
                          <a:solidFill>
                            <a:srgbClr val="000000"/>
                          </a:solidFill>
                          <a:effectLst/>
                          <a:latin typeface="Arial" panose="020B0604020202020204" pitchFamily="34" charset="0"/>
                        </a:rPr>
                        <a:t>3651</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3594</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2328</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1061</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1680</a:t>
                      </a:r>
                    </a:p>
                  </a:txBody>
                  <a:tcPr marL="7464" marR="7464" marT="7464"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1231</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7736</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5086</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5086</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5056</a:t>
                      </a:r>
                    </a:p>
                  </a:txBody>
                  <a:tcPr marL="7464" marR="7464" marT="7464" marB="0" anchor="b">
                    <a:lnL>
                      <a:noFill/>
                    </a:lnL>
                    <a:lnR>
                      <a:noFill/>
                    </a:lnR>
                    <a:lnT>
                      <a:noFill/>
                    </a:lnT>
                    <a:lnB>
                      <a:noFill/>
                    </a:lnB>
                    <a:solidFill>
                      <a:srgbClr val="FFFF00"/>
                    </a:solidFill>
                  </a:tcPr>
                </a:tc>
                <a:extLst>
                  <a:ext uri="{0D108BD9-81ED-4DB2-BD59-A6C34878D82A}">
                    <a16:rowId xmlns:a16="http://schemas.microsoft.com/office/drawing/2014/main" xmlns="" val="1695824499"/>
                  </a:ext>
                </a:extLst>
              </a:tr>
              <a:tr h="149274">
                <a:tc>
                  <a:txBody>
                    <a:bodyPr/>
                    <a:lstStyle/>
                    <a:p>
                      <a:pPr algn="l" fontAlgn="ctr"/>
                      <a:r>
                        <a:rPr lang="es-AR" sz="1100" b="0" i="0" u="none" strike="noStrike">
                          <a:solidFill>
                            <a:srgbClr val="000000"/>
                          </a:solidFill>
                          <a:effectLst/>
                          <a:latin typeface="Arial" panose="020B0604020202020204" pitchFamily="34" charset="0"/>
                        </a:rPr>
                        <a:t>Favorito II</a:t>
                      </a:r>
                    </a:p>
                  </a:txBody>
                  <a:tcPr marL="7464" marR="7464" marT="7464" marB="0" anchor="ctr">
                    <a:lnL>
                      <a:noFill/>
                    </a:lnL>
                    <a:lnR>
                      <a:noFill/>
                    </a:lnR>
                    <a:lnT>
                      <a:noFill/>
                    </a:lnT>
                    <a:lnB>
                      <a:noFill/>
                    </a:lnB>
                  </a:tcPr>
                </a:tc>
                <a:tc>
                  <a:txBody>
                    <a:bodyPr/>
                    <a:lstStyle/>
                    <a:p>
                      <a:pPr algn="l" fontAlgn="ctr"/>
                      <a:r>
                        <a:rPr lang="es-AR" sz="1100" b="0" i="0" u="none" strike="noStrike">
                          <a:solidFill>
                            <a:srgbClr val="000000"/>
                          </a:solidFill>
                          <a:effectLst/>
                          <a:latin typeface="Arial" panose="020B0604020202020204" pitchFamily="34" charset="0"/>
                        </a:rPr>
                        <a:t>CL</a:t>
                      </a:r>
                    </a:p>
                  </a:txBody>
                  <a:tcPr marL="7464" marR="7464" marT="7464" marB="0" anchor="ctr">
                    <a:lnL>
                      <a:noFill/>
                    </a:lnL>
                    <a:lnR>
                      <a:noFill/>
                    </a:lnR>
                    <a:lnT>
                      <a:noFill/>
                    </a:lnT>
                    <a:lnB>
                      <a:noFill/>
                    </a:lnB>
                  </a:tcPr>
                </a:tc>
                <a:tc>
                  <a:txBody>
                    <a:bodyPr/>
                    <a:lstStyle/>
                    <a:p>
                      <a:pPr algn="ctr" fontAlgn="b"/>
                      <a:r>
                        <a:rPr lang="es-AR" sz="1100" b="1" i="0" u="none" strike="noStrike">
                          <a:solidFill>
                            <a:srgbClr val="000000"/>
                          </a:solidFill>
                          <a:effectLst/>
                          <a:latin typeface="Arial" panose="020B0604020202020204" pitchFamily="34" charset="0"/>
                        </a:rPr>
                        <a:t>3626</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3514</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2323</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1138</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770</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1949</a:t>
                      </a:r>
                    </a:p>
                  </a:txBody>
                  <a:tcPr marL="7464" marR="7464" marT="7464"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7734</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5481</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4993</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4730</a:t>
                      </a:r>
                    </a:p>
                  </a:txBody>
                  <a:tcPr marL="7464" marR="7464" marT="7464" marB="0" anchor="b">
                    <a:lnL>
                      <a:noFill/>
                    </a:lnL>
                    <a:lnR>
                      <a:noFill/>
                    </a:lnR>
                    <a:lnT>
                      <a:noFill/>
                    </a:lnT>
                    <a:lnB>
                      <a:noFill/>
                    </a:lnB>
                    <a:solidFill>
                      <a:srgbClr val="FFFF00"/>
                    </a:solidFill>
                  </a:tcPr>
                </a:tc>
                <a:extLst>
                  <a:ext uri="{0D108BD9-81ED-4DB2-BD59-A6C34878D82A}">
                    <a16:rowId xmlns:a16="http://schemas.microsoft.com/office/drawing/2014/main" xmlns="" val="2156812581"/>
                  </a:ext>
                </a:extLst>
              </a:tr>
              <a:tr h="149274">
                <a:tc>
                  <a:txBody>
                    <a:bodyPr/>
                    <a:lstStyle/>
                    <a:p>
                      <a:pPr algn="l" fontAlgn="ctr"/>
                      <a:r>
                        <a:rPr lang="es-AR" sz="1100" b="0" i="0" u="none" strike="noStrike">
                          <a:solidFill>
                            <a:srgbClr val="000000"/>
                          </a:solidFill>
                          <a:effectLst/>
                          <a:latin typeface="Arial" panose="020B0604020202020204" pitchFamily="34" charset="0"/>
                        </a:rPr>
                        <a:t>ACA 920</a:t>
                      </a:r>
                    </a:p>
                  </a:txBody>
                  <a:tcPr marL="7464" marR="7464" marT="7464" marB="0" anchor="ctr">
                    <a:lnL>
                      <a:noFill/>
                    </a:lnL>
                    <a:lnR>
                      <a:noFill/>
                    </a:lnR>
                    <a:lnT>
                      <a:noFill/>
                    </a:lnT>
                    <a:lnB>
                      <a:noFill/>
                    </a:lnB>
                  </a:tcPr>
                </a:tc>
                <a:tc>
                  <a:txBody>
                    <a:bodyPr/>
                    <a:lstStyle/>
                    <a:p>
                      <a:pPr algn="l" fontAlgn="ctr"/>
                      <a:r>
                        <a:rPr lang="es-AR" sz="1100" b="0" i="0" u="none" strike="noStrike">
                          <a:solidFill>
                            <a:srgbClr val="000000"/>
                          </a:solidFill>
                          <a:effectLst/>
                          <a:latin typeface="Arial" panose="020B0604020202020204" pitchFamily="34" charset="0"/>
                        </a:rPr>
                        <a:t>CC</a:t>
                      </a:r>
                    </a:p>
                  </a:txBody>
                  <a:tcPr marL="7464" marR="7464" marT="7464" marB="0" anchor="ctr">
                    <a:lnL>
                      <a:noFill/>
                    </a:lnL>
                    <a:lnR>
                      <a:noFill/>
                    </a:lnR>
                    <a:lnT>
                      <a:noFill/>
                    </a:lnT>
                    <a:lnB>
                      <a:noFill/>
                    </a:lnB>
                  </a:tcPr>
                </a:tc>
                <a:tc>
                  <a:txBody>
                    <a:bodyPr/>
                    <a:lstStyle/>
                    <a:p>
                      <a:pPr algn="ctr" fontAlgn="b"/>
                      <a:r>
                        <a:rPr lang="es-AR" sz="1100" b="1" i="0" u="none" strike="noStrike">
                          <a:solidFill>
                            <a:srgbClr val="000000"/>
                          </a:solidFill>
                          <a:effectLst/>
                          <a:latin typeface="Arial" panose="020B0604020202020204" pitchFamily="34" charset="0"/>
                        </a:rPr>
                        <a:t>3409</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3177</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1274</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701</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886</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1395</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6829</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6389</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5061</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4967</a:t>
                      </a:r>
                    </a:p>
                  </a:txBody>
                  <a:tcPr marL="7464" marR="7464" marT="7464" marB="0" anchor="b">
                    <a:lnL>
                      <a:noFill/>
                    </a:lnL>
                    <a:lnR>
                      <a:noFill/>
                    </a:lnR>
                    <a:lnT>
                      <a:noFill/>
                    </a:lnT>
                    <a:lnB>
                      <a:noFill/>
                    </a:lnB>
                    <a:solidFill>
                      <a:srgbClr val="FFFF00"/>
                    </a:solidFill>
                  </a:tcPr>
                </a:tc>
                <a:extLst>
                  <a:ext uri="{0D108BD9-81ED-4DB2-BD59-A6C34878D82A}">
                    <a16:rowId xmlns:a16="http://schemas.microsoft.com/office/drawing/2014/main" xmlns="" val="3592375647"/>
                  </a:ext>
                </a:extLst>
              </a:tr>
              <a:tr h="149274">
                <a:tc>
                  <a:txBody>
                    <a:bodyPr/>
                    <a:lstStyle/>
                    <a:p>
                      <a:pPr algn="l" fontAlgn="ctr"/>
                      <a:r>
                        <a:rPr lang="es-AR" sz="1100" b="0" i="0" u="none" strike="noStrike">
                          <a:solidFill>
                            <a:srgbClr val="000000"/>
                          </a:solidFill>
                          <a:effectLst/>
                          <a:latin typeface="Arial" panose="020B0604020202020204" pitchFamily="34" charset="0"/>
                        </a:rPr>
                        <a:t>DM Audaz</a:t>
                      </a:r>
                    </a:p>
                  </a:txBody>
                  <a:tcPr marL="7464" marR="7464" marT="7464" marB="0" anchor="ctr">
                    <a:lnL>
                      <a:noFill/>
                    </a:lnL>
                    <a:lnR>
                      <a:noFill/>
                    </a:lnR>
                    <a:lnT>
                      <a:noFill/>
                    </a:lnT>
                    <a:lnB>
                      <a:noFill/>
                    </a:lnB>
                  </a:tcPr>
                </a:tc>
                <a:tc>
                  <a:txBody>
                    <a:bodyPr/>
                    <a:lstStyle/>
                    <a:p>
                      <a:pPr algn="l" fontAlgn="ctr"/>
                      <a:r>
                        <a:rPr lang="es-AR" sz="1100" b="0" i="0" u="none" strike="noStrike">
                          <a:solidFill>
                            <a:srgbClr val="000000"/>
                          </a:solidFill>
                          <a:effectLst/>
                          <a:latin typeface="Arial" panose="020B0604020202020204" pitchFamily="34" charset="0"/>
                        </a:rPr>
                        <a:t>CC</a:t>
                      </a:r>
                    </a:p>
                  </a:txBody>
                  <a:tcPr marL="7464" marR="7464" marT="7464" marB="0" anchor="ctr">
                    <a:lnL>
                      <a:noFill/>
                    </a:lnL>
                    <a:lnR>
                      <a:noFill/>
                    </a:lnR>
                    <a:lnT>
                      <a:noFill/>
                    </a:lnT>
                    <a:lnB>
                      <a:noFill/>
                    </a:lnB>
                  </a:tcPr>
                </a:tc>
                <a:tc>
                  <a:txBody>
                    <a:bodyPr/>
                    <a:lstStyle/>
                    <a:p>
                      <a:pPr algn="ctr" fontAlgn="b"/>
                      <a:r>
                        <a:rPr lang="es-AR" sz="1100" b="1" i="0" u="none" strike="noStrike">
                          <a:solidFill>
                            <a:srgbClr val="000000"/>
                          </a:solidFill>
                          <a:effectLst/>
                          <a:latin typeface="Arial" panose="020B0604020202020204" pitchFamily="34" charset="0"/>
                        </a:rPr>
                        <a:t>3104</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2670</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778</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350</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399</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576</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7761</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5627</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4820</a:t>
                      </a:r>
                    </a:p>
                  </a:txBody>
                  <a:tcPr marL="7464" marR="7464" marT="7464"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4957</a:t>
                      </a:r>
                    </a:p>
                  </a:txBody>
                  <a:tcPr marL="7464" marR="7464" marT="7464" marB="0" anchor="b">
                    <a:lnL>
                      <a:noFill/>
                    </a:lnL>
                    <a:lnR>
                      <a:noFill/>
                    </a:lnR>
                    <a:lnT>
                      <a:noFill/>
                    </a:lnT>
                    <a:lnB>
                      <a:noFill/>
                    </a:lnB>
                    <a:solidFill>
                      <a:srgbClr val="FFFF00"/>
                    </a:solidFill>
                  </a:tcPr>
                </a:tc>
                <a:extLst>
                  <a:ext uri="{0D108BD9-81ED-4DB2-BD59-A6C34878D82A}">
                    <a16:rowId xmlns:a16="http://schemas.microsoft.com/office/drawing/2014/main" xmlns="" val="2044492216"/>
                  </a:ext>
                </a:extLst>
              </a:tr>
              <a:tr h="149274">
                <a:tc>
                  <a:txBody>
                    <a:bodyPr/>
                    <a:lstStyle/>
                    <a:p>
                      <a:pPr algn="l" fontAlgn="ctr"/>
                      <a:endParaRPr lang="es-AR" sz="1100" b="0" i="0" u="none" strike="noStrike">
                        <a:solidFill>
                          <a:srgbClr val="000000"/>
                        </a:solidFill>
                        <a:effectLst/>
                        <a:latin typeface="Arial" panose="020B0604020202020204" pitchFamily="34" charset="0"/>
                      </a:endParaRPr>
                    </a:p>
                  </a:txBody>
                  <a:tcPr marL="7464" marR="7464" marT="7464" marB="0" anchor="ctr">
                    <a:lnL>
                      <a:noFill/>
                    </a:lnL>
                    <a:lnR>
                      <a:noFill/>
                    </a:lnR>
                    <a:lnT>
                      <a:noFill/>
                    </a:lnT>
                    <a:lnB>
                      <a:noFill/>
                    </a:lnB>
                  </a:tcPr>
                </a:tc>
                <a:tc>
                  <a:txBody>
                    <a:bodyPr/>
                    <a:lstStyle/>
                    <a:p>
                      <a:pPr algn="l" fontAlgn="ctr"/>
                      <a:endParaRPr lang="es-AR" sz="1100" b="0" i="0" u="none" strike="noStrike">
                        <a:solidFill>
                          <a:srgbClr val="000000"/>
                        </a:solidFill>
                        <a:effectLst/>
                        <a:latin typeface="Arial" panose="020B0604020202020204" pitchFamily="34" charset="0"/>
                      </a:endParaRPr>
                    </a:p>
                  </a:txBody>
                  <a:tcPr marL="7464" marR="7464" marT="7464" marB="0" anchor="ctr">
                    <a:lnL>
                      <a:noFill/>
                    </a:lnL>
                    <a:lnR>
                      <a:noFill/>
                    </a:lnR>
                    <a:lnT>
                      <a:noFill/>
                    </a:lnT>
                    <a:lnB>
                      <a:noFill/>
                    </a:lnB>
                  </a:tcPr>
                </a:tc>
                <a:tc>
                  <a:txBody>
                    <a:bodyPr/>
                    <a:lstStyle/>
                    <a:p>
                      <a:pPr algn="ctr" fontAlgn="b"/>
                      <a:endParaRPr lang="es-AR" sz="1100" b="1" i="0" u="none" strike="noStrike">
                        <a:solidFill>
                          <a:srgbClr val="000000"/>
                        </a:solidFill>
                        <a:effectLst/>
                        <a:latin typeface="Arial" panose="020B0604020202020204" pitchFamily="34" charset="0"/>
                      </a:endParaRPr>
                    </a:p>
                  </a:txBody>
                  <a:tcPr marL="7464" marR="7464" marT="7464" marB="0" anchor="b">
                    <a:lnL>
                      <a:noFill/>
                    </a:lnL>
                    <a:lnR>
                      <a:noFill/>
                    </a:lnR>
                    <a:lnT>
                      <a:noFill/>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7464" marR="7464" marT="7464" marB="0" anchor="b">
                    <a:lnL>
                      <a:noFill/>
                    </a:lnL>
                    <a:lnR>
                      <a:noFill/>
                    </a:lnR>
                    <a:lnT>
                      <a:noFill/>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7464" marR="7464" marT="7464" marB="0" anchor="b">
                    <a:lnL>
                      <a:noFill/>
                    </a:lnL>
                    <a:lnR>
                      <a:noFill/>
                    </a:lnR>
                    <a:lnT>
                      <a:noFill/>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7464" marR="7464" marT="7464" marB="0" anchor="b">
                    <a:lnL>
                      <a:noFill/>
                    </a:lnL>
                    <a:lnR>
                      <a:noFill/>
                    </a:lnR>
                    <a:lnT>
                      <a:noFill/>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7464" marR="7464" marT="7464" marB="0" anchor="b">
                    <a:lnL>
                      <a:noFill/>
                    </a:lnL>
                    <a:lnR>
                      <a:noFill/>
                    </a:lnR>
                    <a:lnT>
                      <a:noFill/>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7464" marR="7464" marT="7464" marB="0" anchor="b">
                    <a:lnL>
                      <a:noFill/>
                    </a:lnL>
                    <a:lnR>
                      <a:noFill/>
                    </a:lnR>
                    <a:lnT>
                      <a:noFill/>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7464" marR="7464" marT="7464" marB="0" anchor="b">
                    <a:lnL>
                      <a:noFill/>
                    </a:lnL>
                    <a:lnR>
                      <a:noFill/>
                    </a:lnR>
                    <a:lnT>
                      <a:noFill/>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7464" marR="7464" marT="7464" marB="0" anchor="b">
                    <a:lnL>
                      <a:noFill/>
                    </a:lnL>
                    <a:lnR>
                      <a:noFill/>
                    </a:lnR>
                    <a:lnT>
                      <a:noFill/>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7464" marR="7464" marT="7464" marB="0" anchor="b">
                    <a:lnL>
                      <a:noFill/>
                    </a:lnL>
                    <a:lnR>
                      <a:noFill/>
                    </a:lnR>
                    <a:lnT>
                      <a:noFill/>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7464" marR="7464" marT="7464" marB="0" anchor="b">
                    <a:lnL>
                      <a:noFill/>
                    </a:lnL>
                    <a:lnR>
                      <a:noFill/>
                    </a:lnR>
                    <a:lnT>
                      <a:noFill/>
                    </a:lnT>
                    <a:lnB>
                      <a:noFill/>
                    </a:lnB>
                  </a:tcPr>
                </a:tc>
                <a:extLst>
                  <a:ext uri="{0D108BD9-81ED-4DB2-BD59-A6C34878D82A}">
                    <a16:rowId xmlns:a16="http://schemas.microsoft.com/office/drawing/2014/main" xmlns="" val="365004215"/>
                  </a:ext>
                </a:extLst>
              </a:tr>
              <a:tr h="149274">
                <a:tc>
                  <a:txBody>
                    <a:bodyPr/>
                    <a:lstStyle/>
                    <a:p>
                      <a:pPr algn="l" fontAlgn="ctr"/>
                      <a:r>
                        <a:rPr lang="es-AR" sz="1100" b="0" i="0" u="none" strike="noStrike">
                          <a:solidFill>
                            <a:srgbClr val="000000"/>
                          </a:solidFill>
                          <a:effectLst/>
                          <a:latin typeface="Arial" panose="020B0604020202020204" pitchFamily="34" charset="0"/>
                        </a:rPr>
                        <a:t>Promedio</a:t>
                      </a:r>
                    </a:p>
                  </a:txBody>
                  <a:tcPr marL="7464" marR="7464" marT="7464" marB="0" anchor="ctr">
                    <a:lnL>
                      <a:noFill/>
                    </a:lnL>
                    <a:lnR>
                      <a:noFill/>
                    </a:lnR>
                    <a:lnT>
                      <a:noFill/>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7464" marR="7464" marT="7464" marB="0" anchor="b">
                    <a:lnL>
                      <a:noFill/>
                    </a:lnL>
                    <a:lnR>
                      <a:noFill/>
                    </a:lnR>
                    <a:lnT>
                      <a:noFill/>
                    </a:lnT>
                    <a:lnB>
                      <a:noFill/>
                    </a:lnB>
                  </a:tcPr>
                </a:tc>
                <a:tc>
                  <a:txBody>
                    <a:bodyPr/>
                    <a:lstStyle/>
                    <a:p>
                      <a:pPr algn="l" fontAlgn="b"/>
                      <a:endParaRPr lang="es-AR" sz="1100" b="1" i="0" u="none" strike="noStrike">
                        <a:solidFill>
                          <a:srgbClr val="000000"/>
                        </a:solidFill>
                        <a:effectLst/>
                        <a:latin typeface="Arial" panose="020B0604020202020204" pitchFamily="34" charset="0"/>
                      </a:endParaRPr>
                    </a:p>
                  </a:txBody>
                  <a:tcPr marL="7464" marR="7464" marT="7464"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3806</a:t>
                      </a:r>
                    </a:p>
                  </a:txBody>
                  <a:tcPr marL="7464" marR="7464" marT="7464"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2376</a:t>
                      </a:r>
                    </a:p>
                  </a:txBody>
                  <a:tcPr marL="7464" marR="7464" marT="7464"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1131</a:t>
                      </a:r>
                    </a:p>
                  </a:txBody>
                  <a:tcPr marL="7464" marR="7464" marT="7464"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1023</a:t>
                      </a:r>
                    </a:p>
                  </a:txBody>
                  <a:tcPr marL="7464" marR="7464" marT="7464"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1763</a:t>
                      </a:r>
                    </a:p>
                  </a:txBody>
                  <a:tcPr marL="7464" marR="7464" marT="7464"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7809</a:t>
                      </a:r>
                    </a:p>
                  </a:txBody>
                  <a:tcPr marL="7464" marR="7464" marT="7464"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5814</a:t>
                      </a:r>
                    </a:p>
                  </a:txBody>
                  <a:tcPr marL="7464" marR="7464" marT="7464"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5390</a:t>
                      </a:r>
                    </a:p>
                  </a:txBody>
                  <a:tcPr marL="7464" marR="7464" marT="7464"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5180</a:t>
                      </a:r>
                    </a:p>
                  </a:txBody>
                  <a:tcPr marL="7464" marR="7464" marT="7464" marB="0" anchor="b">
                    <a:lnL>
                      <a:noFill/>
                    </a:lnL>
                    <a:lnR>
                      <a:noFill/>
                    </a:lnR>
                    <a:lnT>
                      <a:noFill/>
                    </a:lnT>
                    <a:lnB>
                      <a:noFill/>
                    </a:lnB>
                  </a:tcPr>
                </a:tc>
                <a:extLst>
                  <a:ext uri="{0D108BD9-81ED-4DB2-BD59-A6C34878D82A}">
                    <a16:rowId xmlns:a16="http://schemas.microsoft.com/office/drawing/2014/main" xmlns="" val="281862062"/>
                  </a:ext>
                </a:extLst>
              </a:tr>
              <a:tr h="149274">
                <a:tc>
                  <a:txBody>
                    <a:bodyPr/>
                    <a:lstStyle/>
                    <a:p>
                      <a:pPr algn="l" fontAlgn="ctr"/>
                      <a:r>
                        <a:rPr lang="es-AR" sz="1100" b="0" i="0" u="none" strike="noStrike">
                          <a:solidFill>
                            <a:srgbClr val="000000"/>
                          </a:solidFill>
                          <a:effectLst/>
                          <a:latin typeface="Arial" panose="020B0604020202020204" pitchFamily="34" charset="0"/>
                        </a:rPr>
                        <a:t>CV (%) </a:t>
                      </a:r>
                    </a:p>
                  </a:txBody>
                  <a:tcPr marL="7464" marR="7464" marT="7464" marB="0" anchor="ctr">
                    <a:lnL>
                      <a:noFill/>
                    </a:lnL>
                    <a:lnR>
                      <a:noFill/>
                    </a:lnR>
                    <a:lnT>
                      <a:noFill/>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7464" marR="7464" marT="7464" marB="0" anchor="b">
                    <a:lnL>
                      <a:noFill/>
                    </a:lnL>
                    <a:lnR>
                      <a:noFill/>
                    </a:lnR>
                    <a:lnT>
                      <a:noFill/>
                    </a:lnT>
                    <a:lnB>
                      <a:noFill/>
                    </a:lnB>
                  </a:tcPr>
                </a:tc>
                <a:tc>
                  <a:txBody>
                    <a:bodyPr/>
                    <a:lstStyle/>
                    <a:p>
                      <a:pPr algn="l" fontAlgn="b"/>
                      <a:endParaRPr lang="es-AR" sz="1100" b="1" i="0" u="none" strike="noStrike">
                        <a:solidFill>
                          <a:srgbClr val="000000"/>
                        </a:solidFill>
                        <a:effectLst/>
                        <a:latin typeface="Arial" panose="020B0604020202020204" pitchFamily="34" charset="0"/>
                      </a:endParaRPr>
                    </a:p>
                  </a:txBody>
                  <a:tcPr marL="7464" marR="7464" marT="7464"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2,9</a:t>
                      </a:r>
                    </a:p>
                  </a:txBody>
                  <a:tcPr marL="7464" marR="7464" marT="7464"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14,9</a:t>
                      </a:r>
                    </a:p>
                  </a:txBody>
                  <a:tcPr marL="7464" marR="7464" marT="7464"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19,5</a:t>
                      </a:r>
                    </a:p>
                  </a:txBody>
                  <a:tcPr marL="7464" marR="7464" marT="7464" marB="0" anchor="b">
                    <a:lnL>
                      <a:noFill/>
                    </a:lnL>
                    <a:lnR>
                      <a:noFill/>
                    </a:lnR>
                    <a:lnT>
                      <a:noFill/>
                    </a:lnT>
                    <a:lnB>
                      <a:noFill/>
                    </a:lnB>
                  </a:tcPr>
                </a:tc>
                <a:tc>
                  <a:txBody>
                    <a:bodyPr/>
                    <a:lstStyle/>
                    <a:p>
                      <a:pPr algn="ctr" fontAlgn="b"/>
                      <a:r>
                        <a:rPr lang="es-AR" sz="1100" b="0" i="0" u="none" strike="noStrike" dirty="0" smtClean="0">
                          <a:solidFill>
                            <a:srgbClr val="000000"/>
                          </a:solidFill>
                          <a:effectLst/>
                          <a:latin typeface="Arial" panose="020B0604020202020204" pitchFamily="34" charset="0"/>
                        </a:rPr>
                        <a:t>9,6</a:t>
                      </a:r>
                      <a:endParaRPr lang="es-AR" sz="1100" b="0" i="0" u="none" strike="noStrike" dirty="0">
                        <a:solidFill>
                          <a:srgbClr val="000000"/>
                        </a:solidFill>
                        <a:effectLst/>
                        <a:latin typeface="Arial" panose="020B0604020202020204" pitchFamily="34" charset="0"/>
                      </a:endParaRPr>
                    </a:p>
                  </a:txBody>
                  <a:tcPr marL="7464" marR="7464" marT="7464"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18,2</a:t>
                      </a:r>
                    </a:p>
                  </a:txBody>
                  <a:tcPr marL="7464" marR="7464" marT="7464"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2,5</a:t>
                      </a:r>
                    </a:p>
                  </a:txBody>
                  <a:tcPr marL="7464" marR="7464" marT="7464"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2,3</a:t>
                      </a:r>
                    </a:p>
                  </a:txBody>
                  <a:tcPr marL="7464" marR="7464" marT="7464"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12,7</a:t>
                      </a:r>
                    </a:p>
                  </a:txBody>
                  <a:tcPr marL="7464" marR="7464" marT="7464"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5,4</a:t>
                      </a:r>
                    </a:p>
                  </a:txBody>
                  <a:tcPr marL="7464" marR="7464" marT="7464" marB="0" anchor="b">
                    <a:lnL>
                      <a:noFill/>
                    </a:lnL>
                    <a:lnR>
                      <a:noFill/>
                    </a:lnR>
                    <a:lnT>
                      <a:noFill/>
                    </a:lnT>
                    <a:lnB>
                      <a:noFill/>
                    </a:lnB>
                  </a:tcPr>
                </a:tc>
                <a:extLst>
                  <a:ext uri="{0D108BD9-81ED-4DB2-BD59-A6C34878D82A}">
                    <a16:rowId xmlns:a16="http://schemas.microsoft.com/office/drawing/2014/main" xmlns="" val="383755283"/>
                  </a:ext>
                </a:extLst>
              </a:tr>
              <a:tr h="149274">
                <a:tc>
                  <a:txBody>
                    <a:bodyPr/>
                    <a:lstStyle/>
                    <a:p>
                      <a:pPr algn="l" fontAlgn="b"/>
                      <a:r>
                        <a:rPr lang="es-AR" sz="1100" b="0" i="0" u="none" strike="noStrike">
                          <a:solidFill>
                            <a:srgbClr val="000000"/>
                          </a:solidFill>
                          <a:effectLst/>
                          <a:latin typeface="Arial" panose="020B0604020202020204" pitchFamily="34" charset="0"/>
                        </a:rPr>
                        <a:t>Efecto Variedad</a:t>
                      </a:r>
                    </a:p>
                  </a:txBody>
                  <a:tcPr marL="7464" marR="7464" marT="7464" marB="0" anchor="b">
                    <a:lnL>
                      <a:noFill/>
                    </a:lnL>
                    <a:lnR>
                      <a:noFill/>
                    </a:lnR>
                    <a:lnT>
                      <a:noFill/>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7464" marR="7464" marT="7464" marB="0" anchor="b">
                    <a:lnL>
                      <a:noFill/>
                    </a:lnL>
                    <a:lnR>
                      <a:noFill/>
                    </a:lnR>
                    <a:lnT>
                      <a:noFill/>
                    </a:lnT>
                    <a:lnB>
                      <a:noFill/>
                    </a:lnB>
                  </a:tcPr>
                </a:tc>
                <a:tc>
                  <a:txBody>
                    <a:bodyPr/>
                    <a:lstStyle/>
                    <a:p>
                      <a:pPr algn="ctr" fontAlgn="b"/>
                      <a:r>
                        <a:rPr lang="es-AR" sz="1100" b="1" i="0" u="none" strike="noStrike">
                          <a:solidFill>
                            <a:srgbClr val="000000"/>
                          </a:solidFill>
                          <a:effectLst/>
                          <a:latin typeface="Arial" panose="020B0604020202020204" pitchFamily="34" charset="0"/>
                        </a:rPr>
                        <a:t>p&lt;0,001</a:t>
                      </a:r>
                    </a:p>
                  </a:txBody>
                  <a:tcPr marL="7464" marR="7464" marT="7464"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p&lt;0,05</a:t>
                      </a:r>
                    </a:p>
                  </a:txBody>
                  <a:tcPr marL="7464" marR="7464" marT="7464"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p&lt;0,001</a:t>
                      </a:r>
                    </a:p>
                  </a:txBody>
                  <a:tcPr marL="7464" marR="7464" marT="7464"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p&lt;0,001</a:t>
                      </a:r>
                    </a:p>
                  </a:txBody>
                  <a:tcPr marL="7464" marR="7464" marT="7464"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p&lt;0,001</a:t>
                      </a:r>
                    </a:p>
                  </a:txBody>
                  <a:tcPr marL="7464" marR="7464" marT="7464"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p&lt;0,01</a:t>
                      </a:r>
                    </a:p>
                  </a:txBody>
                  <a:tcPr marL="7464" marR="7464" marT="7464"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p&lt;0,001</a:t>
                      </a:r>
                    </a:p>
                  </a:txBody>
                  <a:tcPr marL="7464" marR="7464" marT="7464"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p&lt;0,001</a:t>
                      </a:r>
                    </a:p>
                  </a:txBody>
                  <a:tcPr marL="7464" marR="7464" marT="7464"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ns</a:t>
                      </a:r>
                    </a:p>
                  </a:txBody>
                  <a:tcPr marL="7464" marR="7464" marT="7464"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p&lt;0,05</a:t>
                      </a:r>
                    </a:p>
                  </a:txBody>
                  <a:tcPr marL="7464" marR="7464" marT="7464" marB="0" anchor="b">
                    <a:lnL>
                      <a:noFill/>
                    </a:lnL>
                    <a:lnR>
                      <a:noFill/>
                    </a:lnR>
                    <a:lnT>
                      <a:noFill/>
                    </a:lnT>
                    <a:lnB>
                      <a:noFill/>
                    </a:lnB>
                  </a:tcPr>
                </a:tc>
                <a:extLst>
                  <a:ext uri="{0D108BD9-81ED-4DB2-BD59-A6C34878D82A}">
                    <a16:rowId xmlns:a16="http://schemas.microsoft.com/office/drawing/2014/main" xmlns="" val="3291400723"/>
                  </a:ext>
                </a:extLst>
              </a:tr>
              <a:tr h="149274">
                <a:tc>
                  <a:txBody>
                    <a:bodyPr/>
                    <a:lstStyle/>
                    <a:p>
                      <a:pPr algn="l" fontAlgn="b"/>
                      <a:r>
                        <a:rPr lang="es-AR" sz="1100" b="0" i="0" u="none" strike="noStrike">
                          <a:solidFill>
                            <a:srgbClr val="000000"/>
                          </a:solidFill>
                          <a:effectLst/>
                          <a:latin typeface="Arial" panose="020B0604020202020204" pitchFamily="34" charset="0"/>
                        </a:rPr>
                        <a:t>MDS (p&lt;0,05)</a:t>
                      </a:r>
                    </a:p>
                  </a:txBody>
                  <a:tcPr marL="7464" marR="7464" marT="7464" marB="0" anchor="b">
                    <a:lnL>
                      <a:noFill/>
                    </a:lnL>
                    <a:lnR>
                      <a:noFill/>
                    </a:lnR>
                    <a:lnT>
                      <a:noFill/>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7464" marR="7464" marT="7464" marB="0" anchor="b">
                    <a:lnL>
                      <a:noFill/>
                    </a:lnL>
                    <a:lnR>
                      <a:noFill/>
                    </a:lnR>
                    <a:lnT>
                      <a:noFill/>
                    </a:lnT>
                    <a:lnB>
                      <a:noFill/>
                    </a:lnB>
                  </a:tcPr>
                </a:tc>
                <a:tc>
                  <a:txBody>
                    <a:bodyPr/>
                    <a:lstStyle/>
                    <a:p>
                      <a:pPr algn="ctr" fontAlgn="b"/>
                      <a:r>
                        <a:rPr lang="es-AR" sz="1100" b="1" i="0" u="none" strike="noStrike" dirty="0" smtClean="0">
                          <a:solidFill>
                            <a:srgbClr val="000000"/>
                          </a:solidFill>
                          <a:effectLst/>
                          <a:latin typeface="Arial" panose="020B0604020202020204" pitchFamily="34" charset="0"/>
                        </a:rPr>
                        <a:t>222</a:t>
                      </a:r>
                      <a:endParaRPr lang="es-AR" sz="1100" b="1" i="0" u="none" strike="noStrike" dirty="0">
                        <a:solidFill>
                          <a:srgbClr val="000000"/>
                        </a:solidFill>
                        <a:effectLst/>
                        <a:latin typeface="Arial" panose="020B0604020202020204" pitchFamily="34" charset="0"/>
                      </a:endParaRPr>
                    </a:p>
                  </a:txBody>
                  <a:tcPr marL="7464" marR="7464" marT="7464"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235</a:t>
                      </a:r>
                    </a:p>
                  </a:txBody>
                  <a:tcPr marL="7464" marR="7464" marT="7464"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773</a:t>
                      </a:r>
                    </a:p>
                  </a:txBody>
                  <a:tcPr marL="7464" marR="7464" marT="7464"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466</a:t>
                      </a:r>
                    </a:p>
                  </a:txBody>
                  <a:tcPr marL="7464" marR="7464" marT="7464"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345</a:t>
                      </a:r>
                    </a:p>
                  </a:txBody>
                  <a:tcPr marL="7464" marR="7464" marT="7464"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681</a:t>
                      </a:r>
                    </a:p>
                  </a:txBody>
                  <a:tcPr marL="7464" marR="7464" marT="7464"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420</a:t>
                      </a:r>
                    </a:p>
                  </a:txBody>
                  <a:tcPr marL="7464" marR="7464" marT="7464"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290</a:t>
                      </a:r>
                    </a:p>
                  </a:txBody>
                  <a:tcPr marL="7464" marR="7464" marT="7464"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1455</a:t>
                      </a:r>
                    </a:p>
                  </a:txBody>
                  <a:tcPr marL="7464" marR="7464" marT="7464" marB="0" anchor="b">
                    <a:lnL>
                      <a:noFill/>
                    </a:lnL>
                    <a:lnR>
                      <a:noFill/>
                    </a:lnR>
                    <a:lnT>
                      <a:noFill/>
                    </a:lnT>
                    <a:lnB>
                      <a:noFill/>
                    </a:lnB>
                  </a:tcPr>
                </a:tc>
                <a:tc>
                  <a:txBody>
                    <a:bodyPr/>
                    <a:lstStyle/>
                    <a:p>
                      <a:pPr algn="ctr" fontAlgn="b"/>
                      <a:r>
                        <a:rPr lang="es-AR" sz="1100" b="0" i="0" u="none" strike="noStrike" dirty="0">
                          <a:solidFill>
                            <a:srgbClr val="000000"/>
                          </a:solidFill>
                          <a:effectLst/>
                          <a:latin typeface="Arial" panose="020B0604020202020204" pitchFamily="34" charset="0"/>
                        </a:rPr>
                        <a:t>591</a:t>
                      </a:r>
                    </a:p>
                  </a:txBody>
                  <a:tcPr marL="7464" marR="7464" marT="7464" marB="0" anchor="b">
                    <a:lnL>
                      <a:noFill/>
                    </a:lnL>
                    <a:lnR>
                      <a:noFill/>
                    </a:lnR>
                    <a:lnT>
                      <a:noFill/>
                    </a:lnT>
                    <a:lnB>
                      <a:noFill/>
                    </a:lnB>
                  </a:tcPr>
                </a:tc>
                <a:extLst>
                  <a:ext uri="{0D108BD9-81ED-4DB2-BD59-A6C34878D82A}">
                    <a16:rowId xmlns:a16="http://schemas.microsoft.com/office/drawing/2014/main" xmlns="" val="4014535564"/>
                  </a:ext>
                </a:extLst>
              </a:tr>
              <a:tr h="174926">
                <a:tc gridSpan="2">
                  <a:txBody>
                    <a:bodyPr/>
                    <a:lstStyle/>
                    <a:p>
                      <a:pPr algn="l" fontAlgn="b"/>
                      <a:endParaRPr lang="es-AR" sz="800" b="0" i="0" u="none" strike="noStrike" dirty="0">
                        <a:solidFill>
                          <a:srgbClr val="000000"/>
                        </a:solidFill>
                        <a:effectLst/>
                        <a:latin typeface="Arial" panose="020B0604020202020204" pitchFamily="34" charset="0"/>
                      </a:endParaRPr>
                    </a:p>
                  </a:txBody>
                  <a:tcPr marL="7464" marR="7464" marT="7464" marB="0" anchor="b">
                    <a:lnL>
                      <a:noFill/>
                    </a:lnL>
                    <a:lnR>
                      <a:noFill/>
                    </a:lnR>
                    <a:lnT>
                      <a:noFill/>
                    </a:lnT>
                    <a:lnB w="12700" cap="flat" cmpd="sng" algn="ctr">
                      <a:solidFill>
                        <a:schemeClr val="tx1"/>
                      </a:solidFill>
                      <a:prstDash val="solid"/>
                      <a:round/>
                      <a:headEnd type="none" w="med" len="med"/>
                      <a:tailEnd type="none" w="med" len="med"/>
                    </a:lnB>
                  </a:tcPr>
                </a:tc>
                <a:tc hMerge="1">
                  <a:txBody>
                    <a:bodyPr/>
                    <a:lstStyle/>
                    <a:p>
                      <a:endParaRPr lang="es-AR"/>
                    </a:p>
                  </a:txBody>
                  <a:tcPr/>
                </a:tc>
                <a:tc>
                  <a:txBody>
                    <a:bodyPr/>
                    <a:lstStyle/>
                    <a:p>
                      <a:pPr algn="ctr" fontAlgn="b"/>
                      <a:endParaRPr lang="es-AR" sz="800" b="1" i="0" u="none" strike="noStrike" dirty="0">
                        <a:solidFill>
                          <a:srgbClr val="000000"/>
                        </a:solidFill>
                        <a:effectLst/>
                        <a:latin typeface="Arial" panose="020B0604020202020204" pitchFamily="34" charset="0"/>
                      </a:endParaRPr>
                    </a:p>
                  </a:txBody>
                  <a:tcPr marL="7464" marR="7464" marT="7464"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b"/>
                      <a:endParaRPr lang="es-AR" sz="800" b="0" i="0" u="none" strike="noStrike" dirty="0">
                        <a:solidFill>
                          <a:srgbClr val="000000"/>
                        </a:solidFill>
                        <a:effectLst/>
                        <a:latin typeface="Arial" panose="020B0604020202020204" pitchFamily="34" charset="0"/>
                      </a:endParaRPr>
                    </a:p>
                  </a:txBody>
                  <a:tcPr marL="7464" marR="7464" marT="7464"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b"/>
                      <a:endParaRPr lang="es-AR" sz="800" b="0" i="0" u="none" strike="noStrike">
                        <a:solidFill>
                          <a:srgbClr val="000000"/>
                        </a:solidFill>
                        <a:effectLst/>
                        <a:latin typeface="Arial" panose="020B0604020202020204" pitchFamily="34" charset="0"/>
                      </a:endParaRPr>
                    </a:p>
                  </a:txBody>
                  <a:tcPr marL="7464" marR="7464" marT="7464"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b"/>
                      <a:endParaRPr lang="es-AR" sz="800" b="0" i="0" u="none" strike="noStrike">
                        <a:solidFill>
                          <a:srgbClr val="000000"/>
                        </a:solidFill>
                        <a:effectLst/>
                        <a:latin typeface="Arial" panose="020B0604020202020204" pitchFamily="34" charset="0"/>
                      </a:endParaRPr>
                    </a:p>
                  </a:txBody>
                  <a:tcPr marL="7464" marR="7464" marT="7464"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b"/>
                      <a:endParaRPr lang="es-AR" sz="800" b="0" i="0" u="none" strike="noStrike">
                        <a:solidFill>
                          <a:srgbClr val="000000"/>
                        </a:solidFill>
                        <a:effectLst/>
                        <a:latin typeface="Arial" panose="020B0604020202020204" pitchFamily="34" charset="0"/>
                      </a:endParaRPr>
                    </a:p>
                  </a:txBody>
                  <a:tcPr marL="7464" marR="7464" marT="7464"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b"/>
                      <a:endParaRPr lang="es-AR" sz="800" b="0" i="0" u="none" strike="noStrike">
                        <a:solidFill>
                          <a:srgbClr val="000000"/>
                        </a:solidFill>
                        <a:effectLst/>
                        <a:latin typeface="Arial" panose="020B0604020202020204" pitchFamily="34" charset="0"/>
                      </a:endParaRPr>
                    </a:p>
                  </a:txBody>
                  <a:tcPr marL="7464" marR="7464" marT="7464"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b"/>
                      <a:endParaRPr lang="es-AR" sz="800" b="0" i="0" u="none" strike="noStrike">
                        <a:solidFill>
                          <a:srgbClr val="000000"/>
                        </a:solidFill>
                        <a:effectLst/>
                        <a:latin typeface="Arial" panose="020B0604020202020204" pitchFamily="34" charset="0"/>
                      </a:endParaRPr>
                    </a:p>
                  </a:txBody>
                  <a:tcPr marL="7464" marR="7464" marT="7464"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b"/>
                      <a:endParaRPr lang="es-AR" sz="800" b="0" i="0" u="none" strike="noStrike">
                        <a:solidFill>
                          <a:srgbClr val="000000"/>
                        </a:solidFill>
                        <a:effectLst/>
                        <a:latin typeface="Arial" panose="020B0604020202020204" pitchFamily="34" charset="0"/>
                      </a:endParaRPr>
                    </a:p>
                  </a:txBody>
                  <a:tcPr marL="7464" marR="7464" marT="7464"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b"/>
                      <a:endParaRPr lang="es-AR" sz="800" b="0" i="0" u="none" strike="noStrike">
                        <a:solidFill>
                          <a:srgbClr val="000000"/>
                        </a:solidFill>
                        <a:effectLst/>
                        <a:latin typeface="Arial" panose="020B0604020202020204" pitchFamily="34" charset="0"/>
                      </a:endParaRPr>
                    </a:p>
                  </a:txBody>
                  <a:tcPr marL="7464" marR="7464" marT="7464"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b"/>
                      <a:endParaRPr lang="es-AR" sz="800" b="0" i="0" u="none" strike="noStrike" dirty="0">
                        <a:solidFill>
                          <a:srgbClr val="000000"/>
                        </a:solidFill>
                        <a:effectLst/>
                        <a:latin typeface="Arial" panose="020B0604020202020204" pitchFamily="34" charset="0"/>
                      </a:endParaRPr>
                    </a:p>
                  </a:txBody>
                  <a:tcPr marL="7464" marR="7464" marT="7464" marB="0" anchor="b">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419815549"/>
                  </a:ext>
                </a:extLst>
              </a:tr>
            </a:tbl>
          </a:graphicData>
        </a:graphic>
      </p:graphicFrame>
      <p:pic>
        <p:nvPicPr>
          <p:cNvPr id="6" name="Imagen 5">
            <a:extLst>
              <a:ext uri="{FF2B5EF4-FFF2-40B4-BE49-F238E27FC236}">
                <a16:creationId xmlns:a16="http://schemas.microsoft.com/office/drawing/2014/main" xmlns="" id="{6D9F7C36-7FE2-4AE4-A8B0-81529E5D8B4F}"/>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l="4196" t="4423" r="4176"/>
          <a:stretch/>
        </p:blipFill>
        <p:spPr>
          <a:xfrm>
            <a:off x="11086526" y="132999"/>
            <a:ext cx="863364" cy="900000"/>
          </a:xfrm>
          <a:prstGeom prst="rect">
            <a:avLst/>
          </a:prstGeom>
        </p:spPr>
      </p:pic>
      <p:sp>
        <p:nvSpPr>
          <p:cNvPr id="7" name="8 Rectángulo"/>
          <p:cNvSpPr/>
          <p:nvPr/>
        </p:nvSpPr>
        <p:spPr>
          <a:xfrm>
            <a:off x="1045596" y="225778"/>
            <a:ext cx="8981766" cy="769441"/>
          </a:xfrm>
          <a:prstGeom prst="rect">
            <a:avLst/>
          </a:prstGeom>
        </p:spPr>
        <p:txBody>
          <a:bodyPr wrap="square">
            <a:spAutoFit/>
          </a:bodyPr>
          <a:lstStyle/>
          <a:p>
            <a:pPr algn="ctr"/>
            <a:r>
              <a:rPr lang="es-ES" sz="2800" b="1" dirty="0" smtClean="0">
                <a:latin typeface="Arial" panose="020B0604020202020204" pitchFamily="34" charset="0"/>
                <a:cs typeface="Arial" panose="020B0604020202020204" pitchFamily="34" charset="0"/>
              </a:rPr>
              <a:t>Rendimiento (kg ha</a:t>
            </a:r>
            <a:r>
              <a:rPr lang="es-ES" sz="2800" b="1" baseline="30000" dirty="0" smtClean="0">
                <a:latin typeface="Arial" panose="020B0604020202020204" pitchFamily="34" charset="0"/>
                <a:cs typeface="Arial" panose="020B0604020202020204" pitchFamily="34" charset="0"/>
              </a:rPr>
              <a:t>-1</a:t>
            </a:r>
            <a:r>
              <a:rPr lang="es-ES" sz="2800" b="1" dirty="0" smtClean="0">
                <a:latin typeface="Arial" panose="020B0604020202020204" pitchFamily="34" charset="0"/>
                <a:cs typeface="Arial" panose="020B0604020202020204" pitchFamily="34" charset="0"/>
              </a:rPr>
              <a:t>) Ciclos Largos y Cortos</a:t>
            </a:r>
          </a:p>
          <a:p>
            <a:pPr algn="ctr"/>
            <a:r>
              <a:rPr lang="es-ES" sz="1600" b="1" dirty="0" smtClean="0">
                <a:latin typeface="Arial" panose="020B0604020202020204" pitchFamily="34" charset="0"/>
                <a:cs typeface="Arial" panose="020B0604020202020204" pitchFamily="34" charset="0"/>
              </a:rPr>
              <a:t>Red de Variedad de Trigo CREA SSF 2020-2021 </a:t>
            </a:r>
            <a:endParaRPr lang="es-AR" sz="1600" dirty="0"/>
          </a:p>
        </p:txBody>
      </p:sp>
      <p:sp>
        <p:nvSpPr>
          <p:cNvPr id="8" name="1 CuadroTexto"/>
          <p:cNvSpPr txBox="1"/>
          <p:nvPr/>
        </p:nvSpPr>
        <p:spPr>
          <a:xfrm>
            <a:off x="176442" y="6380780"/>
            <a:ext cx="9659043" cy="492443"/>
          </a:xfrm>
          <a:prstGeom prst="rect">
            <a:avLst/>
          </a:prstGeom>
          <a:noFill/>
        </p:spPr>
        <p:txBody>
          <a:bodyPr wrap="square" rtlCol="0">
            <a:spAutoFit/>
          </a:bodyPr>
          <a:lstStyle/>
          <a:p>
            <a:r>
              <a:rPr lang="es-AR" sz="1300" i="1" dirty="0">
                <a:solidFill>
                  <a:srgbClr val="FF0000"/>
                </a:solidFill>
              </a:rPr>
              <a:t>En verde se muestran los genotipos de mayor rinde estadísticamente para cada sitio particular y para el análisis conjunto de todos los sitios</a:t>
            </a:r>
            <a:r>
              <a:rPr lang="es-AR" sz="1300" i="1" dirty="0" smtClean="0">
                <a:solidFill>
                  <a:srgbClr val="FF0000"/>
                </a:solidFill>
              </a:rPr>
              <a:t>.</a:t>
            </a:r>
          </a:p>
          <a:p>
            <a:r>
              <a:rPr lang="es-AR" sz="1300" i="1" dirty="0" smtClean="0">
                <a:solidFill>
                  <a:srgbClr val="FF0000"/>
                </a:solidFill>
              </a:rPr>
              <a:t>Para el sitio Cruz Alta no se muestra el análisis de todas las variedades por datos faltantes (no se sembraron los CC por falta de humedad).</a:t>
            </a:r>
            <a:endParaRPr lang="en-US" sz="1300" i="1" dirty="0">
              <a:solidFill>
                <a:srgbClr val="FF0000"/>
              </a:solidFill>
            </a:endParaRPr>
          </a:p>
        </p:txBody>
      </p:sp>
    </p:spTree>
    <p:extLst>
      <p:ext uri="{BB962C8B-B14F-4D97-AF65-F5344CB8AC3E}">
        <p14:creationId xmlns:p14="http://schemas.microsoft.com/office/powerpoint/2010/main" xmlns="" val="36901004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xmlns="" id="{6D9F7C36-7FE2-4AE4-A8B0-81529E5D8B4F}"/>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l="4196" t="4423" r="4176"/>
          <a:stretch/>
        </p:blipFill>
        <p:spPr>
          <a:xfrm>
            <a:off x="11086526" y="132999"/>
            <a:ext cx="863364" cy="900000"/>
          </a:xfrm>
          <a:prstGeom prst="rect">
            <a:avLst/>
          </a:prstGeom>
        </p:spPr>
      </p:pic>
      <p:sp>
        <p:nvSpPr>
          <p:cNvPr id="5" name="8 Rectángulo"/>
          <p:cNvSpPr/>
          <p:nvPr/>
        </p:nvSpPr>
        <p:spPr>
          <a:xfrm>
            <a:off x="1045596" y="225778"/>
            <a:ext cx="8981766" cy="769441"/>
          </a:xfrm>
          <a:prstGeom prst="rect">
            <a:avLst/>
          </a:prstGeom>
        </p:spPr>
        <p:txBody>
          <a:bodyPr wrap="square">
            <a:spAutoFit/>
          </a:bodyPr>
          <a:lstStyle/>
          <a:p>
            <a:pPr algn="ctr"/>
            <a:r>
              <a:rPr lang="es-ES" sz="2800" b="1" dirty="0" smtClean="0">
                <a:latin typeface="Arial" panose="020B0604020202020204" pitchFamily="34" charset="0"/>
                <a:cs typeface="Arial" panose="020B0604020202020204" pitchFamily="34" charset="0"/>
              </a:rPr>
              <a:t>Rendimiento (kg ha</a:t>
            </a:r>
            <a:r>
              <a:rPr lang="es-ES" sz="2800" b="1" baseline="30000" dirty="0" smtClean="0">
                <a:latin typeface="Arial" panose="020B0604020202020204" pitchFamily="34" charset="0"/>
                <a:cs typeface="Arial" panose="020B0604020202020204" pitchFamily="34" charset="0"/>
              </a:rPr>
              <a:t>-1</a:t>
            </a:r>
            <a:r>
              <a:rPr lang="es-ES" sz="2800" b="1" dirty="0" smtClean="0">
                <a:latin typeface="Arial" panose="020B0604020202020204" pitchFamily="34" charset="0"/>
                <a:cs typeface="Arial" panose="020B0604020202020204" pitchFamily="34" charset="0"/>
              </a:rPr>
              <a:t>) Ciclos Largos</a:t>
            </a:r>
          </a:p>
          <a:p>
            <a:pPr algn="ctr"/>
            <a:r>
              <a:rPr lang="es-ES" sz="1600" b="1" dirty="0" smtClean="0">
                <a:latin typeface="Arial" panose="020B0604020202020204" pitchFamily="34" charset="0"/>
                <a:cs typeface="Arial" panose="020B0604020202020204" pitchFamily="34" charset="0"/>
              </a:rPr>
              <a:t>Red de Variedad de Trigo CREA SSF 2020-2021 </a:t>
            </a:r>
            <a:endParaRPr lang="es-AR" sz="1600" dirty="0"/>
          </a:p>
        </p:txBody>
      </p:sp>
      <p:graphicFrame>
        <p:nvGraphicFramePr>
          <p:cNvPr id="7" name="Tabla 6"/>
          <p:cNvGraphicFramePr>
            <a:graphicFrameLocks noGrp="1"/>
          </p:cNvGraphicFramePr>
          <p:nvPr>
            <p:extLst>
              <p:ext uri="{D42A27DB-BD31-4B8C-83A1-F6EECF244321}">
                <p14:modId xmlns:p14="http://schemas.microsoft.com/office/powerpoint/2010/main" xmlns="" val="4242409792"/>
              </p:ext>
            </p:extLst>
          </p:nvPr>
        </p:nvGraphicFramePr>
        <p:xfrm>
          <a:off x="204718" y="1772811"/>
          <a:ext cx="11573298" cy="3275708"/>
        </p:xfrm>
        <a:graphic>
          <a:graphicData uri="http://schemas.openxmlformats.org/drawingml/2006/table">
            <a:tbl>
              <a:tblPr/>
              <a:tblGrid>
                <a:gridCol w="1066470">
                  <a:extLst>
                    <a:ext uri="{9D8B030D-6E8A-4147-A177-3AD203B41FA5}">
                      <a16:colId xmlns:a16="http://schemas.microsoft.com/office/drawing/2014/main" xmlns="" val="743461139"/>
                    </a:ext>
                  </a:extLst>
                </a:gridCol>
                <a:gridCol w="491137">
                  <a:extLst>
                    <a:ext uri="{9D8B030D-6E8A-4147-A177-3AD203B41FA5}">
                      <a16:colId xmlns:a16="http://schemas.microsoft.com/office/drawing/2014/main" xmlns="" val="1637694403"/>
                    </a:ext>
                  </a:extLst>
                </a:gridCol>
                <a:gridCol w="673560">
                  <a:extLst>
                    <a:ext uri="{9D8B030D-6E8A-4147-A177-3AD203B41FA5}">
                      <a16:colId xmlns:a16="http://schemas.microsoft.com/office/drawing/2014/main" xmlns="" val="1734449478"/>
                    </a:ext>
                  </a:extLst>
                </a:gridCol>
                <a:gridCol w="855983">
                  <a:extLst>
                    <a:ext uri="{9D8B030D-6E8A-4147-A177-3AD203B41FA5}">
                      <a16:colId xmlns:a16="http://schemas.microsoft.com/office/drawing/2014/main" xmlns="" val="584160737"/>
                    </a:ext>
                  </a:extLst>
                </a:gridCol>
                <a:gridCol w="659527">
                  <a:extLst>
                    <a:ext uri="{9D8B030D-6E8A-4147-A177-3AD203B41FA5}">
                      <a16:colId xmlns:a16="http://schemas.microsoft.com/office/drawing/2014/main" xmlns="" val="3024059277"/>
                    </a:ext>
                  </a:extLst>
                </a:gridCol>
                <a:gridCol w="999814">
                  <a:extLst>
                    <a:ext uri="{9D8B030D-6E8A-4147-A177-3AD203B41FA5}">
                      <a16:colId xmlns:a16="http://schemas.microsoft.com/office/drawing/2014/main" xmlns="" val="598398875"/>
                    </a:ext>
                  </a:extLst>
                </a:gridCol>
                <a:gridCol w="813884">
                  <a:extLst>
                    <a:ext uri="{9D8B030D-6E8A-4147-A177-3AD203B41FA5}">
                      <a16:colId xmlns:a16="http://schemas.microsoft.com/office/drawing/2014/main" xmlns="" val="1236080356"/>
                    </a:ext>
                  </a:extLst>
                </a:gridCol>
                <a:gridCol w="1127026">
                  <a:extLst>
                    <a:ext uri="{9D8B030D-6E8A-4147-A177-3AD203B41FA5}">
                      <a16:colId xmlns:a16="http://schemas.microsoft.com/office/drawing/2014/main" xmlns="" val="764440895"/>
                    </a:ext>
                  </a:extLst>
                </a:gridCol>
                <a:gridCol w="798934">
                  <a:extLst>
                    <a:ext uri="{9D8B030D-6E8A-4147-A177-3AD203B41FA5}">
                      <a16:colId xmlns:a16="http://schemas.microsoft.com/office/drawing/2014/main" xmlns="" val="2647724925"/>
                    </a:ext>
                  </a:extLst>
                </a:gridCol>
                <a:gridCol w="1084010">
                  <a:extLst>
                    <a:ext uri="{9D8B030D-6E8A-4147-A177-3AD203B41FA5}">
                      <a16:colId xmlns:a16="http://schemas.microsoft.com/office/drawing/2014/main" xmlns="" val="2787679557"/>
                    </a:ext>
                  </a:extLst>
                </a:gridCol>
                <a:gridCol w="954209">
                  <a:extLst>
                    <a:ext uri="{9D8B030D-6E8A-4147-A177-3AD203B41FA5}">
                      <a16:colId xmlns:a16="http://schemas.microsoft.com/office/drawing/2014/main" xmlns="" val="1940507970"/>
                    </a:ext>
                  </a:extLst>
                </a:gridCol>
                <a:gridCol w="1010340">
                  <a:extLst>
                    <a:ext uri="{9D8B030D-6E8A-4147-A177-3AD203B41FA5}">
                      <a16:colId xmlns:a16="http://schemas.microsoft.com/office/drawing/2014/main" xmlns="" val="2503448734"/>
                    </a:ext>
                  </a:extLst>
                </a:gridCol>
                <a:gridCol w="1038404">
                  <a:extLst>
                    <a:ext uri="{9D8B030D-6E8A-4147-A177-3AD203B41FA5}">
                      <a16:colId xmlns:a16="http://schemas.microsoft.com/office/drawing/2014/main" xmlns="" val="31509081"/>
                    </a:ext>
                  </a:extLst>
                </a:gridCol>
              </a:tblGrid>
              <a:tr h="190500">
                <a:tc>
                  <a:txBody>
                    <a:bodyPr/>
                    <a:lstStyle/>
                    <a:p>
                      <a:pPr algn="ctr" fontAlgn="b"/>
                      <a:endParaRPr lang="es-AR" sz="1100" b="0" i="0" u="none" strike="noStrike" dirty="0">
                        <a:solidFill>
                          <a:srgbClr val="000000"/>
                        </a:solidFill>
                        <a:effectLst/>
                        <a:latin typeface="Arial" panose="020B0604020202020204" pitchFamily="34" charset="0"/>
                      </a:endParaRPr>
                    </a:p>
                  </a:txBody>
                  <a:tcPr marL="9525" marR="9525" marT="9525"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r>
                        <a:rPr lang="es-AR" sz="1100" b="0" i="0" u="none" strike="noStrike">
                          <a:solidFill>
                            <a:srgbClr val="000000"/>
                          </a:solidFill>
                          <a:effectLst/>
                          <a:latin typeface="Arial" panose="020B0604020202020204" pitchFamily="34" charset="0"/>
                        </a:rPr>
                        <a:t>FS CL</a:t>
                      </a:r>
                    </a:p>
                  </a:txBody>
                  <a:tcPr marL="9525" marR="9525" marT="9525"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endParaRPr lang="es-AR" sz="1100" b="1" i="0" u="none" strike="noStrike">
                        <a:solidFill>
                          <a:srgbClr val="000000"/>
                        </a:solidFill>
                        <a:effectLst/>
                        <a:latin typeface="Arial" panose="020B0604020202020204" pitchFamily="34" charset="0"/>
                      </a:endParaRPr>
                    </a:p>
                  </a:txBody>
                  <a:tcPr marL="9525" marR="9525" marT="9525"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b"/>
                      <a:r>
                        <a:rPr lang="es-AR" sz="1100" b="0" i="0" u="none" strike="noStrike">
                          <a:solidFill>
                            <a:srgbClr val="000000"/>
                          </a:solidFill>
                          <a:effectLst/>
                          <a:latin typeface="Arial" panose="020B0604020202020204" pitchFamily="34" charset="0"/>
                        </a:rPr>
                        <a:t>28-may</a:t>
                      </a:r>
                    </a:p>
                  </a:txBody>
                  <a:tcPr marL="9525" marR="9525" marT="9525"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b"/>
                      <a:r>
                        <a:rPr lang="es-AR" sz="1100" b="0" i="0" u="none" strike="noStrike" dirty="0" smtClean="0">
                          <a:solidFill>
                            <a:srgbClr val="000000"/>
                          </a:solidFill>
                          <a:effectLst/>
                          <a:latin typeface="Arial" panose="020B0604020202020204" pitchFamily="34" charset="0"/>
                        </a:rPr>
                        <a:t>25-may</a:t>
                      </a:r>
                      <a:endParaRPr lang="es-AR" sz="1100" b="0" i="0" u="none" strike="noStrike" dirty="0">
                        <a:solidFill>
                          <a:srgbClr val="000000"/>
                        </a:solidFill>
                        <a:effectLst/>
                        <a:latin typeface="Arial" panose="020B0604020202020204" pitchFamily="34" charset="0"/>
                      </a:endParaRPr>
                    </a:p>
                  </a:txBody>
                  <a:tcPr marL="9525" marR="9525" marT="9525"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b"/>
                      <a:r>
                        <a:rPr lang="es-AR" sz="1100" b="0" i="0" u="none" strike="noStrike">
                          <a:solidFill>
                            <a:srgbClr val="000000"/>
                          </a:solidFill>
                          <a:effectLst/>
                          <a:latin typeface="Arial" panose="020B0604020202020204" pitchFamily="34" charset="0"/>
                        </a:rPr>
                        <a:t>2-jun</a:t>
                      </a:r>
                    </a:p>
                  </a:txBody>
                  <a:tcPr marL="9525" marR="9525" marT="9525"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b"/>
                      <a:r>
                        <a:rPr lang="es-AR" sz="1100" b="0" i="0" u="none" strike="noStrike">
                          <a:solidFill>
                            <a:srgbClr val="000000"/>
                          </a:solidFill>
                          <a:effectLst/>
                          <a:latin typeface="Arial" panose="020B0604020202020204" pitchFamily="34" charset="0"/>
                        </a:rPr>
                        <a:t>5-jun</a:t>
                      </a:r>
                    </a:p>
                  </a:txBody>
                  <a:tcPr marL="9525" marR="9525" marT="9525"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b"/>
                      <a:r>
                        <a:rPr lang="es-AR" sz="1100" b="0" i="0" u="none" strike="noStrike">
                          <a:solidFill>
                            <a:srgbClr val="000000"/>
                          </a:solidFill>
                          <a:effectLst/>
                          <a:latin typeface="Arial" panose="020B0604020202020204" pitchFamily="34" charset="0"/>
                        </a:rPr>
                        <a:t>1-jun</a:t>
                      </a:r>
                    </a:p>
                  </a:txBody>
                  <a:tcPr marL="9525" marR="9525" marT="9525"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b"/>
                      <a:r>
                        <a:rPr lang="es-AR" sz="1100" b="0" i="0" u="none" strike="noStrike">
                          <a:solidFill>
                            <a:srgbClr val="000000"/>
                          </a:solidFill>
                          <a:effectLst/>
                          <a:latin typeface="Arial" panose="020B0604020202020204" pitchFamily="34" charset="0"/>
                        </a:rPr>
                        <a:t>1-jun</a:t>
                      </a:r>
                    </a:p>
                  </a:txBody>
                  <a:tcPr marL="9525" marR="9525" marT="9525"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b"/>
                      <a:r>
                        <a:rPr lang="es-AR" sz="1100" b="0" i="0" u="none" strike="noStrike">
                          <a:solidFill>
                            <a:srgbClr val="000000"/>
                          </a:solidFill>
                          <a:effectLst/>
                          <a:latin typeface="Arial" panose="020B0604020202020204" pitchFamily="34" charset="0"/>
                        </a:rPr>
                        <a:t>29-may</a:t>
                      </a:r>
                    </a:p>
                  </a:txBody>
                  <a:tcPr marL="9525" marR="9525" marT="9525"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b"/>
                      <a:r>
                        <a:rPr lang="es-AR" sz="1100" b="0" i="0" u="none" strike="noStrike">
                          <a:solidFill>
                            <a:srgbClr val="000000"/>
                          </a:solidFill>
                          <a:effectLst/>
                          <a:latin typeface="Arial" panose="020B0604020202020204" pitchFamily="34" charset="0"/>
                        </a:rPr>
                        <a:t>31-may</a:t>
                      </a:r>
                    </a:p>
                  </a:txBody>
                  <a:tcPr marL="9525" marR="9525" marT="9525"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b"/>
                      <a:r>
                        <a:rPr lang="es-AR" sz="1100" b="0" i="0" u="none" strike="noStrike">
                          <a:solidFill>
                            <a:srgbClr val="000000"/>
                          </a:solidFill>
                          <a:effectLst/>
                          <a:latin typeface="Arial" panose="020B0604020202020204" pitchFamily="34" charset="0"/>
                        </a:rPr>
                        <a:t>29-may</a:t>
                      </a:r>
                    </a:p>
                  </a:txBody>
                  <a:tcPr marL="9525" marR="9525" marT="9525"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b"/>
                      <a:r>
                        <a:rPr lang="es-AR" sz="1100" b="0" i="0" u="none" strike="noStrike">
                          <a:solidFill>
                            <a:srgbClr val="000000"/>
                          </a:solidFill>
                          <a:effectLst/>
                          <a:latin typeface="Arial" panose="020B0604020202020204" pitchFamily="34" charset="0"/>
                        </a:rPr>
                        <a:t>30-may</a:t>
                      </a:r>
                    </a:p>
                  </a:txBody>
                  <a:tcPr marL="9525" marR="9525" marT="9525" marB="0" anchor="b">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369332329"/>
                  </a:ext>
                </a:extLst>
              </a:tr>
              <a:tr h="241043">
                <a:tc>
                  <a:txBody>
                    <a:bodyPr/>
                    <a:lstStyle/>
                    <a:p>
                      <a:pPr algn="l" fontAlgn="b"/>
                      <a:r>
                        <a:rPr lang="es-AR" sz="1100" b="0" i="0" u="none" strike="noStrike" dirty="0" smtClean="0">
                          <a:solidFill>
                            <a:srgbClr val="000000"/>
                          </a:solidFill>
                          <a:effectLst/>
                          <a:latin typeface="Arial" panose="020B0604020202020204" pitchFamily="34" charset="0"/>
                        </a:rPr>
                        <a:t>Variedad</a:t>
                      </a:r>
                      <a:endParaRPr lang="es-AR" sz="1100" b="0" i="0" u="none" strike="noStrike" dirty="0">
                        <a:solidFill>
                          <a:srgbClr val="000000"/>
                        </a:solidFill>
                        <a:effectLst/>
                        <a:latin typeface="Arial" panose="020B0604020202020204" pitchFamily="34" charset="0"/>
                      </a:endParaRPr>
                    </a:p>
                  </a:txBody>
                  <a:tcPr marL="9525" marR="9525" marT="9525"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100" b="1" i="0" u="none" strike="noStrike">
                          <a:solidFill>
                            <a:srgbClr val="000000"/>
                          </a:solidFill>
                          <a:effectLst/>
                          <a:latin typeface="Arial" panose="020B0604020202020204" pitchFamily="34" charset="0"/>
                        </a:rPr>
                        <a:t>Conjunto</a:t>
                      </a:r>
                    </a:p>
                  </a:txBody>
                  <a:tcPr marL="9525" marR="9525" marT="9525"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100" b="0" i="0" u="none" strike="noStrike">
                          <a:solidFill>
                            <a:srgbClr val="000000"/>
                          </a:solidFill>
                          <a:effectLst/>
                          <a:latin typeface="Arial" panose="020B0604020202020204" pitchFamily="34" charset="0"/>
                        </a:rPr>
                        <a:t>CRUZ ALTA</a:t>
                      </a:r>
                    </a:p>
                  </a:txBody>
                  <a:tcPr marL="9525" marR="9525" marT="9525"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100" b="0" i="0" u="none" strike="noStrike">
                          <a:solidFill>
                            <a:srgbClr val="000000"/>
                          </a:solidFill>
                          <a:effectLst/>
                          <a:latin typeface="Arial" panose="020B0604020202020204" pitchFamily="34" charset="0"/>
                        </a:rPr>
                        <a:t>PUJATO</a:t>
                      </a:r>
                    </a:p>
                  </a:txBody>
                  <a:tcPr marL="9525" marR="9525" marT="9525"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100" b="0" i="0" u="none" strike="noStrike">
                          <a:solidFill>
                            <a:srgbClr val="000000"/>
                          </a:solidFill>
                          <a:effectLst/>
                          <a:latin typeface="Arial" panose="020B0604020202020204" pitchFamily="34" charset="0"/>
                        </a:rPr>
                        <a:t>LOS CARDOS</a:t>
                      </a:r>
                    </a:p>
                  </a:txBody>
                  <a:tcPr marL="9525" marR="9525" marT="9525"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100" b="0" i="0" u="none" strike="noStrike">
                          <a:solidFill>
                            <a:srgbClr val="000000"/>
                          </a:solidFill>
                          <a:effectLst/>
                          <a:latin typeface="Arial" panose="020B0604020202020204" pitchFamily="34" charset="0"/>
                        </a:rPr>
                        <a:t>M_JUAREZ</a:t>
                      </a:r>
                    </a:p>
                  </a:txBody>
                  <a:tcPr marL="9525" marR="9525" marT="9525"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100" b="0" i="0" u="none" strike="noStrike">
                          <a:solidFill>
                            <a:srgbClr val="000000"/>
                          </a:solidFill>
                          <a:effectLst/>
                          <a:latin typeface="Arial" panose="020B0604020202020204" pitchFamily="34" charset="0"/>
                        </a:rPr>
                        <a:t>G_BALDISSERA</a:t>
                      </a:r>
                    </a:p>
                  </a:txBody>
                  <a:tcPr marL="9525" marR="9525" marT="9525"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100" b="0" i="0" u="none" strike="noStrike">
                          <a:solidFill>
                            <a:srgbClr val="000000"/>
                          </a:solidFill>
                          <a:effectLst/>
                          <a:latin typeface="Arial" panose="020B0604020202020204" pitchFamily="34" charset="0"/>
                        </a:rPr>
                        <a:t>MAGGIOLO</a:t>
                      </a:r>
                    </a:p>
                  </a:txBody>
                  <a:tcPr marL="9525" marR="9525" marT="9525"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100" b="0" i="0" u="none" strike="noStrike">
                          <a:solidFill>
                            <a:srgbClr val="000000"/>
                          </a:solidFill>
                          <a:effectLst/>
                          <a:latin typeface="Arial" panose="020B0604020202020204" pitchFamily="34" charset="0"/>
                        </a:rPr>
                        <a:t>SANTA ISABEL</a:t>
                      </a:r>
                    </a:p>
                  </a:txBody>
                  <a:tcPr marL="9525" marR="9525" marT="9525"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100" b="0" i="0" u="none" strike="noStrike">
                          <a:solidFill>
                            <a:srgbClr val="000000"/>
                          </a:solidFill>
                          <a:effectLst/>
                          <a:latin typeface="Arial" panose="020B0604020202020204" pitchFamily="34" charset="0"/>
                        </a:rPr>
                        <a:t>CARABELAS</a:t>
                      </a:r>
                    </a:p>
                  </a:txBody>
                  <a:tcPr marL="9525" marR="9525" marT="9525"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100" b="0" i="0" u="none" strike="noStrike">
                          <a:solidFill>
                            <a:srgbClr val="000000"/>
                          </a:solidFill>
                          <a:effectLst/>
                          <a:latin typeface="Arial" panose="020B0604020202020204" pitchFamily="34" charset="0"/>
                        </a:rPr>
                        <a:t>G_ARENALES</a:t>
                      </a:r>
                    </a:p>
                  </a:txBody>
                  <a:tcPr marL="9525" marR="9525" marT="9525"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100" b="0" i="0" u="none" strike="noStrike" dirty="0">
                          <a:solidFill>
                            <a:srgbClr val="000000"/>
                          </a:solidFill>
                          <a:effectLst/>
                          <a:latin typeface="Arial" panose="020B0604020202020204" pitchFamily="34" charset="0"/>
                        </a:rPr>
                        <a:t>SANTA EMILIA</a:t>
                      </a:r>
                    </a:p>
                  </a:txBody>
                  <a:tcPr marL="9525" marR="9525" marT="9525"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3193769781"/>
                  </a:ext>
                </a:extLst>
              </a:tr>
              <a:tr h="190500">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es-AR" sz="1100" b="1" i="0" u="none" strike="noStrike">
                        <a:solidFill>
                          <a:srgbClr val="000000"/>
                        </a:solidFill>
                        <a:effectLst/>
                        <a:latin typeface="Arial" panose="020B0604020202020204" pitchFamily="34" charset="0"/>
                      </a:endParaRP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xmlns="" val="357738030"/>
                  </a:ext>
                </a:extLst>
              </a:tr>
              <a:tr h="190500">
                <a:tc>
                  <a:txBody>
                    <a:bodyPr/>
                    <a:lstStyle/>
                    <a:p>
                      <a:pPr algn="l" fontAlgn="b"/>
                      <a:r>
                        <a:rPr lang="es-AR" sz="1100" b="0" i="0" u="none" strike="noStrike">
                          <a:solidFill>
                            <a:srgbClr val="000000"/>
                          </a:solidFill>
                          <a:effectLst/>
                          <a:latin typeface="Arial" panose="020B0604020202020204" pitchFamily="34" charset="0"/>
                        </a:rPr>
                        <a:t>BAGUETTE 620</a:t>
                      </a: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CL</a:t>
                      </a:r>
                    </a:p>
                  </a:txBody>
                  <a:tcPr marL="9525" marR="9525" marT="9525" marB="0" anchor="b">
                    <a:lnL>
                      <a:noFill/>
                    </a:lnL>
                    <a:lnR>
                      <a:noFill/>
                    </a:lnR>
                    <a:lnT>
                      <a:noFill/>
                    </a:lnT>
                    <a:lnB>
                      <a:noFill/>
                    </a:lnB>
                  </a:tcPr>
                </a:tc>
                <a:tc>
                  <a:txBody>
                    <a:bodyPr/>
                    <a:lstStyle/>
                    <a:p>
                      <a:pPr algn="ctr" fontAlgn="b"/>
                      <a:r>
                        <a:rPr lang="es-AR" sz="1100" b="1" i="0" u="none" strike="noStrike">
                          <a:solidFill>
                            <a:srgbClr val="000000"/>
                          </a:solidFill>
                          <a:effectLst/>
                          <a:latin typeface="Arial" panose="020B0604020202020204" pitchFamily="34" charset="0"/>
                        </a:rPr>
                        <a:t>4248</a:t>
                      </a:r>
                    </a:p>
                  </a:txBody>
                  <a:tcPr marL="9525" marR="9525" marT="9525"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2692</a:t>
                      </a:r>
                    </a:p>
                  </a:txBody>
                  <a:tcPr marL="9525" marR="9525" marT="9525"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4408</a:t>
                      </a:r>
                    </a:p>
                  </a:txBody>
                  <a:tcPr marL="9525" marR="9525" marT="9525"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3804</a:t>
                      </a:r>
                    </a:p>
                  </a:txBody>
                  <a:tcPr marL="9525" marR="9525" marT="9525"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2124</a:t>
                      </a:r>
                    </a:p>
                  </a:txBody>
                  <a:tcPr marL="9525" marR="9525" marT="9525"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753</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2283</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8473</a:t>
                      </a:r>
                    </a:p>
                  </a:txBody>
                  <a:tcPr marL="9525" marR="9525" marT="9525"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6803</a:t>
                      </a:r>
                    </a:p>
                  </a:txBody>
                  <a:tcPr marL="9525" marR="9525" marT="9525"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5681</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5463</a:t>
                      </a:r>
                    </a:p>
                  </a:txBody>
                  <a:tcPr marL="9525" marR="9525" marT="9525" marB="0" anchor="b">
                    <a:lnL>
                      <a:noFill/>
                    </a:lnL>
                    <a:lnR>
                      <a:noFill/>
                    </a:lnR>
                    <a:lnT>
                      <a:noFill/>
                    </a:lnT>
                    <a:lnB>
                      <a:noFill/>
                    </a:lnB>
                    <a:solidFill>
                      <a:srgbClr val="FFFF00"/>
                    </a:solidFill>
                  </a:tcPr>
                </a:tc>
                <a:extLst>
                  <a:ext uri="{0D108BD9-81ED-4DB2-BD59-A6C34878D82A}">
                    <a16:rowId xmlns:a16="http://schemas.microsoft.com/office/drawing/2014/main" xmlns="" val="2977760494"/>
                  </a:ext>
                </a:extLst>
              </a:tr>
              <a:tr h="190500">
                <a:tc>
                  <a:txBody>
                    <a:bodyPr/>
                    <a:lstStyle/>
                    <a:p>
                      <a:pPr algn="l" fontAlgn="b"/>
                      <a:r>
                        <a:rPr lang="es-AR" sz="1100" b="0" i="0" u="none" strike="noStrike">
                          <a:solidFill>
                            <a:srgbClr val="000000"/>
                          </a:solidFill>
                          <a:effectLst/>
                          <a:latin typeface="Arial" panose="020B0604020202020204" pitchFamily="34" charset="0"/>
                        </a:rPr>
                        <a:t>DM Sauce</a:t>
                      </a: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CL</a:t>
                      </a:r>
                    </a:p>
                  </a:txBody>
                  <a:tcPr marL="9525" marR="9525" marT="9525" marB="0" anchor="b">
                    <a:lnL>
                      <a:noFill/>
                    </a:lnL>
                    <a:lnR>
                      <a:noFill/>
                    </a:lnR>
                    <a:lnT>
                      <a:noFill/>
                    </a:lnT>
                    <a:lnB>
                      <a:noFill/>
                    </a:lnB>
                  </a:tcPr>
                </a:tc>
                <a:tc>
                  <a:txBody>
                    <a:bodyPr/>
                    <a:lstStyle/>
                    <a:p>
                      <a:pPr algn="ctr" fontAlgn="b"/>
                      <a:r>
                        <a:rPr lang="es-AR" sz="1100" b="1" i="0" u="none" strike="noStrike">
                          <a:solidFill>
                            <a:srgbClr val="000000"/>
                          </a:solidFill>
                          <a:effectLst/>
                          <a:latin typeface="Arial" panose="020B0604020202020204" pitchFamily="34" charset="0"/>
                        </a:rPr>
                        <a:t>3968</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2391</a:t>
                      </a:r>
                    </a:p>
                  </a:txBody>
                  <a:tcPr marL="9525" marR="9525" marT="9525"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4438</a:t>
                      </a:r>
                    </a:p>
                  </a:txBody>
                  <a:tcPr marL="9525" marR="9525" marT="9525"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2842</a:t>
                      </a:r>
                    </a:p>
                  </a:txBody>
                  <a:tcPr marL="9525" marR="9525" marT="9525"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1996</a:t>
                      </a:r>
                    </a:p>
                  </a:txBody>
                  <a:tcPr marL="9525" marR="9525" marT="9525"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937</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2126</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7626</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6016</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6295</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5014</a:t>
                      </a:r>
                    </a:p>
                  </a:txBody>
                  <a:tcPr marL="9525" marR="9525" marT="9525" marB="0" anchor="b">
                    <a:lnL>
                      <a:noFill/>
                    </a:lnL>
                    <a:lnR>
                      <a:noFill/>
                    </a:lnR>
                    <a:lnT>
                      <a:noFill/>
                    </a:lnT>
                    <a:lnB>
                      <a:noFill/>
                    </a:lnB>
                    <a:solidFill>
                      <a:srgbClr val="FFFF00"/>
                    </a:solidFill>
                  </a:tcPr>
                </a:tc>
                <a:extLst>
                  <a:ext uri="{0D108BD9-81ED-4DB2-BD59-A6C34878D82A}">
                    <a16:rowId xmlns:a16="http://schemas.microsoft.com/office/drawing/2014/main" xmlns="" val="2362743127"/>
                  </a:ext>
                </a:extLst>
              </a:tr>
              <a:tr h="190500">
                <a:tc>
                  <a:txBody>
                    <a:bodyPr/>
                    <a:lstStyle/>
                    <a:p>
                      <a:pPr algn="l" fontAlgn="b"/>
                      <a:r>
                        <a:rPr lang="es-AR" sz="1100" b="0" i="0" u="none" strike="noStrike">
                          <a:solidFill>
                            <a:srgbClr val="000000"/>
                          </a:solidFill>
                          <a:effectLst/>
                          <a:latin typeface="Arial" panose="020B0604020202020204" pitchFamily="34" charset="0"/>
                        </a:rPr>
                        <a:t>DM Pehuen</a:t>
                      </a: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CL</a:t>
                      </a:r>
                    </a:p>
                  </a:txBody>
                  <a:tcPr marL="9525" marR="9525" marT="9525" marB="0" anchor="b">
                    <a:lnL>
                      <a:noFill/>
                    </a:lnL>
                    <a:lnR>
                      <a:noFill/>
                    </a:lnR>
                    <a:lnT>
                      <a:noFill/>
                    </a:lnT>
                    <a:lnB>
                      <a:noFill/>
                    </a:lnB>
                  </a:tcPr>
                </a:tc>
                <a:tc>
                  <a:txBody>
                    <a:bodyPr/>
                    <a:lstStyle/>
                    <a:p>
                      <a:pPr algn="ctr" fontAlgn="b"/>
                      <a:r>
                        <a:rPr lang="es-AR" sz="1100" b="1" i="0" u="none" strike="noStrike">
                          <a:solidFill>
                            <a:srgbClr val="000000"/>
                          </a:solidFill>
                          <a:effectLst/>
                          <a:latin typeface="Arial" panose="020B0604020202020204" pitchFamily="34" charset="0"/>
                        </a:rPr>
                        <a:t>3788</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2293</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4080</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dirty="0">
                          <a:solidFill>
                            <a:srgbClr val="000000"/>
                          </a:solidFill>
                          <a:effectLst/>
                          <a:latin typeface="Arial" panose="020B0604020202020204" pitchFamily="34" charset="0"/>
                        </a:rPr>
                        <a:t>3107</a:t>
                      </a:r>
                    </a:p>
                  </a:txBody>
                  <a:tcPr marL="9525" marR="9525" marT="9525"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1864</a:t>
                      </a:r>
                    </a:p>
                  </a:txBody>
                  <a:tcPr marL="9525" marR="9525" marT="9525"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1015</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1748</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7985</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5584</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5104</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5101</a:t>
                      </a:r>
                    </a:p>
                  </a:txBody>
                  <a:tcPr marL="9525" marR="9525" marT="9525" marB="0" anchor="b">
                    <a:lnL>
                      <a:noFill/>
                    </a:lnL>
                    <a:lnR>
                      <a:noFill/>
                    </a:lnR>
                    <a:lnT>
                      <a:noFill/>
                    </a:lnT>
                    <a:lnB>
                      <a:noFill/>
                    </a:lnB>
                    <a:solidFill>
                      <a:srgbClr val="FFFF00"/>
                    </a:solidFill>
                  </a:tcPr>
                </a:tc>
                <a:extLst>
                  <a:ext uri="{0D108BD9-81ED-4DB2-BD59-A6C34878D82A}">
                    <a16:rowId xmlns:a16="http://schemas.microsoft.com/office/drawing/2014/main" xmlns="" val="167671731"/>
                  </a:ext>
                </a:extLst>
              </a:tr>
              <a:tr h="190500">
                <a:tc>
                  <a:txBody>
                    <a:bodyPr/>
                    <a:lstStyle/>
                    <a:p>
                      <a:pPr algn="l" fontAlgn="b"/>
                      <a:r>
                        <a:rPr lang="es-AR" sz="1100" b="0" i="0" u="none" strike="noStrike">
                          <a:solidFill>
                            <a:srgbClr val="000000"/>
                          </a:solidFill>
                          <a:effectLst/>
                          <a:latin typeface="Arial" panose="020B0604020202020204" pitchFamily="34" charset="0"/>
                        </a:rPr>
                        <a:t>DM Algarrobo</a:t>
                      </a: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CL</a:t>
                      </a:r>
                    </a:p>
                  </a:txBody>
                  <a:tcPr marL="9525" marR="9525" marT="9525" marB="0" anchor="b">
                    <a:lnL>
                      <a:noFill/>
                    </a:lnL>
                    <a:lnR>
                      <a:noFill/>
                    </a:lnR>
                    <a:lnT>
                      <a:noFill/>
                    </a:lnT>
                    <a:lnB>
                      <a:noFill/>
                    </a:lnB>
                  </a:tcPr>
                </a:tc>
                <a:tc>
                  <a:txBody>
                    <a:bodyPr/>
                    <a:lstStyle/>
                    <a:p>
                      <a:pPr algn="ctr" fontAlgn="b"/>
                      <a:r>
                        <a:rPr lang="es-AR" sz="1100" b="1" i="0" u="none" strike="noStrike">
                          <a:solidFill>
                            <a:srgbClr val="000000"/>
                          </a:solidFill>
                          <a:effectLst/>
                          <a:latin typeface="Arial" panose="020B0604020202020204" pitchFamily="34" charset="0"/>
                        </a:rPr>
                        <a:t>3753</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2193</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3727</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3039</a:t>
                      </a:r>
                    </a:p>
                  </a:txBody>
                  <a:tcPr marL="9525" marR="9525" marT="9525"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1108</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899</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1799</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8112</a:t>
                      </a:r>
                    </a:p>
                  </a:txBody>
                  <a:tcPr marL="9525" marR="9525" marT="9525"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6029</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5138</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5484</a:t>
                      </a:r>
                    </a:p>
                  </a:txBody>
                  <a:tcPr marL="9525" marR="9525" marT="9525" marB="0" anchor="b">
                    <a:lnL>
                      <a:noFill/>
                    </a:lnL>
                    <a:lnR>
                      <a:noFill/>
                    </a:lnR>
                    <a:lnT>
                      <a:noFill/>
                    </a:lnT>
                    <a:lnB>
                      <a:noFill/>
                    </a:lnB>
                    <a:solidFill>
                      <a:srgbClr val="FFFF00"/>
                    </a:solidFill>
                  </a:tcPr>
                </a:tc>
                <a:extLst>
                  <a:ext uri="{0D108BD9-81ED-4DB2-BD59-A6C34878D82A}">
                    <a16:rowId xmlns:a16="http://schemas.microsoft.com/office/drawing/2014/main" xmlns="" val="2427745671"/>
                  </a:ext>
                </a:extLst>
              </a:tr>
              <a:tr h="190500">
                <a:tc>
                  <a:txBody>
                    <a:bodyPr/>
                    <a:lstStyle/>
                    <a:p>
                      <a:pPr algn="l" fontAlgn="b"/>
                      <a:r>
                        <a:rPr lang="es-AR" sz="1100" b="0" i="0" u="none" strike="noStrike">
                          <a:solidFill>
                            <a:srgbClr val="000000"/>
                          </a:solidFill>
                          <a:effectLst/>
                          <a:latin typeface="Arial" panose="020B0604020202020204" pitchFamily="34" charset="0"/>
                        </a:rPr>
                        <a:t>Géminis</a:t>
                      </a: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CL</a:t>
                      </a:r>
                    </a:p>
                  </a:txBody>
                  <a:tcPr marL="9525" marR="9525" marT="9525" marB="0" anchor="b">
                    <a:lnL>
                      <a:noFill/>
                    </a:lnL>
                    <a:lnR>
                      <a:noFill/>
                    </a:lnR>
                    <a:lnT>
                      <a:noFill/>
                    </a:lnT>
                    <a:lnB>
                      <a:noFill/>
                    </a:lnB>
                  </a:tcPr>
                </a:tc>
                <a:tc>
                  <a:txBody>
                    <a:bodyPr/>
                    <a:lstStyle/>
                    <a:p>
                      <a:pPr algn="ctr" fontAlgn="b"/>
                      <a:r>
                        <a:rPr lang="es-AR" sz="1100" b="1" i="0" u="none" strike="noStrike">
                          <a:solidFill>
                            <a:srgbClr val="000000"/>
                          </a:solidFill>
                          <a:effectLst/>
                          <a:latin typeface="Arial" panose="020B0604020202020204" pitchFamily="34" charset="0"/>
                        </a:rPr>
                        <a:t>3667</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1985</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3862</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2646</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1419</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1017</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2047</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7869</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5876</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5221</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4732</a:t>
                      </a:r>
                    </a:p>
                  </a:txBody>
                  <a:tcPr marL="9525" marR="9525" marT="9525" marB="0" anchor="b">
                    <a:lnL>
                      <a:noFill/>
                    </a:lnL>
                    <a:lnR>
                      <a:noFill/>
                    </a:lnR>
                    <a:lnT>
                      <a:noFill/>
                    </a:lnT>
                    <a:lnB>
                      <a:noFill/>
                    </a:lnB>
                    <a:solidFill>
                      <a:srgbClr val="FFFF00"/>
                    </a:solidFill>
                  </a:tcPr>
                </a:tc>
                <a:extLst>
                  <a:ext uri="{0D108BD9-81ED-4DB2-BD59-A6C34878D82A}">
                    <a16:rowId xmlns:a16="http://schemas.microsoft.com/office/drawing/2014/main" xmlns="" val="3059043541"/>
                  </a:ext>
                </a:extLst>
              </a:tr>
              <a:tr h="190500">
                <a:tc>
                  <a:txBody>
                    <a:bodyPr/>
                    <a:lstStyle/>
                    <a:p>
                      <a:pPr algn="l" fontAlgn="b"/>
                      <a:r>
                        <a:rPr lang="es-AR" sz="1100" b="0" i="0" u="none" strike="noStrike">
                          <a:solidFill>
                            <a:srgbClr val="000000"/>
                          </a:solidFill>
                          <a:effectLst/>
                          <a:latin typeface="Arial" panose="020B0604020202020204" pitchFamily="34" charset="0"/>
                        </a:rPr>
                        <a:t>B Colihue</a:t>
                      </a: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CL</a:t>
                      </a:r>
                    </a:p>
                  </a:txBody>
                  <a:tcPr marL="9525" marR="9525" marT="9525" marB="0" anchor="b">
                    <a:lnL>
                      <a:noFill/>
                    </a:lnL>
                    <a:lnR>
                      <a:noFill/>
                    </a:lnR>
                    <a:lnT>
                      <a:noFill/>
                    </a:lnT>
                    <a:lnB>
                      <a:noFill/>
                    </a:lnB>
                  </a:tcPr>
                </a:tc>
                <a:tc>
                  <a:txBody>
                    <a:bodyPr/>
                    <a:lstStyle/>
                    <a:p>
                      <a:pPr algn="ctr" fontAlgn="b"/>
                      <a:r>
                        <a:rPr lang="es-AR" sz="1100" b="1" i="0" u="none" strike="noStrike">
                          <a:solidFill>
                            <a:srgbClr val="000000"/>
                          </a:solidFill>
                          <a:effectLst/>
                          <a:latin typeface="Arial" panose="020B0604020202020204" pitchFamily="34" charset="0"/>
                        </a:rPr>
                        <a:t>3564</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1950</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4186</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3448</a:t>
                      </a:r>
                    </a:p>
                  </a:txBody>
                  <a:tcPr marL="9525" marR="9525" marT="9525"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1134</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526</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2275</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7524</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5008</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4673</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4914</a:t>
                      </a:r>
                    </a:p>
                  </a:txBody>
                  <a:tcPr marL="9525" marR="9525" marT="9525" marB="0" anchor="b">
                    <a:lnL>
                      <a:noFill/>
                    </a:lnL>
                    <a:lnR>
                      <a:noFill/>
                    </a:lnR>
                    <a:lnT>
                      <a:noFill/>
                    </a:lnT>
                    <a:lnB>
                      <a:noFill/>
                    </a:lnB>
                    <a:solidFill>
                      <a:srgbClr val="FFFF00"/>
                    </a:solidFill>
                  </a:tcPr>
                </a:tc>
                <a:extLst>
                  <a:ext uri="{0D108BD9-81ED-4DB2-BD59-A6C34878D82A}">
                    <a16:rowId xmlns:a16="http://schemas.microsoft.com/office/drawing/2014/main" xmlns="" val="1196937526"/>
                  </a:ext>
                </a:extLst>
              </a:tr>
              <a:tr h="190500">
                <a:tc>
                  <a:txBody>
                    <a:bodyPr/>
                    <a:lstStyle/>
                    <a:p>
                      <a:pPr algn="l" fontAlgn="b"/>
                      <a:r>
                        <a:rPr lang="es-AR" sz="1100" b="0" i="0" u="none" strike="noStrike">
                          <a:solidFill>
                            <a:srgbClr val="000000"/>
                          </a:solidFill>
                          <a:effectLst/>
                          <a:latin typeface="Arial" panose="020B0604020202020204" pitchFamily="34" charset="0"/>
                        </a:rPr>
                        <a:t>SY 109</a:t>
                      </a: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CL</a:t>
                      </a:r>
                    </a:p>
                  </a:txBody>
                  <a:tcPr marL="9525" marR="9525" marT="9525" marB="0" anchor="b">
                    <a:lnL>
                      <a:noFill/>
                    </a:lnL>
                    <a:lnR>
                      <a:noFill/>
                    </a:lnR>
                    <a:lnT>
                      <a:noFill/>
                    </a:lnT>
                    <a:lnB>
                      <a:noFill/>
                    </a:lnB>
                  </a:tcPr>
                </a:tc>
                <a:tc>
                  <a:txBody>
                    <a:bodyPr/>
                    <a:lstStyle/>
                    <a:p>
                      <a:pPr algn="ctr" fontAlgn="b"/>
                      <a:r>
                        <a:rPr lang="es-AR" sz="1100" b="1" i="0" u="none" strike="noStrike">
                          <a:solidFill>
                            <a:srgbClr val="000000"/>
                          </a:solidFill>
                          <a:effectLst/>
                          <a:latin typeface="Arial" panose="020B0604020202020204" pitchFamily="34" charset="0"/>
                        </a:rPr>
                        <a:t>3520</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1648</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3833</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2517</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1286</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879</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1881</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7736</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5231</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4989</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5204</a:t>
                      </a:r>
                    </a:p>
                  </a:txBody>
                  <a:tcPr marL="9525" marR="9525" marT="9525" marB="0" anchor="b">
                    <a:lnL>
                      <a:noFill/>
                    </a:lnL>
                    <a:lnR>
                      <a:noFill/>
                    </a:lnR>
                    <a:lnT>
                      <a:noFill/>
                    </a:lnT>
                    <a:lnB>
                      <a:noFill/>
                    </a:lnB>
                    <a:solidFill>
                      <a:srgbClr val="FFFF00"/>
                    </a:solidFill>
                  </a:tcPr>
                </a:tc>
                <a:extLst>
                  <a:ext uri="{0D108BD9-81ED-4DB2-BD59-A6C34878D82A}">
                    <a16:rowId xmlns:a16="http://schemas.microsoft.com/office/drawing/2014/main" xmlns="" val="3289539474"/>
                  </a:ext>
                </a:extLst>
              </a:tr>
              <a:tr h="190500">
                <a:tc>
                  <a:txBody>
                    <a:bodyPr/>
                    <a:lstStyle/>
                    <a:p>
                      <a:pPr algn="l" fontAlgn="b"/>
                      <a:r>
                        <a:rPr lang="es-AR" sz="1100" b="0" i="0" u="none" strike="noStrike">
                          <a:solidFill>
                            <a:srgbClr val="000000"/>
                          </a:solidFill>
                          <a:effectLst/>
                          <a:latin typeface="Arial" panose="020B0604020202020204" pitchFamily="34" charset="0"/>
                        </a:rPr>
                        <a:t>1833</a:t>
                      </a: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CL</a:t>
                      </a:r>
                    </a:p>
                  </a:txBody>
                  <a:tcPr marL="9525" marR="9525" marT="9525" marB="0" anchor="b">
                    <a:lnL>
                      <a:noFill/>
                    </a:lnL>
                    <a:lnR>
                      <a:noFill/>
                    </a:lnR>
                    <a:lnT>
                      <a:noFill/>
                    </a:lnT>
                    <a:lnB>
                      <a:noFill/>
                    </a:lnB>
                  </a:tcPr>
                </a:tc>
                <a:tc>
                  <a:txBody>
                    <a:bodyPr/>
                    <a:lstStyle/>
                    <a:p>
                      <a:pPr algn="ctr" fontAlgn="b"/>
                      <a:r>
                        <a:rPr lang="es-AR" sz="1100" b="1" i="0" u="none" strike="noStrike">
                          <a:solidFill>
                            <a:srgbClr val="000000"/>
                          </a:solidFill>
                          <a:effectLst/>
                          <a:latin typeface="Arial" panose="020B0604020202020204" pitchFamily="34" charset="0"/>
                        </a:rPr>
                        <a:t>3491</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1619</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3629</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2596</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1034</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1083</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2368</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7270</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5202</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5196</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4917</a:t>
                      </a:r>
                    </a:p>
                  </a:txBody>
                  <a:tcPr marL="9525" marR="9525" marT="9525" marB="0" anchor="b">
                    <a:lnL>
                      <a:noFill/>
                    </a:lnL>
                    <a:lnR>
                      <a:noFill/>
                    </a:lnR>
                    <a:lnT>
                      <a:noFill/>
                    </a:lnT>
                    <a:lnB>
                      <a:noFill/>
                    </a:lnB>
                    <a:solidFill>
                      <a:srgbClr val="FFFF00"/>
                    </a:solidFill>
                  </a:tcPr>
                </a:tc>
                <a:extLst>
                  <a:ext uri="{0D108BD9-81ED-4DB2-BD59-A6C34878D82A}">
                    <a16:rowId xmlns:a16="http://schemas.microsoft.com/office/drawing/2014/main" xmlns="" val="2754402044"/>
                  </a:ext>
                </a:extLst>
              </a:tr>
              <a:tr h="190500">
                <a:tc>
                  <a:txBody>
                    <a:bodyPr/>
                    <a:lstStyle/>
                    <a:p>
                      <a:pPr algn="l" fontAlgn="b"/>
                      <a:r>
                        <a:rPr lang="es-AR" sz="1100" b="0" i="0" u="none" strike="noStrike">
                          <a:solidFill>
                            <a:srgbClr val="000000"/>
                          </a:solidFill>
                          <a:effectLst/>
                          <a:latin typeface="Arial" panose="020B0604020202020204" pitchFamily="34" charset="0"/>
                        </a:rPr>
                        <a:t>Favorito II</a:t>
                      </a: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CL</a:t>
                      </a:r>
                    </a:p>
                  </a:txBody>
                  <a:tcPr marL="9525" marR="9525" marT="9525" marB="0" anchor="b">
                    <a:lnL>
                      <a:noFill/>
                    </a:lnL>
                    <a:lnR>
                      <a:noFill/>
                    </a:lnR>
                    <a:lnT>
                      <a:noFill/>
                    </a:lnT>
                    <a:lnB>
                      <a:noFill/>
                    </a:lnB>
                  </a:tcPr>
                </a:tc>
                <a:tc>
                  <a:txBody>
                    <a:bodyPr/>
                    <a:lstStyle/>
                    <a:p>
                      <a:pPr algn="ctr" fontAlgn="b"/>
                      <a:r>
                        <a:rPr lang="es-AR" sz="1100" b="1" i="0" u="none" strike="noStrike">
                          <a:solidFill>
                            <a:srgbClr val="000000"/>
                          </a:solidFill>
                          <a:effectLst/>
                          <a:latin typeface="Arial" panose="020B0604020202020204" pitchFamily="34" charset="0"/>
                        </a:rPr>
                        <a:t>3472</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2091</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3514</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2323</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1138</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770</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1949</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7734</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5481</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4993</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4730</a:t>
                      </a:r>
                    </a:p>
                  </a:txBody>
                  <a:tcPr marL="9525" marR="9525" marT="9525" marB="0" anchor="b">
                    <a:lnL>
                      <a:noFill/>
                    </a:lnL>
                    <a:lnR>
                      <a:noFill/>
                    </a:lnR>
                    <a:lnT>
                      <a:noFill/>
                    </a:lnT>
                    <a:lnB>
                      <a:noFill/>
                    </a:lnB>
                    <a:solidFill>
                      <a:srgbClr val="FFFF00"/>
                    </a:solidFill>
                  </a:tcPr>
                </a:tc>
                <a:extLst>
                  <a:ext uri="{0D108BD9-81ED-4DB2-BD59-A6C34878D82A}">
                    <a16:rowId xmlns:a16="http://schemas.microsoft.com/office/drawing/2014/main" xmlns="" val="646119576"/>
                  </a:ext>
                </a:extLst>
              </a:tr>
              <a:tr h="190500">
                <a:tc>
                  <a:txBody>
                    <a:bodyPr/>
                    <a:lstStyle/>
                    <a:p>
                      <a:pPr algn="l"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tc>
                  <a:txBody>
                    <a:bodyPr/>
                    <a:lstStyle/>
                    <a:p>
                      <a:pPr algn="l" fontAlgn="b"/>
                      <a:endParaRPr lang="es-AR" sz="1100" b="1"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xmlns="" val="2914751110"/>
                  </a:ext>
                </a:extLst>
              </a:tr>
              <a:tr h="190500">
                <a:tc>
                  <a:txBody>
                    <a:bodyPr/>
                    <a:lstStyle/>
                    <a:p>
                      <a:pPr algn="l" fontAlgn="ctr"/>
                      <a:r>
                        <a:rPr lang="es-AR" sz="1100" b="0" i="0" u="none" strike="noStrike">
                          <a:solidFill>
                            <a:srgbClr val="000000"/>
                          </a:solidFill>
                          <a:effectLst/>
                          <a:latin typeface="Arial" panose="020B0604020202020204" pitchFamily="34" charset="0"/>
                        </a:rPr>
                        <a:t>Promedio </a:t>
                      </a:r>
                    </a:p>
                  </a:txBody>
                  <a:tcPr marL="9525" marR="9525" marT="9525" marB="0" anchor="ctr">
                    <a:lnL>
                      <a:noFill/>
                    </a:lnL>
                    <a:lnR>
                      <a:noFill/>
                    </a:lnR>
                    <a:lnT>
                      <a:noFill/>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tc>
                  <a:txBody>
                    <a:bodyPr/>
                    <a:lstStyle/>
                    <a:p>
                      <a:pPr algn="l" fontAlgn="b"/>
                      <a:endParaRPr lang="es-AR" sz="1100" b="1"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2096</a:t>
                      </a: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3964</a:t>
                      </a: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2925</a:t>
                      </a: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1456</a:t>
                      </a: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875</a:t>
                      </a: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2053</a:t>
                      </a: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7814</a:t>
                      </a: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5692</a:t>
                      </a: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5254</a:t>
                      </a: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5062</a:t>
                      </a:r>
                    </a:p>
                  </a:txBody>
                  <a:tcPr marL="9525" marR="9525" marT="9525" marB="0" anchor="b">
                    <a:lnL>
                      <a:noFill/>
                    </a:lnL>
                    <a:lnR>
                      <a:noFill/>
                    </a:lnR>
                    <a:lnT>
                      <a:noFill/>
                    </a:lnT>
                    <a:lnB>
                      <a:noFill/>
                    </a:lnB>
                  </a:tcPr>
                </a:tc>
                <a:extLst>
                  <a:ext uri="{0D108BD9-81ED-4DB2-BD59-A6C34878D82A}">
                    <a16:rowId xmlns:a16="http://schemas.microsoft.com/office/drawing/2014/main" xmlns="" val="229573726"/>
                  </a:ext>
                </a:extLst>
              </a:tr>
              <a:tr h="190500">
                <a:tc>
                  <a:txBody>
                    <a:bodyPr/>
                    <a:lstStyle/>
                    <a:p>
                      <a:pPr algn="l" fontAlgn="b"/>
                      <a:r>
                        <a:rPr lang="es-AR" sz="1100" b="0" i="0" u="none" strike="noStrike">
                          <a:solidFill>
                            <a:srgbClr val="000000"/>
                          </a:solidFill>
                          <a:effectLst/>
                          <a:latin typeface="Arial" panose="020B0604020202020204" pitchFamily="34" charset="0"/>
                        </a:rPr>
                        <a:t>Efecto Variedad</a:t>
                      </a:r>
                    </a:p>
                  </a:txBody>
                  <a:tcPr marL="9525" marR="9525" marT="9525" marB="0" anchor="b">
                    <a:lnL>
                      <a:noFill/>
                    </a:lnL>
                    <a:lnR>
                      <a:noFill/>
                    </a:lnR>
                    <a:lnT>
                      <a:noFill/>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tc>
                  <a:txBody>
                    <a:bodyPr/>
                    <a:lstStyle/>
                    <a:p>
                      <a:pPr algn="ctr" fontAlgn="b"/>
                      <a:r>
                        <a:rPr lang="es-AR" sz="1100" b="1" i="0" u="none" strike="noStrike">
                          <a:solidFill>
                            <a:srgbClr val="000000"/>
                          </a:solidFill>
                          <a:effectLst/>
                          <a:latin typeface="Arial" panose="020B0604020202020204" pitchFamily="34" charset="0"/>
                        </a:rPr>
                        <a:t>p&lt;0,001</a:t>
                      </a: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p&lt;0,001</a:t>
                      </a: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p&lt;0,001</a:t>
                      </a: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p&lt;0,10</a:t>
                      </a: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p&lt;0,05</a:t>
                      </a: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ns</a:t>
                      </a: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ns</a:t>
                      </a: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p&lt;0,01</a:t>
                      </a: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p&lt;0,001</a:t>
                      </a: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ns</a:t>
                      </a: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ns</a:t>
                      </a:r>
                    </a:p>
                  </a:txBody>
                  <a:tcPr marL="9525" marR="9525" marT="9525" marB="0" anchor="b">
                    <a:lnL>
                      <a:noFill/>
                    </a:lnL>
                    <a:lnR>
                      <a:noFill/>
                    </a:lnR>
                    <a:lnT>
                      <a:noFill/>
                    </a:lnT>
                    <a:lnB>
                      <a:noFill/>
                    </a:lnB>
                  </a:tcPr>
                </a:tc>
                <a:extLst>
                  <a:ext uri="{0D108BD9-81ED-4DB2-BD59-A6C34878D82A}">
                    <a16:rowId xmlns:a16="http://schemas.microsoft.com/office/drawing/2014/main" xmlns="" val="3736890485"/>
                  </a:ext>
                </a:extLst>
              </a:tr>
              <a:tr h="190500">
                <a:tc>
                  <a:txBody>
                    <a:bodyPr/>
                    <a:lstStyle/>
                    <a:p>
                      <a:pPr algn="l" fontAlgn="b"/>
                      <a:r>
                        <a:rPr lang="es-AR" sz="1100" b="0" i="0" u="none" strike="noStrike">
                          <a:solidFill>
                            <a:srgbClr val="000000"/>
                          </a:solidFill>
                          <a:effectLst/>
                          <a:latin typeface="Arial" panose="020B0604020202020204" pitchFamily="34" charset="0"/>
                        </a:rPr>
                        <a:t>MDS (p&lt;0,05)</a:t>
                      </a:r>
                    </a:p>
                  </a:txBody>
                  <a:tcPr marL="9525" marR="9525" marT="9525" marB="0" anchor="b">
                    <a:lnL>
                      <a:noFill/>
                    </a:lnL>
                    <a:lnR>
                      <a:noFill/>
                    </a:lnR>
                    <a:lnT>
                      <a:noFill/>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tc>
                  <a:txBody>
                    <a:bodyPr/>
                    <a:lstStyle/>
                    <a:p>
                      <a:pPr algn="ctr" fontAlgn="b"/>
                      <a:r>
                        <a:rPr lang="es-AR" sz="1100" b="1" i="0" u="none" strike="noStrike" dirty="0" smtClean="0">
                          <a:solidFill>
                            <a:srgbClr val="000000"/>
                          </a:solidFill>
                          <a:effectLst/>
                          <a:latin typeface="Arial" panose="020B0604020202020204" pitchFamily="34" charset="0"/>
                        </a:rPr>
                        <a:t>222</a:t>
                      </a:r>
                      <a:endParaRPr lang="es-AR" sz="1100" b="1" i="0" u="none" strike="noStrike" dirty="0">
                        <a:solidFill>
                          <a:srgbClr val="000000"/>
                        </a:solidFill>
                        <a:effectLst/>
                        <a:latin typeface="Arial" panose="020B0604020202020204" pitchFamily="34" charset="0"/>
                      </a:endParaRP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376</a:t>
                      </a: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233</a:t>
                      </a: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1055</a:t>
                      </a: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571</a:t>
                      </a: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a:t>
                      </a: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a:t>
                      </a: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438</a:t>
                      </a: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395</a:t>
                      </a: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a:t>
                      </a:r>
                    </a:p>
                  </a:txBody>
                  <a:tcPr marL="9525" marR="9525" marT="9525" marB="0" anchor="b">
                    <a:lnL>
                      <a:noFill/>
                    </a:lnL>
                    <a:lnR>
                      <a:noFill/>
                    </a:lnR>
                    <a:lnT>
                      <a:noFill/>
                    </a:lnT>
                    <a:lnB>
                      <a:noFill/>
                    </a:lnB>
                  </a:tcPr>
                </a:tc>
                <a:tc>
                  <a:txBody>
                    <a:bodyPr/>
                    <a:lstStyle/>
                    <a:p>
                      <a:pPr algn="ctr" fontAlgn="b"/>
                      <a:r>
                        <a:rPr lang="es-AR" sz="1100" b="0" i="0" u="none" strike="noStrike" dirty="0" smtClean="0">
                          <a:solidFill>
                            <a:srgbClr val="000000"/>
                          </a:solidFill>
                          <a:effectLst/>
                          <a:latin typeface="Arial" panose="020B0604020202020204" pitchFamily="34" charset="0"/>
                        </a:rPr>
                        <a:t>-</a:t>
                      </a:r>
                      <a:endParaRPr lang="es-AR" sz="1100" b="0" i="0" u="none" strike="noStrike" dirty="0">
                        <a:solidFill>
                          <a:srgbClr val="000000"/>
                        </a:solidFill>
                        <a:effectLst/>
                        <a:latin typeface="Arial" panose="020B060402020202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xmlns="" val="1677942997"/>
                  </a:ext>
                </a:extLst>
              </a:tr>
              <a:tr h="114836">
                <a:tc gridSpan="2">
                  <a:txBody>
                    <a:bodyPr/>
                    <a:lstStyle/>
                    <a:p>
                      <a:pPr algn="l" fontAlgn="b"/>
                      <a:endParaRPr lang="es-AR" sz="1100" b="0" i="0" u="none" strike="noStrike" dirty="0">
                        <a:solidFill>
                          <a:srgbClr val="000000"/>
                        </a:solidFill>
                        <a:effectLst/>
                        <a:latin typeface="Arial" panose="020B0604020202020204" pitchFamily="34" charset="0"/>
                      </a:endParaRPr>
                    </a:p>
                  </a:txBody>
                  <a:tcPr marL="9525" marR="9525" marT="9525" marB="0" anchor="b">
                    <a:lnL>
                      <a:noFill/>
                    </a:lnL>
                    <a:lnR>
                      <a:noFill/>
                    </a:lnR>
                    <a:lnT>
                      <a:noFill/>
                    </a:lnT>
                    <a:lnB w="12700" cap="flat" cmpd="sng" algn="ctr">
                      <a:solidFill>
                        <a:schemeClr val="tx1"/>
                      </a:solidFill>
                      <a:prstDash val="solid"/>
                      <a:round/>
                      <a:headEnd type="none" w="med" len="med"/>
                      <a:tailEnd type="none" w="med" len="med"/>
                    </a:lnB>
                  </a:tcPr>
                </a:tc>
                <a:tc hMerge="1">
                  <a:txBody>
                    <a:bodyPr/>
                    <a:lstStyle/>
                    <a:p>
                      <a:endParaRPr lang="es-AR"/>
                    </a:p>
                  </a:txBody>
                  <a:tcPr/>
                </a:tc>
                <a:tc>
                  <a:txBody>
                    <a:bodyPr/>
                    <a:lstStyle/>
                    <a:p>
                      <a:pPr algn="ctr" fontAlgn="b"/>
                      <a:endParaRPr lang="es-AR" sz="1100" b="1" i="0" u="none" strike="noStrike" dirty="0">
                        <a:solidFill>
                          <a:srgbClr val="000000"/>
                        </a:solidFill>
                        <a:effectLst/>
                        <a:latin typeface="Arial" panose="020B0604020202020204" pitchFamily="34" charset="0"/>
                      </a:endParaRPr>
                    </a:p>
                  </a:txBody>
                  <a:tcPr marL="9525" marR="9525" marT="9525"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b"/>
                      <a:endParaRPr lang="es-AR" sz="1100" b="0" i="0" u="none" strike="noStrike" dirty="0">
                        <a:solidFill>
                          <a:srgbClr val="000000"/>
                        </a:solidFill>
                        <a:effectLst/>
                        <a:latin typeface="Arial" panose="020B0604020202020204" pitchFamily="34" charset="0"/>
                      </a:endParaRPr>
                    </a:p>
                  </a:txBody>
                  <a:tcPr marL="9525" marR="9525" marT="9525" marB="0" anchor="b">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3895139532"/>
                  </a:ext>
                </a:extLst>
              </a:tr>
            </a:tbl>
          </a:graphicData>
        </a:graphic>
      </p:graphicFrame>
      <p:sp>
        <p:nvSpPr>
          <p:cNvPr id="8" name="1 CuadroTexto"/>
          <p:cNvSpPr txBox="1"/>
          <p:nvPr/>
        </p:nvSpPr>
        <p:spPr>
          <a:xfrm>
            <a:off x="176442" y="6380780"/>
            <a:ext cx="9659043" cy="292388"/>
          </a:xfrm>
          <a:prstGeom prst="rect">
            <a:avLst/>
          </a:prstGeom>
          <a:noFill/>
        </p:spPr>
        <p:txBody>
          <a:bodyPr wrap="square" rtlCol="0">
            <a:spAutoFit/>
          </a:bodyPr>
          <a:lstStyle/>
          <a:p>
            <a:r>
              <a:rPr lang="es-AR" sz="1300" i="1" dirty="0">
                <a:solidFill>
                  <a:srgbClr val="FF0000"/>
                </a:solidFill>
              </a:rPr>
              <a:t>En verde se muestran los genotipos de mayor rinde estadísticamente para cada sitio particular y para el análisis conjunto de todos los sitios</a:t>
            </a:r>
            <a:r>
              <a:rPr lang="es-AR" sz="1300" i="1" dirty="0" smtClean="0">
                <a:solidFill>
                  <a:srgbClr val="FF0000"/>
                </a:solidFill>
              </a:rPr>
              <a:t>.</a:t>
            </a:r>
          </a:p>
        </p:txBody>
      </p:sp>
    </p:spTree>
    <p:extLst>
      <p:ext uri="{BB962C8B-B14F-4D97-AF65-F5344CB8AC3E}">
        <p14:creationId xmlns:p14="http://schemas.microsoft.com/office/powerpoint/2010/main" xmlns="" val="21671846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76442" y="6380780"/>
            <a:ext cx="9659043" cy="492443"/>
          </a:xfrm>
          <a:prstGeom prst="rect">
            <a:avLst/>
          </a:prstGeom>
          <a:noFill/>
        </p:spPr>
        <p:txBody>
          <a:bodyPr wrap="square" rtlCol="0">
            <a:spAutoFit/>
          </a:bodyPr>
          <a:lstStyle/>
          <a:p>
            <a:r>
              <a:rPr lang="es-AR" sz="1300" i="1" dirty="0">
                <a:solidFill>
                  <a:srgbClr val="FF0000"/>
                </a:solidFill>
              </a:rPr>
              <a:t>En verde se muestran los genotipos de mayor rinde estadísticamente para cada sitio particular y para el análisis conjunto de todos los sitios</a:t>
            </a:r>
            <a:r>
              <a:rPr lang="es-AR" sz="1300" i="1" dirty="0" smtClean="0">
                <a:solidFill>
                  <a:srgbClr val="FF0000"/>
                </a:solidFill>
              </a:rPr>
              <a:t>.</a:t>
            </a:r>
          </a:p>
          <a:p>
            <a:r>
              <a:rPr lang="es-AR" sz="1300" i="1" dirty="0" smtClean="0">
                <a:solidFill>
                  <a:srgbClr val="FF0000"/>
                </a:solidFill>
              </a:rPr>
              <a:t>Para el sitio Cruz Alta no se muestra el análisis de todas las variedades por datos faltantes (no se sembraron los CC por falta de humedad).</a:t>
            </a:r>
            <a:endParaRPr lang="en-US" sz="1300" i="1" dirty="0">
              <a:solidFill>
                <a:srgbClr val="FF0000"/>
              </a:solidFill>
            </a:endParaRPr>
          </a:p>
        </p:txBody>
      </p:sp>
      <p:graphicFrame>
        <p:nvGraphicFramePr>
          <p:cNvPr id="3" name="Tabla 2"/>
          <p:cNvGraphicFramePr>
            <a:graphicFrameLocks noGrp="1"/>
          </p:cNvGraphicFramePr>
          <p:nvPr>
            <p:extLst>
              <p:ext uri="{D42A27DB-BD31-4B8C-83A1-F6EECF244321}">
                <p14:modId xmlns:p14="http://schemas.microsoft.com/office/powerpoint/2010/main" xmlns="" val="1667483827"/>
              </p:ext>
            </p:extLst>
          </p:nvPr>
        </p:nvGraphicFramePr>
        <p:xfrm>
          <a:off x="395784" y="1834855"/>
          <a:ext cx="11041042" cy="3085492"/>
        </p:xfrm>
        <a:graphic>
          <a:graphicData uri="http://schemas.openxmlformats.org/drawingml/2006/table">
            <a:tbl>
              <a:tblPr/>
              <a:tblGrid>
                <a:gridCol w="1098683">
                  <a:extLst>
                    <a:ext uri="{9D8B030D-6E8A-4147-A177-3AD203B41FA5}">
                      <a16:colId xmlns:a16="http://schemas.microsoft.com/office/drawing/2014/main" xmlns="" val="3128330943"/>
                    </a:ext>
                  </a:extLst>
                </a:gridCol>
                <a:gridCol w="505973">
                  <a:extLst>
                    <a:ext uri="{9D8B030D-6E8A-4147-A177-3AD203B41FA5}">
                      <a16:colId xmlns:a16="http://schemas.microsoft.com/office/drawing/2014/main" xmlns="" val="1457078403"/>
                    </a:ext>
                  </a:extLst>
                </a:gridCol>
                <a:gridCol w="693906">
                  <a:extLst>
                    <a:ext uri="{9D8B030D-6E8A-4147-A177-3AD203B41FA5}">
                      <a16:colId xmlns:a16="http://schemas.microsoft.com/office/drawing/2014/main" xmlns="" val="499282336"/>
                    </a:ext>
                  </a:extLst>
                </a:gridCol>
                <a:gridCol w="679449">
                  <a:extLst>
                    <a:ext uri="{9D8B030D-6E8A-4147-A177-3AD203B41FA5}">
                      <a16:colId xmlns:a16="http://schemas.microsoft.com/office/drawing/2014/main" xmlns="" val="2325349051"/>
                    </a:ext>
                  </a:extLst>
                </a:gridCol>
                <a:gridCol w="1030015">
                  <a:extLst>
                    <a:ext uri="{9D8B030D-6E8A-4147-A177-3AD203B41FA5}">
                      <a16:colId xmlns:a16="http://schemas.microsoft.com/office/drawing/2014/main" xmlns="" val="1110774434"/>
                    </a:ext>
                  </a:extLst>
                </a:gridCol>
                <a:gridCol w="838469">
                  <a:extLst>
                    <a:ext uri="{9D8B030D-6E8A-4147-A177-3AD203B41FA5}">
                      <a16:colId xmlns:a16="http://schemas.microsoft.com/office/drawing/2014/main" xmlns="" val="981021661"/>
                    </a:ext>
                  </a:extLst>
                </a:gridCol>
                <a:gridCol w="1116753">
                  <a:extLst>
                    <a:ext uri="{9D8B030D-6E8A-4147-A177-3AD203B41FA5}">
                      <a16:colId xmlns:a16="http://schemas.microsoft.com/office/drawing/2014/main" xmlns="" val="1191523947"/>
                    </a:ext>
                  </a:extLst>
                </a:gridCol>
                <a:gridCol w="867382">
                  <a:extLst>
                    <a:ext uri="{9D8B030D-6E8A-4147-A177-3AD203B41FA5}">
                      <a16:colId xmlns:a16="http://schemas.microsoft.com/office/drawing/2014/main" xmlns="" val="2605960819"/>
                    </a:ext>
                  </a:extLst>
                </a:gridCol>
                <a:gridCol w="1116753">
                  <a:extLst>
                    <a:ext uri="{9D8B030D-6E8A-4147-A177-3AD203B41FA5}">
                      <a16:colId xmlns:a16="http://schemas.microsoft.com/office/drawing/2014/main" xmlns="" val="2330228476"/>
                    </a:ext>
                  </a:extLst>
                </a:gridCol>
                <a:gridCol w="983032">
                  <a:extLst>
                    <a:ext uri="{9D8B030D-6E8A-4147-A177-3AD203B41FA5}">
                      <a16:colId xmlns:a16="http://schemas.microsoft.com/office/drawing/2014/main" xmlns="" val="2812227440"/>
                    </a:ext>
                  </a:extLst>
                </a:gridCol>
                <a:gridCol w="1040857">
                  <a:extLst>
                    <a:ext uri="{9D8B030D-6E8A-4147-A177-3AD203B41FA5}">
                      <a16:colId xmlns:a16="http://schemas.microsoft.com/office/drawing/2014/main" xmlns="" val="1156584901"/>
                    </a:ext>
                  </a:extLst>
                </a:gridCol>
                <a:gridCol w="1069770">
                  <a:extLst>
                    <a:ext uri="{9D8B030D-6E8A-4147-A177-3AD203B41FA5}">
                      <a16:colId xmlns:a16="http://schemas.microsoft.com/office/drawing/2014/main" xmlns="" val="9774072"/>
                    </a:ext>
                  </a:extLst>
                </a:gridCol>
              </a:tblGrid>
              <a:tr h="190500">
                <a:tc>
                  <a:txBody>
                    <a:bodyPr/>
                    <a:lstStyle/>
                    <a:p>
                      <a:pPr algn="ctr" fontAlgn="b"/>
                      <a:endParaRPr lang="es-AR" sz="1100" b="0" i="0" u="none" strike="noStrike" dirty="0">
                        <a:solidFill>
                          <a:srgbClr val="000000"/>
                        </a:solidFill>
                        <a:effectLst/>
                        <a:latin typeface="Arial" panose="020B0604020202020204" pitchFamily="34" charset="0"/>
                      </a:endParaRPr>
                    </a:p>
                  </a:txBody>
                  <a:tcPr marL="9525" marR="9525" marT="9525"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r>
                        <a:rPr lang="es-AR" sz="1100" b="0" i="0" u="none" strike="noStrike">
                          <a:solidFill>
                            <a:srgbClr val="000000"/>
                          </a:solidFill>
                          <a:effectLst/>
                          <a:latin typeface="Arial" panose="020B0604020202020204" pitchFamily="34" charset="0"/>
                        </a:rPr>
                        <a:t>FS CC</a:t>
                      </a:r>
                    </a:p>
                  </a:txBody>
                  <a:tcPr marL="9525" marR="9525" marT="9525"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endParaRPr lang="es-AR" sz="1100" b="1" i="0" u="none" strike="noStrike">
                        <a:solidFill>
                          <a:srgbClr val="000000"/>
                        </a:solidFill>
                        <a:effectLst/>
                        <a:latin typeface="Arial" panose="020B0604020202020204" pitchFamily="34" charset="0"/>
                      </a:endParaRPr>
                    </a:p>
                  </a:txBody>
                  <a:tcPr marL="9525" marR="9525" marT="9525"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b"/>
                      <a:r>
                        <a:rPr lang="es-AR" sz="1100" b="0" i="0" u="none" strike="noStrike" dirty="0" smtClean="0">
                          <a:solidFill>
                            <a:srgbClr val="000000"/>
                          </a:solidFill>
                          <a:effectLst/>
                          <a:latin typeface="Arial" panose="020B0604020202020204" pitchFamily="34" charset="0"/>
                        </a:rPr>
                        <a:t>5-jun</a:t>
                      </a:r>
                      <a:endParaRPr lang="es-AR" sz="1100" b="0" i="0" u="none" strike="noStrike" dirty="0">
                        <a:solidFill>
                          <a:srgbClr val="000000"/>
                        </a:solidFill>
                        <a:effectLst/>
                        <a:latin typeface="Arial" panose="020B0604020202020204" pitchFamily="34" charset="0"/>
                      </a:endParaRPr>
                    </a:p>
                  </a:txBody>
                  <a:tcPr marL="9525" marR="9525" marT="9525"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b"/>
                      <a:r>
                        <a:rPr lang="es-AR" sz="1100" b="0" i="0" u="none" strike="noStrike" dirty="0">
                          <a:solidFill>
                            <a:srgbClr val="000000"/>
                          </a:solidFill>
                          <a:effectLst/>
                          <a:latin typeface="Arial" panose="020B0604020202020204" pitchFamily="34" charset="0"/>
                        </a:rPr>
                        <a:t>28-jun</a:t>
                      </a:r>
                    </a:p>
                  </a:txBody>
                  <a:tcPr marL="9525" marR="9525" marT="9525"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b"/>
                      <a:r>
                        <a:rPr lang="es-AR" sz="1100" b="0" i="0" u="none" strike="noStrike">
                          <a:solidFill>
                            <a:srgbClr val="000000"/>
                          </a:solidFill>
                          <a:effectLst/>
                          <a:latin typeface="Arial" panose="020B0604020202020204" pitchFamily="34" charset="0"/>
                        </a:rPr>
                        <a:t>18-jun</a:t>
                      </a:r>
                    </a:p>
                  </a:txBody>
                  <a:tcPr marL="9525" marR="9525" marT="9525"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b"/>
                      <a:r>
                        <a:rPr lang="es-AR" sz="1100" b="0" i="0" u="none" strike="noStrike">
                          <a:solidFill>
                            <a:srgbClr val="000000"/>
                          </a:solidFill>
                          <a:effectLst/>
                          <a:latin typeface="Arial" panose="020B0604020202020204" pitchFamily="34" charset="0"/>
                        </a:rPr>
                        <a:t>30-jun</a:t>
                      </a:r>
                    </a:p>
                  </a:txBody>
                  <a:tcPr marL="9525" marR="9525" marT="9525"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b"/>
                      <a:r>
                        <a:rPr lang="es-AR" sz="1100" b="0" i="0" u="none" strike="noStrike">
                          <a:solidFill>
                            <a:srgbClr val="000000"/>
                          </a:solidFill>
                          <a:effectLst/>
                          <a:latin typeface="Arial" panose="020B0604020202020204" pitchFamily="34" charset="0"/>
                        </a:rPr>
                        <a:t>12-jun</a:t>
                      </a:r>
                    </a:p>
                  </a:txBody>
                  <a:tcPr marL="9525" marR="9525" marT="9525"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b"/>
                      <a:r>
                        <a:rPr lang="es-AR" sz="1100" b="0" i="0" u="none" strike="noStrike">
                          <a:solidFill>
                            <a:srgbClr val="000000"/>
                          </a:solidFill>
                          <a:effectLst/>
                          <a:latin typeface="Arial" panose="020B0604020202020204" pitchFamily="34" charset="0"/>
                        </a:rPr>
                        <a:t>22-jun</a:t>
                      </a:r>
                    </a:p>
                  </a:txBody>
                  <a:tcPr marL="9525" marR="9525" marT="9525"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b"/>
                      <a:r>
                        <a:rPr lang="es-AR" sz="1100" b="0" i="0" u="none" strike="noStrike">
                          <a:solidFill>
                            <a:srgbClr val="000000"/>
                          </a:solidFill>
                          <a:effectLst/>
                          <a:latin typeface="Arial" panose="020B0604020202020204" pitchFamily="34" charset="0"/>
                        </a:rPr>
                        <a:t>29-jun</a:t>
                      </a:r>
                    </a:p>
                  </a:txBody>
                  <a:tcPr marL="9525" marR="9525" marT="9525"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b"/>
                      <a:r>
                        <a:rPr lang="es-AR" sz="1100" b="0" i="0" u="none" strike="noStrike">
                          <a:solidFill>
                            <a:srgbClr val="000000"/>
                          </a:solidFill>
                          <a:effectLst/>
                          <a:latin typeface="Arial" panose="020B0604020202020204" pitchFamily="34" charset="0"/>
                        </a:rPr>
                        <a:t>26-jun</a:t>
                      </a:r>
                    </a:p>
                  </a:txBody>
                  <a:tcPr marL="9525" marR="9525" marT="9525"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b"/>
                      <a:r>
                        <a:rPr lang="es-AR" sz="1100" b="0" i="0" u="none" strike="noStrike" dirty="0">
                          <a:solidFill>
                            <a:srgbClr val="000000"/>
                          </a:solidFill>
                          <a:effectLst/>
                          <a:latin typeface="Arial" panose="020B0604020202020204" pitchFamily="34" charset="0"/>
                        </a:rPr>
                        <a:t>21-jun</a:t>
                      </a:r>
                    </a:p>
                  </a:txBody>
                  <a:tcPr marL="9525" marR="9525" marT="9525" marB="0" anchor="b">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3401748934"/>
                  </a:ext>
                </a:extLst>
              </a:tr>
              <a:tr h="241327">
                <a:tc>
                  <a:txBody>
                    <a:bodyPr/>
                    <a:lstStyle/>
                    <a:p>
                      <a:pPr algn="l" fontAlgn="b"/>
                      <a:r>
                        <a:rPr lang="es-AR" sz="1100" b="0" i="0" u="none" strike="noStrike" dirty="0" smtClean="0">
                          <a:solidFill>
                            <a:srgbClr val="000000"/>
                          </a:solidFill>
                          <a:effectLst/>
                          <a:latin typeface="Arial" panose="020B0604020202020204" pitchFamily="34" charset="0"/>
                        </a:rPr>
                        <a:t>Variedad</a:t>
                      </a:r>
                      <a:endParaRPr lang="es-AR" sz="1100" b="0" i="0" u="none" strike="noStrike" dirty="0">
                        <a:solidFill>
                          <a:srgbClr val="000000"/>
                        </a:solidFill>
                        <a:effectLst/>
                        <a:latin typeface="Arial" panose="020B0604020202020204" pitchFamily="34" charset="0"/>
                      </a:endParaRPr>
                    </a:p>
                  </a:txBody>
                  <a:tcPr marL="9525" marR="9525" marT="9525"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100" b="1" i="0" u="none" strike="noStrike" dirty="0">
                          <a:solidFill>
                            <a:srgbClr val="000000"/>
                          </a:solidFill>
                          <a:effectLst/>
                          <a:latin typeface="Arial" panose="020B0604020202020204" pitchFamily="34" charset="0"/>
                        </a:rPr>
                        <a:t>Conjunto</a:t>
                      </a:r>
                    </a:p>
                  </a:txBody>
                  <a:tcPr marL="9525" marR="9525" marT="9525"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100" b="0" i="0" u="none" strike="noStrike">
                          <a:solidFill>
                            <a:srgbClr val="000000"/>
                          </a:solidFill>
                          <a:effectLst/>
                          <a:latin typeface="Arial" panose="020B0604020202020204" pitchFamily="34" charset="0"/>
                        </a:rPr>
                        <a:t>PUJATO</a:t>
                      </a:r>
                    </a:p>
                  </a:txBody>
                  <a:tcPr marL="9525" marR="9525" marT="9525"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100" b="0" i="0" u="none" strike="noStrike">
                          <a:solidFill>
                            <a:srgbClr val="000000"/>
                          </a:solidFill>
                          <a:effectLst/>
                          <a:latin typeface="Arial" panose="020B0604020202020204" pitchFamily="34" charset="0"/>
                        </a:rPr>
                        <a:t>LOS CARDOS</a:t>
                      </a:r>
                    </a:p>
                  </a:txBody>
                  <a:tcPr marL="9525" marR="9525" marT="9525"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100" b="0" i="0" u="none" strike="noStrike">
                          <a:solidFill>
                            <a:srgbClr val="000000"/>
                          </a:solidFill>
                          <a:effectLst/>
                          <a:latin typeface="Arial" panose="020B0604020202020204" pitchFamily="34" charset="0"/>
                        </a:rPr>
                        <a:t>M_JUAREZ</a:t>
                      </a:r>
                    </a:p>
                  </a:txBody>
                  <a:tcPr marL="9525" marR="9525" marT="9525"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100" b="0" i="0" u="none" strike="noStrike">
                          <a:solidFill>
                            <a:srgbClr val="000000"/>
                          </a:solidFill>
                          <a:effectLst/>
                          <a:latin typeface="Arial" panose="020B0604020202020204" pitchFamily="34" charset="0"/>
                        </a:rPr>
                        <a:t>G_BALDISSERA</a:t>
                      </a:r>
                    </a:p>
                  </a:txBody>
                  <a:tcPr marL="9525" marR="9525" marT="9525"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100" b="0" i="0" u="none" strike="noStrike">
                          <a:solidFill>
                            <a:srgbClr val="000000"/>
                          </a:solidFill>
                          <a:effectLst/>
                          <a:latin typeface="Arial" panose="020B0604020202020204" pitchFamily="34" charset="0"/>
                        </a:rPr>
                        <a:t>MAGGIOLO</a:t>
                      </a:r>
                    </a:p>
                  </a:txBody>
                  <a:tcPr marL="9525" marR="9525" marT="9525"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100" b="0" i="0" u="none" strike="noStrike">
                          <a:solidFill>
                            <a:srgbClr val="000000"/>
                          </a:solidFill>
                          <a:effectLst/>
                          <a:latin typeface="Arial" panose="020B0604020202020204" pitchFamily="34" charset="0"/>
                        </a:rPr>
                        <a:t>SANTA ISABEL</a:t>
                      </a:r>
                    </a:p>
                  </a:txBody>
                  <a:tcPr marL="9525" marR="9525" marT="9525"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100" b="0" i="0" u="none" strike="noStrike">
                          <a:solidFill>
                            <a:srgbClr val="000000"/>
                          </a:solidFill>
                          <a:effectLst/>
                          <a:latin typeface="Arial" panose="020B0604020202020204" pitchFamily="34" charset="0"/>
                        </a:rPr>
                        <a:t>CARABELAS</a:t>
                      </a:r>
                    </a:p>
                  </a:txBody>
                  <a:tcPr marL="9525" marR="9525" marT="9525"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100" b="0" i="0" u="none" strike="noStrike">
                          <a:solidFill>
                            <a:srgbClr val="000000"/>
                          </a:solidFill>
                          <a:effectLst/>
                          <a:latin typeface="Arial" panose="020B0604020202020204" pitchFamily="34" charset="0"/>
                        </a:rPr>
                        <a:t>G_ARENALES</a:t>
                      </a:r>
                    </a:p>
                  </a:txBody>
                  <a:tcPr marL="9525" marR="9525" marT="9525"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100" b="0" i="0" u="none" strike="noStrike" dirty="0">
                          <a:solidFill>
                            <a:srgbClr val="000000"/>
                          </a:solidFill>
                          <a:effectLst/>
                          <a:latin typeface="Arial" panose="020B0604020202020204" pitchFamily="34" charset="0"/>
                        </a:rPr>
                        <a:t>SANTA EMILIA</a:t>
                      </a:r>
                    </a:p>
                  </a:txBody>
                  <a:tcPr marL="9525" marR="9525" marT="9525"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26756433"/>
                  </a:ext>
                </a:extLst>
              </a:tr>
              <a:tr h="190500">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es-AR" sz="1100" b="1" i="0" u="none" strike="noStrike" dirty="0">
                        <a:solidFill>
                          <a:srgbClr val="000000"/>
                        </a:solidFill>
                        <a:effectLst/>
                        <a:latin typeface="Arial" panose="020B0604020202020204" pitchFamily="34" charset="0"/>
                      </a:endParaRP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xmlns="" val="263877017"/>
                  </a:ext>
                </a:extLst>
              </a:tr>
              <a:tr h="190500">
                <a:tc>
                  <a:txBody>
                    <a:bodyPr/>
                    <a:lstStyle/>
                    <a:p>
                      <a:pPr algn="l" fontAlgn="b"/>
                      <a:r>
                        <a:rPr lang="es-AR" sz="1100" b="0" i="0" u="none" strike="noStrike">
                          <a:solidFill>
                            <a:srgbClr val="000000"/>
                          </a:solidFill>
                          <a:effectLst/>
                          <a:latin typeface="Arial" panose="020B0604020202020204" pitchFamily="34" charset="0"/>
                        </a:rPr>
                        <a:t>DM Alerce</a:t>
                      </a: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CC</a:t>
                      </a:r>
                    </a:p>
                  </a:txBody>
                  <a:tcPr marL="9525" marR="9525" marT="9525" marB="0" anchor="b">
                    <a:lnL>
                      <a:noFill/>
                    </a:lnL>
                    <a:lnR>
                      <a:noFill/>
                    </a:lnR>
                    <a:lnT>
                      <a:noFill/>
                    </a:lnT>
                    <a:lnB>
                      <a:noFill/>
                    </a:lnB>
                  </a:tcPr>
                </a:tc>
                <a:tc>
                  <a:txBody>
                    <a:bodyPr/>
                    <a:lstStyle/>
                    <a:p>
                      <a:pPr algn="ctr" fontAlgn="b"/>
                      <a:r>
                        <a:rPr lang="es-AR" sz="1100" b="1" i="0" u="none" strike="noStrike" dirty="0">
                          <a:solidFill>
                            <a:srgbClr val="000000"/>
                          </a:solidFill>
                          <a:effectLst/>
                          <a:latin typeface="Arial" panose="020B0604020202020204" pitchFamily="34" charset="0"/>
                        </a:rPr>
                        <a:t>4018</a:t>
                      </a:r>
                    </a:p>
                  </a:txBody>
                  <a:tcPr marL="9525" marR="9525" marT="9525"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4006</a:t>
                      </a:r>
                    </a:p>
                  </a:txBody>
                  <a:tcPr marL="9525" marR="9525" marT="9525"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1807</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1266</a:t>
                      </a:r>
                    </a:p>
                  </a:txBody>
                  <a:tcPr marL="9525" marR="9525" marT="9525"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1409</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2092</a:t>
                      </a:r>
                    </a:p>
                  </a:txBody>
                  <a:tcPr marL="9525" marR="9525" marT="9525"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8159</a:t>
                      </a:r>
                    </a:p>
                  </a:txBody>
                  <a:tcPr marL="9525" marR="9525" marT="9525"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6003</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5526</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5893</a:t>
                      </a:r>
                    </a:p>
                  </a:txBody>
                  <a:tcPr marL="9525" marR="9525" marT="9525" marB="0" anchor="b">
                    <a:lnL>
                      <a:noFill/>
                    </a:lnL>
                    <a:lnR>
                      <a:noFill/>
                    </a:lnR>
                    <a:lnT>
                      <a:noFill/>
                    </a:lnT>
                    <a:lnB>
                      <a:noFill/>
                    </a:lnB>
                    <a:solidFill>
                      <a:srgbClr val="92D050"/>
                    </a:solidFill>
                  </a:tcPr>
                </a:tc>
                <a:extLst>
                  <a:ext uri="{0D108BD9-81ED-4DB2-BD59-A6C34878D82A}">
                    <a16:rowId xmlns:a16="http://schemas.microsoft.com/office/drawing/2014/main" xmlns="" val="3078212009"/>
                  </a:ext>
                </a:extLst>
              </a:tr>
              <a:tr h="190500">
                <a:tc>
                  <a:txBody>
                    <a:bodyPr/>
                    <a:lstStyle/>
                    <a:p>
                      <a:pPr algn="l" fontAlgn="b"/>
                      <a:r>
                        <a:rPr lang="es-AR" sz="1100" b="0" i="0" u="none" strike="noStrike">
                          <a:solidFill>
                            <a:srgbClr val="000000"/>
                          </a:solidFill>
                          <a:effectLst/>
                          <a:latin typeface="Arial" panose="020B0604020202020204" pitchFamily="34" charset="0"/>
                        </a:rPr>
                        <a:t>DM Ñandubay</a:t>
                      </a: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CC</a:t>
                      </a:r>
                    </a:p>
                  </a:txBody>
                  <a:tcPr marL="9525" marR="9525" marT="9525" marB="0" anchor="b">
                    <a:lnL>
                      <a:noFill/>
                    </a:lnL>
                    <a:lnR>
                      <a:noFill/>
                    </a:lnR>
                    <a:lnT>
                      <a:noFill/>
                    </a:lnT>
                    <a:lnB>
                      <a:noFill/>
                    </a:lnB>
                  </a:tcPr>
                </a:tc>
                <a:tc>
                  <a:txBody>
                    <a:bodyPr/>
                    <a:lstStyle/>
                    <a:p>
                      <a:pPr algn="ctr" fontAlgn="b"/>
                      <a:r>
                        <a:rPr lang="es-AR" sz="1100" b="1" i="0" u="none" strike="noStrike" dirty="0">
                          <a:solidFill>
                            <a:srgbClr val="000000"/>
                          </a:solidFill>
                          <a:effectLst/>
                          <a:latin typeface="Arial" panose="020B0604020202020204" pitchFamily="34" charset="0"/>
                        </a:rPr>
                        <a:t>3999</a:t>
                      </a:r>
                    </a:p>
                  </a:txBody>
                  <a:tcPr marL="9525" marR="9525" marT="9525"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4080</a:t>
                      </a:r>
                    </a:p>
                  </a:txBody>
                  <a:tcPr marL="9525" marR="9525" marT="9525"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2311</a:t>
                      </a:r>
                    </a:p>
                  </a:txBody>
                  <a:tcPr marL="9525" marR="9525" marT="9525"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848</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1330</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1619</a:t>
                      </a:r>
                    </a:p>
                  </a:txBody>
                  <a:tcPr marL="9525" marR="9525" marT="9525"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8242</a:t>
                      </a:r>
                    </a:p>
                  </a:txBody>
                  <a:tcPr marL="9525" marR="9525" marT="9525"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6551</a:t>
                      </a:r>
                    </a:p>
                  </a:txBody>
                  <a:tcPr marL="9525" marR="9525" marT="9525"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5623</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5387</a:t>
                      </a:r>
                    </a:p>
                  </a:txBody>
                  <a:tcPr marL="9525" marR="9525" marT="9525" marB="0" anchor="b">
                    <a:lnL>
                      <a:noFill/>
                    </a:lnL>
                    <a:lnR>
                      <a:noFill/>
                    </a:lnR>
                    <a:lnT>
                      <a:noFill/>
                    </a:lnT>
                    <a:lnB>
                      <a:noFill/>
                    </a:lnB>
                    <a:solidFill>
                      <a:srgbClr val="92D050"/>
                    </a:solidFill>
                  </a:tcPr>
                </a:tc>
                <a:extLst>
                  <a:ext uri="{0D108BD9-81ED-4DB2-BD59-A6C34878D82A}">
                    <a16:rowId xmlns:a16="http://schemas.microsoft.com/office/drawing/2014/main" xmlns="" val="4270995440"/>
                  </a:ext>
                </a:extLst>
              </a:tr>
              <a:tr h="190500">
                <a:tc>
                  <a:txBody>
                    <a:bodyPr/>
                    <a:lstStyle/>
                    <a:p>
                      <a:pPr algn="l" fontAlgn="b"/>
                      <a:r>
                        <a:rPr lang="es-AR" sz="1100" b="0" i="0" u="none" strike="noStrike">
                          <a:solidFill>
                            <a:srgbClr val="000000"/>
                          </a:solidFill>
                          <a:effectLst/>
                          <a:latin typeface="Arial" panose="020B0604020202020204" pitchFamily="34" charset="0"/>
                        </a:rPr>
                        <a:t>DM Ceibo</a:t>
                      </a: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CC</a:t>
                      </a:r>
                    </a:p>
                  </a:txBody>
                  <a:tcPr marL="9525" marR="9525" marT="9525" marB="0" anchor="b">
                    <a:lnL>
                      <a:noFill/>
                    </a:lnL>
                    <a:lnR>
                      <a:noFill/>
                    </a:lnR>
                    <a:lnT>
                      <a:noFill/>
                    </a:lnT>
                    <a:lnB>
                      <a:noFill/>
                    </a:lnB>
                  </a:tcPr>
                </a:tc>
                <a:tc>
                  <a:txBody>
                    <a:bodyPr/>
                    <a:lstStyle/>
                    <a:p>
                      <a:pPr algn="ctr" fontAlgn="b"/>
                      <a:r>
                        <a:rPr lang="es-AR" sz="1100" b="1" i="0" u="none" strike="noStrike" dirty="0">
                          <a:solidFill>
                            <a:srgbClr val="000000"/>
                          </a:solidFill>
                          <a:effectLst/>
                          <a:latin typeface="Arial" panose="020B0604020202020204" pitchFamily="34" charset="0"/>
                        </a:rPr>
                        <a:t>3875</a:t>
                      </a:r>
                    </a:p>
                  </a:txBody>
                  <a:tcPr marL="9525" marR="9525" marT="9525"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4298</a:t>
                      </a:r>
                    </a:p>
                  </a:txBody>
                  <a:tcPr marL="9525" marR="9525" marT="9525"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1628</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706</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1132</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1391</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8138</a:t>
                      </a:r>
                    </a:p>
                  </a:txBody>
                  <a:tcPr marL="9525" marR="9525" marT="9525"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5761</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6166</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5655</a:t>
                      </a:r>
                    </a:p>
                  </a:txBody>
                  <a:tcPr marL="9525" marR="9525" marT="9525" marB="0" anchor="b">
                    <a:lnL>
                      <a:noFill/>
                    </a:lnL>
                    <a:lnR>
                      <a:noFill/>
                    </a:lnR>
                    <a:lnT>
                      <a:noFill/>
                    </a:lnT>
                    <a:lnB>
                      <a:noFill/>
                    </a:lnB>
                    <a:solidFill>
                      <a:srgbClr val="92D050"/>
                    </a:solidFill>
                  </a:tcPr>
                </a:tc>
                <a:extLst>
                  <a:ext uri="{0D108BD9-81ED-4DB2-BD59-A6C34878D82A}">
                    <a16:rowId xmlns:a16="http://schemas.microsoft.com/office/drawing/2014/main" xmlns="" val="2023711078"/>
                  </a:ext>
                </a:extLst>
              </a:tr>
              <a:tr h="190500">
                <a:tc>
                  <a:txBody>
                    <a:bodyPr/>
                    <a:lstStyle/>
                    <a:p>
                      <a:pPr algn="l" fontAlgn="b"/>
                      <a:r>
                        <a:rPr lang="es-AR" sz="1100" b="0" i="0" u="none" strike="noStrike">
                          <a:solidFill>
                            <a:srgbClr val="000000"/>
                          </a:solidFill>
                          <a:effectLst/>
                          <a:latin typeface="Arial" panose="020B0604020202020204" pitchFamily="34" charset="0"/>
                        </a:rPr>
                        <a:t>IS Tordo</a:t>
                      </a: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CC</a:t>
                      </a:r>
                    </a:p>
                  </a:txBody>
                  <a:tcPr marL="9525" marR="9525" marT="9525" marB="0" anchor="b">
                    <a:lnL>
                      <a:noFill/>
                    </a:lnL>
                    <a:lnR>
                      <a:noFill/>
                    </a:lnR>
                    <a:lnT>
                      <a:noFill/>
                    </a:lnT>
                    <a:lnB>
                      <a:noFill/>
                    </a:lnB>
                  </a:tcPr>
                </a:tc>
                <a:tc>
                  <a:txBody>
                    <a:bodyPr/>
                    <a:lstStyle/>
                    <a:p>
                      <a:pPr algn="ctr" fontAlgn="b"/>
                      <a:r>
                        <a:rPr lang="es-AR" sz="1100" b="1" i="0" u="none" strike="noStrike" dirty="0">
                          <a:solidFill>
                            <a:srgbClr val="000000"/>
                          </a:solidFill>
                          <a:effectLst/>
                          <a:latin typeface="Arial" panose="020B0604020202020204" pitchFamily="34" charset="0"/>
                        </a:rPr>
                        <a:t>3826</a:t>
                      </a:r>
                    </a:p>
                  </a:txBody>
                  <a:tcPr marL="9525" marR="9525" marT="9525"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3325</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1549</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140</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830</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1898</a:t>
                      </a:r>
                    </a:p>
                  </a:txBody>
                  <a:tcPr marL="9525" marR="9525" marT="9525"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7731</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6403</a:t>
                      </a:r>
                    </a:p>
                  </a:txBody>
                  <a:tcPr marL="9525" marR="9525" marT="9525"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7178</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5384</a:t>
                      </a:r>
                    </a:p>
                  </a:txBody>
                  <a:tcPr marL="9525" marR="9525" marT="9525" marB="0" anchor="b">
                    <a:lnL>
                      <a:noFill/>
                    </a:lnL>
                    <a:lnR>
                      <a:noFill/>
                    </a:lnR>
                    <a:lnT>
                      <a:noFill/>
                    </a:lnT>
                    <a:lnB>
                      <a:noFill/>
                    </a:lnB>
                    <a:solidFill>
                      <a:srgbClr val="92D050"/>
                    </a:solidFill>
                  </a:tcPr>
                </a:tc>
                <a:extLst>
                  <a:ext uri="{0D108BD9-81ED-4DB2-BD59-A6C34878D82A}">
                    <a16:rowId xmlns:a16="http://schemas.microsoft.com/office/drawing/2014/main" xmlns="" val="3708337231"/>
                  </a:ext>
                </a:extLst>
              </a:tr>
              <a:tr h="190500">
                <a:tc>
                  <a:txBody>
                    <a:bodyPr/>
                    <a:lstStyle/>
                    <a:p>
                      <a:pPr algn="l" fontAlgn="b"/>
                      <a:r>
                        <a:rPr lang="es-AR" sz="1100" b="0" i="0" u="none" strike="noStrike">
                          <a:solidFill>
                            <a:srgbClr val="000000"/>
                          </a:solidFill>
                          <a:effectLst/>
                          <a:latin typeface="Arial" panose="020B0604020202020204" pitchFamily="34" charset="0"/>
                        </a:rPr>
                        <a:t>Quiriko</a:t>
                      </a: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CC</a:t>
                      </a:r>
                    </a:p>
                  </a:txBody>
                  <a:tcPr marL="9525" marR="9525" marT="9525" marB="0" anchor="b">
                    <a:lnL>
                      <a:noFill/>
                    </a:lnL>
                    <a:lnR>
                      <a:noFill/>
                    </a:lnR>
                    <a:lnT>
                      <a:noFill/>
                    </a:lnT>
                    <a:lnB>
                      <a:noFill/>
                    </a:lnB>
                  </a:tcPr>
                </a:tc>
                <a:tc>
                  <a:txBody>
                    <a:bodyPr/>
                    <a:lstStyle/>
                    <a:p>
                      <a:pPr algn="ctr" fontAlgn="b"/>
                      <a:r>
                        <a:rPr lang="es-AR" sz="1100" b="1" i="0" u="none" strike="noStrike">
                          <a:solidFill>
                            <a:srgbClr val="000000"/>
                          </a:solidFill>
                          <a:effectLst/>
                          <a:latin typeface="Arial" panose="020B0604020202020204" pitchFamily="34" charset="0"/>
                        </a:rPr>
                        <a:t>3795</a:t>
                      </a:r>
                    </a:p>
                  </a:txBody>
                  <a:tcPr marL="9525" marR="9525" marT="9525"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3877</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2387</a:t>
                      </a:r>
                    </a:p>
                  </a:txBody>
                  <a:tcPr marL="9525" marR="9525" marT="9525"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1057</a:t>
                      </a:r>
                    </a:p>
                  </a:txBody>
                  <a:tcPr marL="9525" marR="9525" marT="9525"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1841</a:t>
                      </a:r>
                    </a:p>
                  </a:txBody>
                  <a:tcPr marL="9525" marR="9525" marT="9525"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1298</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7824</a:t>
                      </a:r>
                    </a:p>
                  </a:txBody>
                  <a:tcPr marL="9525" marR="9525" marT="9525"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5790</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4887</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5195</a:t>
                      </a:r>
                    </a:p>
                  </a:txBody>
                  <a:tcPr marL="9525" marR="9525" marT="9525" marB="0" anchor="b">
                    <a:lnL>
                      <a:noFill/>
                    </a:lnL>
                    <a:lnR>
                      <a:noFill/>
                    </a:lnR>
                    <a:lnT>
                      <a:noFill/>
                    </a:lnT>
                    <a:lnB>
                      <a:noFill/>
                    </a:lnB>
                    <a:solidFill>
                      <a:srgbClr val="FFFF00"/>
                    </a:solidFill>
                  </a:tcPr>
                </a:tc>
                <a:extLst>
                  <a:ext uri="{0D108BD9-81ED-4DB2-BD59-A6C34878D82A}">
                    <a16:rowId xmlns:a16="http://schemas.microsoft.com/office/drawing/2014/main" xmlns="" val="3251038231"/>
                  </a:ext>
                </a:extLst>
              </a:tr>
              <a:tr h="190500">
                <a:tc>
                  <a:txBody>
                    <a:bodyPr/>
                    <a:lstStyle/>
                    <a:p>
                      <a:pPr algn="l" fontAlgn="b"/>
                      <a:r>
                        <a:rPr lang="es-AR" sz="1100" b="0" i="0" u="none" strike="noStrike">
                          <a:solidFill>
                            <a:srgbClr val="000000"/>
                          </a:solidFill>
                          <a:effectLst/>
                          <a:latin typeface="Arial" panose="020B0604020202020204" pitchFamily="34" charset="0"/>
                        </a:rPr>
                        <a:t>BAGUETTE 550</a:t>
                      </a: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CC</a:t>
                      </a:r>
                    </a:p>
                  </a:txBody>
                  <a:tcPr marL="9525" marR="9525" marT="9525" marB="0" anchor="b">
                    <a:lnL>
                      <a:noFill/>
                    </a:lnL>
                    <a:lnR>
                      <a:noFill/>
                    </a:lnR>
                    <a:lnT>
                      <a:noFill/>
                    </a:lnT>
                    <a:lnB>
                      <a:noFill/>
                    </a:lnB>
                  </a:tcPr>
                </a:tc>
                <a:tc>
                  <a:txBody>
                    <a:bodyPr/>
                    <a:lstStyle/>
                    <a:p>
                      <a:pPr algn="ctr" fontAlgn="b"/>
                      <a:r>
                        <a:rPr lang="es-AR" sz="1100" b="1" i="0" u="none" strike="noStrike" dirty="0">
                          <a:solidFill>
                            <a:srgbClr val="000000"/>
                          </a:solidFill>
                          <a:effectLst/>
                          <a:latin typeface="Arial" panose="020B0604020202020204" pitchFamily="34" charset="0"/>
                        </a:rPr>
                        <a:t>3651</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3594</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2328</a:t>
                      </a:r>
                    </a:p>
                  </a:txBody>
                  <a:tcPr marL="9525" marR="9525" marT="9525"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1061</a:t>
                      </a:r>
                    </a:p>
                  </a:txBody>
                  <a:tcPr marL="9525" marR="9525" marT="9525"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1680</a:t>
                      </a:r>
                    </a:p>
                  </a:txBody>
                  <a:tcPr marL="9525" marR="9525" marT="9525"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1231</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7736</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5086</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5086</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5056</a:t>
                      </a:r>
                    </a:p>
                  </a:txBody>
                  <a:tcPr marL="9525" marR="9525" marT="9525" marB="0" anchor="b">
                    <a:lnL>
                      <a:noFill/>
                    </a:lnL>
                    <a:lnR>
                      <a:noFill/>
                    </a:lnR>
                    <a:lnT>
                      <a:noFill/>
                    </a:lnT>
                    <a:lnB>
                      <a:noFill/>
                    </a:lnB>
                    <a:solidFill>
                      <a:srgbClr val="FFFF00"/>
                    </a:solidFill>
                  </a:tcPr>
                </a:tc>
                <a:extLst>
                  <a:ext uri="{0D108BD9-81ED-4DB2-BD59-A6C34878D82A}">
                    <a16:rowId xmlns:a16="http://schemas.microsoft.com/office/drawing/2014/main" xmlns="" val="1685459732"/>
                  </a:ext>
                </a:extLst>
              </a:tr>
              <a:tr h="190500">
                <a:tc>
                  <a:txBody>
                    <a:bodyPr/>
                    <a:lstStyle/>
                    <a:p>
                      <a:pPr algn="l" fontAlgn="b"/>
                      <a:r>
                        <a:rPr lang="es-AR" sz="1100" b="0" i="0" u="none" strike="noStrike">
                          <a:solidFill>
                            <a:srgbClr val="000000"/>
                          </a:solidFill>
                          <a:effectLst/>
                          <a:latin typeface="Arial" panose="020B0604020202020204" pitchFamily="34" charset="0"/>
                        </a:rPr>
                        <a:t>ACA 920</a:t>
                      </a: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CC</a:t>
                      </a:r>
                    </a:p>
                  </a:txBody>
                  <a:tcPr marL="9525" marR="9525" marT="9525" marB="0" anchor="b">
                    <a:lnL>
                      <a:noFill/>
                    </a:lnL>
                    <a:lnR>
                      <a:noFill/>
                    </a:lnR>
                    <a:lnT>
                      <a:noFill/>
                    </a:lnT>
                    <a:lnB>
                      <a:noFill/>
                    </a:lnB>
                  </a:tcPr>
                </a:tc>
                <a:tc>
                  <a:txBody>
                    <a:bodyPr/>
                    <a:lstStyle/>
                    <a:p>
                      <a:pPr algn="ctr" fontAlgn="b"/>
                      <a:r>
                        <a:rPr lang="es-AR" sz="1100" b="1" i="0" u="none" strike="noStrike" dirty="0">
                          <a:solidFill>
                            <a:srgbClr val="000000"/>
                          </a:solidFill>
                          <a:effectLst/>
                          <a:latin typeface="Arial" panose="020B0604020202020204" pitchFamily="34" charset="0"/>
                        </a:rPr>
                        <a:t>3409</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3177</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1274</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701</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886</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1395</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6829</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6389</a:t>
                      </a:r>
                    </a:p>
                  </a:txBody>
                  <a:tcPr marL="9525" marR="9525" marT="9525" marB="0" anchor="b">
                    <a:lnL>
                      <a:noFill/>
                    </a:lnL>
                    <a:lnR>
                      <a:noFill/>
                    </a:lnR>
                    <a:lnT>
                      <a:noFill/>
                    </a:lnT>
                    <a:lnB>
                      <a:noFill/>
                    </a:lnB>
                    <a:solidFill>
                      <a:srgbClr val="92D050"/>
                    </a:solidFill>
                  </a:tcPr>
                </a:tc>
                <a:tc>
                  <a:txBody>
                    <a:bodyPr/>
                    <a:lstStyle/>
                    <a:p>
                      <a:pPr algn="ctr" fontAlgn="b"/>
                      <a:r>
                        <a:rPr lang="es-AR" sz="1100" b="0" i="0" u="none" strike="noStrike">
                          <a:solidFill>
                            <a:srgbClr val="000000"/>
                          </a:solidFill>
                          <a:effectLst/>
                          <a:latin typeface="Arial" panose="020B0604020202020204" pitchFamily="34" charset="0"/>
                        </a:rPr>
                        <a:t>5061</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4967</a:t>
                      </a:r>
                    </a:p>
                  </a:txBody>
                  <a:tcPr marL="9525" marR="9525" marT="9525" marB="0" anchor="b">
                    <a:lnL>
                      <a:noFill/>
                    </a:lnL>
                    <a:lnR>
                      <a:noFill/>
                    </a:lnR>
                    <a:lnT>
                      <a:noFill/>
                    </a:lnT>
                    <a:lnB>
                      <a:noFill/>
                    </a:lnB>
                    <a:solidFill>
                      <a:srgbClr val="FFFF00"/>
                    </a:solidFill>
                  </a:tcPr>
                </a:tc>
                <a:extLst>
                  <a:ext uri="{0D108BD9-81ED-4DB2-BD59-A6C34878D82A}">
                    <a16:rowId xmlns:a16="http://schemas.microsoft.com/office/drawing/2014/main" xmlns="" val="1228395722"/>
                  </a:ext>
                </a:extLst>
              </a:tr>
              <a:tr h="190500">
                <a:tc>
                  <a:txBody>
                    <a:bodyPr/>
                    <a:lstStyle/>
                    <a:p>
                      <a:pPr algn="l" fontAlgn="b"/>
                      <a:r>
                        <a:rPr lang="es-AR" sz="1100" b="0" i="0" u="none" strike="noStrike">
                          <a:solidFill>
                            <a:srgbClr val="000000"/>
                          </a:solidFill>
                          <a:effectLst/>
                          <a:latin typeface="Arial" panose="020B0604020202020204" pitchFamily="34" charset="0"/>
                        </a:rPr>
                        <a:t>DM Audaz</a:t>
                      </a: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CC</a:t>
                      </a:r>
                    </a:p>
                  </a:txBody>
                  <a:tcPr marL="9525" marR="9525" marT="9525" marB="0" anchor="b">
                    <a:lnL>
                      <a:noFill/>
                    </a:lnL>
                    <a:lnR>
                      <a:noFill/>
                    </a:lnR>
                    <a:lnT>
                      <a:noFill/>
                    </a:lnT>
                    <a:lnB>
                      <a:noFill/>
                    </a:lnB>
                  </a:tcPr>
                </a:tc>
                <a:tc>
                  <a:txBody>
                    <a:bodyPr/>
                    <a:lstStyle/>
                    <a:p>
                      <a:pPr algn="ctr" fontAlgn="b"/>
                      <a:r>
                        <a:rPr lang="es-AR" sz="1100" b="1" i="0" u="none" strike="noStrike" dirty="0">
                          <a:solidFill>
                            <a:srgbClr val="000000"/>
                          </a:solidFill>
                          <a:effectLst/>
                          <a:latin typeface="Arial" panose="020B0604020202020204" pitchFamily="34" charset="0"/>
                        </a:rPr>
                        <a:t>3104</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2670</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778</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350</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399</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576</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7761</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5627</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4820</a:t>
                      </a:r>
                    </a:p>
                  </a:txBody>
                  <a:tcPr marL="9525" marR="9525" marT="9525" marB="0" anchor="b">
                    <a:lnL>
                      <a:noFill/>
                    </a:lnL>
                    <a:lnR>
                      <a:noFill/>
                    </a:lnR>
                    <a:lnT>
                      <a:noFill/>
                    </a:lnT>
                    <a:lnB>
                      <a:noFill/>
                    </a:lnB>
                    <a:solidFill>
                      <a:srgbClr val="FFFF00"/>
                    </a:solidFill>
                  </a:tcPr>
                </a:tc>
                <a:tc>
                  <a:txBody>
                    <a:bodyPr/>
                    <a:lstStyle/>
                    <a:p>
                      <a:pPr algn="ctr" fontAlgn="b"/>
                      <a:r>
                        <a:rPr lang="es-AR" sz="1100" b="0" i="0" u="none" strike="noStrike">
                          <a:solidFill>
                            <a:srgbClr val="000000"/>
                          </a:solidFill>
                          <a:effectLst/>
                          <a:latin typeface="Arial" panose="020B0604020202020204" pitchFamily="34" charset="0"/>
                        </a:rPr>
                        <a:t>4957</a:t>
                      </a:r>
                    </a:p>
                  </a:txBody>
                  <a:tcPr marL="9525" marR="9525" marT="9525" marB="0" anchor="b">
                    <a:lnL>
                      <a:noFill/>
                    </a:lnL>
                    <a:lnR>
                      <a:noFill/>
                    </a:lnR>
                    <a:lnT>
                      <a:noFill/>
                    </a:lnT>
                    <a:lnB>
                      <a:noFill/>
                    </a:lnB>
                    <a:solidFill>
                      <a:srgbClr val="FFFF00"/>
                    </a:solidFill>
                  </a:tcPr>
                </a:tc>
                <a:extLst>
                  <a:ext uri="{0D108BD9-81ED-4DB2-BD59-A6C34878D82A}">
                    <a16:rowId xmlns:a16="http://schemas.microsoft.com/office/drawing/2014/main" xmlns="" val="3411083997"/>
                  </a:ext>
                </a:extLst>
              </a:tr>
              <a:tr h="190500">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tc>
                  <a:txBody>
                    <a:bodyPr/>
                    <a:lstStyle/>
                    <a:p>
                      <a:pPr algn="l" fontAlgn="b"/>
                      <a:endParaRPr lang="es-AR" sz="1100" b="1" i="0" u="none" strike="noStrike" dirty="0">
                        <a:solidFill>
                          <a:srgbClr val="000000"/>
                        </a:solidFill>
                        <a:effectLst/>
                        <a:latin typeface="Arial" panose="020B0604020202020204" pitchFamily="34" charset="0"/>
                      </a:endParaRPr>
                    </a:p>
                  </a:txBody>
                  <a:tcPr marL="9525" marR="9525" marT="9525" marB="0" anchor="b">
                    <a:lnL>
                      <a:noFill/>
                    </a:lnL>
                    <a:lnR>
                      <a:noFill/>
                    </a:lnR>
                    <a:lnT>
                      <a:noFill/>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xmlns="" val="1267198359"/>
                  </a:ext>
                </a:extLst>
              </a:tr>
              <a:tr h="190500">
                <a:tc>
                  <a:txBody>
                    <a:bodyPr/>
                    <a:lstStyle/>
                    <a:p>
                      <a:pPr algn="l" fontAlgn="ctr"/>
                      <a:r>
                        <a:rPr lang="es-AR" sz="1100" b="0" i="0" u="none" strike="noStrike">
                          <a:solidFill>
                            <a:srgbClr val="000000"/>
                          </a:solidFill>
                          <a:effectLst/>
                          <a:latin typeface="Arial" panose="020B0604020202020204" pitchFamily="34" charset="0"/>
                        </a:rPr>
                        <a:t>Promedio</a:t>
                      </a:r>
                    </a:p>
                  </a:txBody>
                  <a:tcPr marL="9525" marR="9525" marT="9525" marB="0" anchor="ctr">
                    <a:lnL>
                      <a:noFill/>
                    </a:lnL>
                    <a:lnR>
                      <a:noFill/>
                    </a:lnR>
                    <a:lnT>
                      <a:noFill/>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tc>
                  <a:txBody>
                    <a:bodyPr/>
                    <a:lstStyle/>
                    <a:p>
                      <a:pPr algn="l" fontAlgn="b"/>
                      <a:endParaRPr lang="es-AR" sz="1100" b="1" i="0" u="none" strike="noStrike" dirty="0">
                        <a:solidFill>
                          <a:srgbClr val="000000"/>
                        </a:solidFill>
                        <a:effectLst/>
                        <a:latin typeface="Arial" panose="020B0604020202020204" pitchFamily="34" charset="0"/>
                      </a:endParaRP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3628</a:t>
                      </a: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1758</a:t>
                      </a: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766</a:t>
                      </a: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1188</a:t>
                      </a: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1438</a:t>
                      </a: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7802</a:t>
                      </a: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5951</a:t>
                      </a: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5543</a:t>
                      </a: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5312</a:t>
                      </a:r>
                    </a:p>
                  </a:txBody>
                  <a:tcPr marL="9525" marR="9525" marT="9525" marB="0" anchor="b">
                    <a:lnL>
                      <a:noFill/>
                    </a:lnL>
                    <a:lnR>
                      <a:noFill/>
                    </a:lnR>
                    <a:lnT>
                      <a:noFill/>
                    </a:lnT>
                    <a:lnB>
                      <a:noFill/>
                    </a:lnB>
                  </a:tcPr>
                </a:tc>
                <a:extLst>
                  <a:ext uri="{0D108BD9-81ED-4DB2-BD59-A6C34878D82A}">
                    <a16:rowId xmlns:a16="http://schemas.microsoft.com/office/drawing/2014/main" xmlns="" val="1301876839"/>
                  </a:ext>
                </a:extLst>
              </a:tr>
              <a:tr h="190500">
                <a:tc>
                  <a:txBody>
                    <a:bodyPr/>
                    <a:lstStyle/>
                    <a:p>
                      <a:pPr algn="l" fontAlgn="b"/>
                      <a:r>
                        <a:rPr lang="es-AR" sz="1100" b="0" i="0" u="none" strike="noStrike">
                          <a:solidFill>
                            <a:srgbClr val="000000"/>
                          </a:solidFill>
                          <a:effectLst/>
                          <a:latin typeface="Arial" panose="020B0604020202020204" pitchFamily="34" charset="0"/>
                        </a:rPr>
                        <a:t>Efecto Variedad</a:t>
                      </a:r>
                    </a:p>
                  </a:txBody>
                  <a:tcPr marL="9525" marR="9525" marT="9525" marB="0" anchor="b">
                    <a:lnL>
                      <a:noFill/>
                    </a:lnL>
                    <a:lnR>
                      <a:noFill/>
                    </a:lnR>
                    <a:lnT>
                      <a:noFill/>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tc>
                  <a:txBody>
                    <a:bodyPr/>
                    <a:lstStyle/>
                    <a:p>
                      <a:pPr algn="ctr" fontAlgn="b"/>
                      <a:r>
                        <a:rPr lang="es-AR" sz="1100" b="1" i="0" u="none" strike="noStrike" dirty="0">
                          <a:solidFill>
                            <a:srgbClr val="000000"/>
                          </a:solidFill>
                          <a:effectLst/>
                          <a:latin typeface="Arial" panose="020B0604020202020204" pitchFamily="34" charset="0"/>
                        </a:rPr>
                        <a:t>p&lt;0,001</a:t>
                      </a: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p&lt;0,001</a:t>
                      </a: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p&lt;0,01</a:t>
                      </a: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p&lt;0,001</a:t>
                      </a: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p&lt;0,001</a:t>
                      </a: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p&lt;0,001</a:t>
                      </a: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p&lt;0,01</a:t>
                      </a: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p&lt;0,001</a:t>
                      </a: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ns</a:t>
                      </a: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p&lt;0,10</a:t>
                      </a:r>
                    </a:p>
                  </a:txBody>
                  <a:tcPr marL="9525" marR="9525" marT="9525" marB="0" anchor="b">
                    <a:lnL>
                      <a:noFill/>
                    </a:lnL>
                    <a:lnR>
                      <a:noFill/>
                    </a:lnR>
                    <a:lnT>
                      <a:noFill/>
                    </a:lnT>
                    <a:lnB>
                      <a:noFill/>
                    </a:lnB>
                  </a:tcPr>
                </a:tc>
                <a:extLst>
                  <a:ext uri="{0D108BD9-81ED-4DB2-BD59-A6C34878D82A}">
                    <a16:rowId xmlns:a16="http://schemas.microsoft.com/office/drawing/2014/main" xmlns="" val="2257933416"/>
                  </a:ext>
                </a:extLst>
              </a:tr>
              <a:tr h="190500">
                <a:tc>
                  <a:txBody>
                    <a:bodyPr/>
                    <a:lstStyle/>
                    <a:p>
                      <a:pPr algn="l" fontAlgn="b"/>
                      <a:r>
                        <a:rPr lang="es-AR" sz="1100" b="0" i="0" u="none" strike="noStrike">
                          <a:solidFill>
                            <a:srgbClr val="000000"/>
                          </a:solidFill>
                          <a:effectLst/>
                          <a:latin typeface="Arial" panose="020B0604020202020204" pitchFamily="34" charset="0"/>
                        </a:rPr>
                        <a:t>MDS (p&lt;0,05)</a:t>
                      </a:r>
                    </a:p>
                  </a:txBody>
                  <a:tcPr marL="9525" marR="9525" marT="9525" marB="0" anchor="b">
                    <a:lnL>
                      <a:noFill/>
                    </a:lnL>
                    <a:lnR>
                      <a:noFill/>
                    </a:lnR>
                    <a:lnT>
                      <a:noFill/>
                    </a:lnT>
                    <a:lnB>
                      <a:noFill/>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tc>
                  <a:txBody>
                    <a:bodyPr/>
                    <a:lstStyle/>
                    <a:p>
                      <a:pPr algn="ctr" fontAlgn="b"/>
                      <a:r>
                        <a:rPr lang="es-AR" sz="1100" b="1" i="0" u="none" strike="noStrike" dirty="0" smtClean="0">
                          <a:solidFill>
                            <a:srgbClr val="000000"/>
                          </a:solidFill>
                          <a:effectLst/>
                          <a:latin typeface="Arial" panose="020B0604020202020204" pitchFamily="34" charset="0"/>
                        </a:rPr>
                        <a:t>217</a:t>
                      </a:r>
                      <a:endParaRPr lang="es-AR" sz="1100" b="1" i="0" u="none" strike="noStrike" dirty="0">
                        <a:solidFill>
                          <a:srgbClr val="000000"/>
                        </a:solidFill>
                        <a:effectLst/>
                        <a:latin typeface="Arial" panose="020B0604020202020204" pitchFamily="34" charset="0"/>
                      </a:endParaRP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295</a:t>
                      </a: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507</a:t>
                      </a: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284</a:t>
                      </a: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270</a:t>
                      </a: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482</a:t>
                      </a: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480</a:t>
                      </a: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222</a:t>
                      </a:r>
                    </a:p>
                  </a:txBody>
                  <a:tcPr marL="9525" marR="9525" marT="9525" marB="0" anchor="b">
                    <a:lnL>
                      <a:noFill/>
                    </a:lnL>
                    <a:lnR>
                      <a:noFill/>
                    </a:lnR>
                    <a:lnT>
                      <a:noFill/>
                    </a:lnT>
                    <a:lnB>
                      <a:noFill/>
                    </a:lnB>
                  </a:tcPr>
                </a:tc>
                <a:tc>
                  <a:txBody>
                    <a:bodyPr/>
                    <a:lstStyle/>
                    <a:p>
                      <a:pPr algn="ctr" fontAlgn="b"/>
                      <a:r>
                        <a:rPr lang="es-AR" sz="1100" b="0" i="0" u="none" strike="noStrike" dirty="0" smtClean="0">
                          <a:solidFill>
                            <a:srgbClr val="000000"/>
                          </a:solidFill>
                          <a:effectLst/>
                          <a:latin typeface="Arial" panose="020B0604020202020204" pitchFamily="34" charset="0"/>
                        </a:rPr>
                        <a:t>-</a:t>
                      </a:r>
                      <a:endParaRPr lang="es-AR" sz="1100" b="0" i="0" u="none" strike="noStrike" dirty="0">
                        <a:solidFill>
                          <a:srgbClr val="000000"/>
                        </a:solidFill>
                        <a:effectLst/>
                        <a:latin typeface="Arial" panose="020B0604020202020204" pitchFamily="34" charset="0"/>
                      </a:endParaRPr>
                    </a:p>
                  </a:txBody>
                  <a:tcPr marL="9525" marR="9525" marT="9525" marB="0" anchor="b">
                    <a:lnL>
                      <a:noFill/>
                    </a:lnL>
                    <a:lnR>
                      <a:noFill/>
                    </a:lnR>
                    <a:lnT>
                      <a:noFill/>
                    </a:lnT>
                    <a:lnB>
                      <a:noFill/>
                    </a:lnB>
                  </a:tcPr>
                </a:tc>
                <a:tc>
                  <a:txBody>
                    <a:bodyPr/>
                    <a:lstStyle/>
                    <a:p>
                      <a:pPr algn="ctr" fontAlgn="b"/>
                      <a:r>
                        <a:rPr lang="es-AR" sz="1100" b="0" i="0" u="none" strike="noStrike">
                          <a:solidFill>
                            <a:srgbClr val="000000"/>
                          </a:solidFill>
                          <a:effectLst/>
                          <a:latin typeface="Arial" panose="020B0604020202020204" pitchFamily="34" charset="0"/>
                        </a:rPr>
                        <a:t>629</a:t>
                      </a:r>
                    </a:p>
                  </a:txBody>
                  <a:tcPr marL="9525" marR="9525" marT="9525" marB="0" anchor="b">
                    <a:lnL>
                      <a:noFill/>
                    </a:lnL>
                    <a:lnR>
                      <a:noFill/>
                    </a:lnR>
                    <a:lnT>
                      <a:noFill/>
                    </a:lnT>
                    <a:lnB>
                      <a:noFill/>
                    </a:lnB>
                  </a:tcPr>
                </a:tc>
                <a:extLst>
                  <a:ext uri="{0D108BD9-81ED-4DB2-BD59-A6C34878D82A}">
                    <a16:rowId xmlns:a16="http://schemas.microsoft.com/office/drawing/2014/main" xmlns="" val="3062405321"/>
                  </a:ext>
                </a:extLst>
              </a:tr>
              <a:tr h="161925">
                <a:tc gridSpan="2">
                  <a:txBody>
                    <a:bodyPr/>
                    <a:lstStyle/>
                    <a:p>
                      <a:pPr algn="l" fontAlgn="b"/>
                      <a:endParaRPr lang="es-AR" sz="1100" b="0" i="0" u="none" strike="noStrike" dirty="0">
                        <a:solidFill>
                          <a:srgbClr val="000000"/>
                        </a:solidFill>
                        <a:effectLst/>
                        <a:latin typeface="Arial" panose="020B0604020202020204" pitchFamily="34" charset="0"/>
                      </a:endParaRPr>
                    </a:p>
                  </a:txBody>
                  <a:tcPr marL="9525" marR="9525" marT="9525" marB="0" anchor="b">
                    <a:lnL>
                      <a:noFill/>
                    </a:lnL>
                    <a:lnR>
                      <a:noFill/>
                    </a:lnR>
                    <a:lnT>
                      <a:noFill/>
                    </a:lnT>
                    <a:lnB w="12700" cap="flat" cmpd="sng" algn="ctr">
                      <a:solidFill>
                        <a:schemeClr val="tx1"/>
                      </a:solidFill>
                      <a:prstDash val="solid"/>
                      <a:round/>
                      <a:headEnd type="none" w="med" len="med"/>
                      <a:tailEnd type="none" w="med" len="med"/>
                    </a:lnB>
                  </a:tcPr>
                </a:tc>
                <a:tc hMerge="1">
                  <a:txBody>
                    <a:bodyPr/>
                    <a:lstStyle/>
                    <a:p>
                      <a:endParaRPr lang="es-AR"/>
                    </a:p>
                  </a:txBody>
                  <a:tcPr/>
                </a:tc>
                <a:tc>
                  <a:txBody>
                    <a:bodyPr/>
                    <a:lstStyle/>
                    <a:p>
                      <a:pPr algn="ctr" fontAlgn="b"/>
                      <a:endParaRPr lang="es-AR" sz="1100" b="1" i="0" u="none" strike="noStrike" dirty="0">
                        <a:solidFill>
                          <a:srgbClr val="000000"/>
                        </a:solidFill>
                        <a:effectLst/>
                        <a:latin typeface="Arial" panose="020B0604020202020204" pitchFamily="34" charset="0"/>
                      </a:endParaRPr>
                    </a:p>
                  </a:txBody>
                  <a:tcPr marL="9525" marR="9525" marT="9525"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b"/>
                      <a:endParaRPr lang="es-AR" sz="11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b"/>
                      <a:endParaRPr lang="es-AR" sz="1100" b="0" i="0" u="none" strike="noStrike" dirty="0">
                        <a:solidFill>
                          <a:srgbClr val="000000"/>
                        </a:solidFill>
                        <a:effectLst/>
                        <a:latin typeface="Arial" panose="020B0604020202020204" pitchFamily="34" charset="0"/>
                      </a:endParaRPr>
                    </a:p>
                  </a:txBody>
                  <a:tcPr marL="9525" marR="9525" marT="9525" marB="0" anchor="b">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203392238"/>
                  </a:ext>
                </a:extLst>
              </a:tr>
            </a:tbl>
          </a:graphicData>
        </a:graphic>
      </p:graphicFrame>
      <p:sp>
        <p:nvSpPr>
          <p:cNvPr id="4" name="8 Rectángulo"/>
          <p:cNvSpPr/>
          <p:nvPr/>
        </p:nvSpPr>
        <p:spPr>
          <a:xfrm>
            <a:off x="1045596" y="225778"/>
            <a:ext cx="8981766" cy="769441"/>
          </a:xfrm>
          <a:prstGeom prst="rect">
            <a:avLst/>
          </a:prstGeom>
        </p:spPr>
        <p:txBody>
          <a:bodyPr wrap="square">
            <a:spAutoFit/>
          </a:bodyPr>
          <a:lstStyle/>
          <a:p>
            <a:pPr algn="ctr"/>
            <a:r>
              <a:rPr lang="es-ES" sz="2800" b="1" dirty="0" smtClean="0">
                <a:latin typeface="Arial" panose="020B0604020202020204" pitchFamily="34" charset="0"/>
                <a:cs typeface="Arial" panose="020B0604020202020204" pitchFamily="34" charset="0"/>
              </a:rPr>
              <a:t>Rendimiento (kg ha</a:t>
            </a:r>
            <a:r>
              <a:rPr lang="es-ES" sz="2800" b="1" baseline="30000" dirty="0" smtClean="0">
                <a:latin typeface="Arial" panose="020B0604020202020204" pitchFamily="34" charset="0"/>
                <a:cs typeface="Arial" panose="020B0604020202020204" pitchFamily="34" charset="0"/>
              </a:rPr>
              <a:t>-1</a:t>
            </a:r>
            <a:r>
              <a:rPr lang="es-ES" sz="2800" b="1" dirty="0" smtClean="0">
                <a:latin typeface="Arial" panose="020B0604020202020204" pitchFamily="34" charset="0"/>
                <a:cs typeface="Arial" panose="020B0604020202020204" pitchFamily="34" charset="0"/>
              </a:rPr>
              <a:t>) Ciclos Cortos</a:t>
            </a:r>
          </a:p>
          <a:p>
            <a:pPr algn="ctr"/>
            <a:r>
              <a:rPr lang="es-ES" sz="1600" b="1" dirty="0" smtClean="0">
                <a:latin typeface="Arial" panose="020B0604020202020204" pitchFamily="34" charset="0"/>
                <a:cs typeface="Arial" panose="020B0604020202020204" pitchFamily="34" charset="0"/>
              </a:rPr>
              <a:t>Red de Variedad de Trigo CREA SSF 2020-2021 </a:t>
            </a:r>
            <a:endParaRPr lang="es-AR" sz="1600" dirty="0"/>
          </a:p>
        </p:txBody>
      </p:sp>
      <p:pic>
        <p:nvPicPr>
          <p:cNvPr id="5" name="Imagen 4">
            <a:extLst>
              <a:ext uri="{FF2B5EF4-FFF2-40B4-BE49-F238E27FC236}">
                <a16:creationId xmlns:a16="http://schemas.microsoft.com/office/drawing/2014/main" xmlns="" id="{6D9F7C36-7FE2-4AE4-A8B0-81529E5D8B4F}"/>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l="4196" t="4423" r="4176"/>
          <a:stretch/>
        </p:blipFill>
        <p:spPr>
          <a:xfrm>
            <a:off x="11086526" y="132999"/>
            <a:ext cx="863364" cy="900000"/>
          </a:xfrm>
          <a:prstGeom prst="rect">
            <a:avLst/>
          </a:prstGeom>
        </p:spPr>
      </p:pic>
    </p:spTree>
    <p:extLst>
      <p:ext uri="{BB962C8B-B14F-4D97-AF65-F5344CB8AC3E}">
        <p14:creationId xmlns:p14="http://schemas.microsoft.com/office/powerpoint/2010/main" xmlns="" val="36017268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3 Gráfico"/>
          <p:cNvGraphicFramePr/>
          <p:nvPr>
            <p:extLst>
              <p:ext uri="{D42A27DB-BD31-4B8C-83A1-F6EECF244321}">
                <p14:modId xmlns:p14="http://schemas.microsoft.com/office/powerpoint/2010/main" xmlns="" val="1818895251"/>
              </p:ext>
            </p:extLst>
          </p:nvPr>
        </p:nvGraphicFramePr>
        <p:xfrm>
          <a:off x="556644" y="1900522"/>
          <a:ext cx="4685057" cy="3650272"/>
        </p:xfrm>
        <a:graphic>
          <a:graphicData uri="http://schemas.openxmlformats.org/drawingml/2006/chart">
            <c:chart xmlns:c="http://schemas.openxmlformats.org/drawingml/2006/chart" xmlns:r="http://schemas.openxmlformats.org/officeDocument/2006/relationships" r:id="rId2"/>
          </a:graphicData>
        </a:graphic>
      </p:graphicFrame>
      <p:sp>
        <p:nvSpPr>
          <p:cNvPr id="3" name="CuadroTexto 2">
            <a:extLst>
              <a:ext uri="{FF2B5EF4-FFF2-40B4-BE49-F238E27FC236}">
                <a16:creationId xmlns:a16="http://schemas.microsoft.com/office/drawing/2014/main" xmlns="" id="{F08EF884-9B17-4582-871E-990C6F237CE2}"/>
              </a:ext>
            </a:extLst>
          </p:cNvPr>
          <p:cNvSpPr txBox="1"/>
          <p:nvPr/>
        </p:nvSpPr>
        <p:spPr>
          <a:xfrm>
            <a:off x="0" y="417985"/>
            <a:ext cx="12191999" cy="769441"/>
          </a:xfrm>
          <a:prstGeom prst="rect">
            <a:avLst/>
          </a:prstGeom>
          <a:noFill/>
        </p:spPr>
        <p:txBody>
          <a:bodyPr wrap="square" rtlCol="0">
            <a:spAutoFit/>
          </a:bodyPr>
          <a:lstStyle/>
          <a:p>
            <a:pPr algn="ctr"/>
            <a:r>
              <a:rPr lang="es-AR" sz="2400" b="1" dirty="0" smtClean="0">
                <a:latin typeface="Arial" panose="020B0604020202020204" pitchFamily="34" charset="0"/>
                <a:cs typeface="Arial" panose="020B0604020202020204" pitchFamily="34" charset="0"/>
              </a:rPr>
              <a:t>Análisis conjunto de sitios</a:t>
            </a:r>
          </a:p>
          <a:p>
            <a:pPr algn="ctr"/>
            <a:r>
              <a:rPr lang="es-AR" sz="2000" b="1" dirty="0" smtClean="0">
                <a:latin typeface="Arial" panose="020B0604020202020204" pitchFamily="34" charset="0"/>
                <a:cs typeface="Arial" panose="020B0604020202020204" pitchFamily="34" charset="0"/>
              </a:rPr>
              <a:t>Porcentaje de la variación de rendimiento asociada a cada efecto</a:t>
            </a:r>
            <a:endParaRPr lang="es-AR" sz="2000" b="1" dirty="0">
              <a:latin typeface="Arial" panose="020B0604020202020204" pitchFamily="34" charset="0"/>
              <a:cs typeface="Arial" panose="020B0604020202020204" pitchFamily="34" charset="0"/>
            </a:endParaRPr>
          </a:p>
        </p:txBody>
      </p:sp>
      <p:graphicFrame>
        <p:nvGraphicFramePr>
          <p:cNvPr id="4" name="3 Gráfico"/>
          <p:cNvGraphicFramePr/>
          <p:nvPr>
            <p:extLst>
              <p:ext uri="{D42A27DB-BD31-4B8C-83A1-F6EECF244321}">
                <p14:modId xmlns:p14="http://schemas.microsoft.com/office/powerpoint/2010/main" xmlns="" val="3226829434"/>
              </p:ext>
            </p:extLst>
          </p:nvPr>
        </p:nvGraphicFramePr>
        <p:xfrm>
          <a:off x="5149516" y="1429781"/>
          <a:ext cx="4459705" cy="259678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3 Gráfico"/>
          <p:cNvGraphicFramePr/>
          <p:nvPr>
            <p:extLst>
              <p:ext uri="{D42A27DB-BD31-4B8C-83A1-F6EECF244321}">
                <p14:modId xmlns:p14="http://schemas.microsoft.com/office/powerpoint/2010/main" xmlns="" val="2195416836"/>
              </p:ext>
            </p:extLst>
          </p:nvPr>
        </p:nvGraphicFramePr>
        <p:xfrm>
          <a:off x="7475621" y="3683696"/>
          <a:ext cx="4716379" cy="2813355"/>
        </p:xfrm>
        <a:graphic>
          <a:graphicData uri="http://schemas.openxmlformats.org/drawingml/2006/chart">
            <c:chart xmlns:c="http://schemas.openxmlformats.org/drawingml/2006/chart" xmlns:r="http://schemas.openxmlformats.org/officeDocument/2006/relationships" r:id="rId4"/>
          </a:graphicData>
        </a:graphic>
      </p:graphicFrame>
      <p:sp>
        <p:nvSpPr>
          <p:cNvPr id="6" name="CuadroTexto 5"/>
          <p:cNvSpPr txBox="1"/>
          <p:nvPr/>
        </p:nvSpPr>
        <p:spPr>
          <a:xfrm>
            <a:off x="320843" y="1500411"/>
            <a:ext cx="2991525" cy="400110"/>
          </a:xfrm>
          <a:prstGeom prst="rect">
            <a:avLst/>
          </a:prstGeom>
          <a:noFill/>
        </p:spPr>
        <p:txBody>
          <a:bodyPr wrap="none" rtlCol="0">
            <a:spAutoFit/>
          </a:bodyPr>
          <a:lstStyle/>
          <a:p>
            <a:r>
              <a:rPr lang="es-AR" sz="2000" b="1" dirty="0" smtClean="0">
                <a:solidFill>
                  <a:srgbClr val="FF0000"/>
                </a:solidFill>
                <a:latin typeface="Arial" panose="020B0604020202020204" pitchFamily="34" charset="0"/>
                <a:cs typeface="Arial" panose="020B0604020202020204" pitchFamily="34" charset="0"/>
              </a:rPr>
              <a:t>Ciclos Largos y Cortos</a:t>
            </a:r>
            <a:endParaRPr lang="es-AR" sz="2000" b="1" dirty="0">
              <a:solidFill>
                <a:srgbClr val="FF0000"/>
              </a:solidFill>
              <a:latin typeface="Arial" panose="020B0604020202020204" pitchFamily="34" charset="0"/>
              <a:cs typeface="Arial" panose="020B0604020202020204" pitchFamily="34" charset="0"/>
            </a:endParaRPr>
          </a:p>
        </p:txBody>
      </p:sp>
      <p:sp>
        <p:nvSpPr>
          <p:cNvPr id="7" name="CuadroTexto 6"/>
          <p:cNvSpPr txBox="1"/>
          <p:nvPr/>
        </p:nvSpPr>
        <p:spPr>
          <a:xfrm>
            <a:off x="8093244" y="1355561"/>
            <a:ext cx="1710725" cy="369332"/>
          </a:xfrm>
          <a:prstGeom prst="rect">
            <a:avLst/>
          </a:prstGeom>
          <a:noFill/>
        </p:spPr>
        <p:txBody>
          <a:bodyPr wrap="none" rtlCol="0">
            <a:spAutoFit/>
          </a:bodyPr>
          <a:lstStyle/>
          <a:p>
            <a:r>
              <a:rPr lang="es-AR" b="1" dirty="0" smtClean="0">
                <a:solidFill>
                  <a:srgbClr val="FF0000"/>
                </a:solidFill>
                <a:latin typeface="Arial" panose="020B0604020202020204" pitchFamily="34" charset="0"/>
                <a:cs typeface="Arial" panose="020B0604020202020204" pitchFamily="34" charset="0"/>
              </a:rPr>
              <a:t>Ciclos Largos</a:t>
            </a:r>
            <a:endParaRPr lang="es-AR" b="1" dirty="0">
              <a:solidFill>
                <a:srgbClr val="FF0000"/>
              </a:solidFill>
              <a:latin typeface="Arial" panose="020B0604020202020204" pitchFamily="34" charset="0"/>
              <a:cs typeface="Arial" panose="020B0604020202020204" pitchFamily="34" charset="0"/>
            </a:endParaRPr>
          </a:p>
        </p:txBody>
      </p:sp>
      <p:sp>
        <p:nvSpPr>
          <p:cNvPr id="8" name="CuadroTexto 7"/>
          <p:cNvSpPr txBox="1"/>
          <p:nvPr/>
        </p:nvSpPr>
        <p:spPr>
          <a:xfrm>
            <a:off x="10242766" y="3397099"/>
            <a:ext cx="1685077" cy="369332"/>
          </a:xfrm>
          <a:prstGeom prst="rect">
            <a:avLst/>
          </a:prstGeom>
          <a:noFill/>
        </p:spPr>
        <p:txBody>
          <a:bodyPr wrap="none" rtlCol="0">
            <a:spAutoFit/>
          </a:bodyPr>
          <a:lstStyle/>
          <a:p>
            <a:r>
              <a:rPr lang="es-AR" b="1" dirty="0" smtClean="0">
                <a:solidFill>
                  <a:srgbClr val="FF0000"/>
                </a:solidFill>
                <a:latin typeface="Arial" panose="020B0604020202020204" pitchFamily="34" charset="0"/>
                <a:cs typeface="Arial" panose="020B0604020202020204" pitchFamily="34" charset="0"/>
              </a:rPr>
              <a:t>Ciclos Cortos</a:t>
            </a:r>
            <a:endParaRPr lang="es-AR" b="1" dirty="0">
              <a:solidFill>
                <a:srgbClr val="FF0000"/>
              </a:solidFill>
              <a:latin typeface="Arial" panose="020B0604020202020204" pitchFamily="34" charset="0"/>
              <a:cs typeface="Arial" panose="020B0604020202020204" pitchFamily="34" charset="0"/>
            </a:endParaRPr>
          </a:p>
        </p:txBody>
      </p:sp>
      <p:pic>
        <p:nvPicPr>
          <p:cNvPr id="9" name="Imagen 8">
            <a:extLst>
              <a:ext uri="{FF2B5EF4-FFF2-40B4-BE49-F238E27FC236}">
                <a16:creationId xmlns:a16="http://schemas.microsoft.com/office/drawing/2014/main" xmlns="" id="{6D9F7C36-7FE2-4AE4-A8B0-81529E5D8B4F}"/>
              </a:ext>
            </a:extLst>
          </p:cNvPr>
          <p:cNvPicPr>
            <a:picLocks noChangeAspect="1"/>
          </p:cNvPicPr>
          <p:nvPr/>
        </p:nvPicPr>
        <p:blipFill rotWithShape="1">
          <a:blip r:embed="rId5" cstate="print">
            <a:extLst>
              <a:ext uri="{28A0092B-C50C-407E-A947-70E740481C1C}">
                <a14:useLocalDpi xmlns:a14="http://schemas.microsoft.com/office/drawing/2010/main" xmlns="" val="0"/>
              </a:ext>
            </a:extLst>
          </a:blip>
          <a:srcRect l="4196" t="4423" r="4176"/>
          <a:stretch/>
        </p:blipFill>
        <p:spPr>
          <a:xfrm>
            <a:off x="11086526" y="132999"/>
            <a:ext cx="863364" cy="900000"/>
          </a:xfrm>
          <a:prstGeom prst="rect">
            <a:avLst/>
          </a:prstGeom>
        </p:spPr>
      </p:pic>
      <p:sp>
        <p:nvSpPr>
          <p:cNvPr id="10" name="9 CuadroTexto"/>
          <p:cNvSpPr txBox="1"/>
          <p:nvPr/>
        </p:nvSpPr>
        <p:spPr>
          <a:xfrm>
            <a:off x="628952" y="5843164"/>
            <a:ext cx="6699896" cy="707886"/>
          </a:xfrm>
          <a:prstGeom prst="rect">
            <a:avLst/>
          </a:prstGeom>
          <a:noFill/>
        </p:spPr>
        <p:txBody>
          <a:bodyPr wrap="square" rtlCol="0">
            <a:spAutoFit/>
          </a:bodyPr>
          <a:lstStyle/>
          <a:p>
            <a:pPr algn="ctr"/>
            <a:r>
              <a:rPr lang="es-AR" sz="2000" b="1" i="1" dirty="0" smtClean="0">
                <a:solidFill>
                  <a:srgbClr val="FF0000"/>
                </a:solidFill>
              </a:rPr>
              <a:t>Importante: La interacción Variedad x Sitio no evidencia un cambio de ranking de las variedades a través de los sitios. </a:t>
            </a:r>
            <a:endParaRPr lang="es-AR" sz="2000" b="1" i="1" dirty="0">
              <a:solidFill>
                <a:srgbClr val="FF0000"/>
              </a:solidFill>
            </a:endParaRPr>
          </a:p>
        </p:txBody>
      </p:sp>
    </p:spTree>
    <p:extLst>
      <p:ext uri="{BB962C8B-B14F-4D97-AF65-F5344CB8AC3E}">
        <p14:creationId xmlns:p14="http://schemas.microsoft.com/office/powerpoint/2010/main" xmlns="" val="22606929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xmlns="" id="{6D9F7C36-7FE2-4AE4-A8B0-81529E5D8B4F}"/>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l="4196" t="4423" r="4176"/>
          <a:stretch/>
        </p:blipFill>
        <p:spPr>
          <a:xfrm>
            <a:off x="11086526" y="132999"/>
            <a:ext cx="863364" cy="900000"/>
          </a:xfrm>
          <a:prstGeom prst="rect">
            <a:avLst/>
          </a:prstGeom>
        </p:spPr>
      </p:pic>
      <p:sp>
        <p:nvSpPr>
          <p:cNvPr id="5" name="1 CuadroTexto"/>
          <p:cNvSpPr txBox="1"/>
          <p:nvPr/>
        </p:nvSpPr>
        <p:spPr>
          <a:xfrm>
            <a:off x="326568" y="6454978"/>
            <a:ext cx="4804990" cy="338554"/>
          </a:xfrm>
          <a:prstGeom prst="rect">
            <a:avLst/>
          </a:prstGeom>
          <a:noFill/>
        </p:spPr>
        <p:txBody>
          <a:bodyPr wrap="square" rtlCol="0">
            <a:spAutoFit/>
          </a:bodyPr>
          <a:lstStyle/>
          <a:p>
            <a:r>
              <a:rPr lang="es-AR" sz="1600" i="1" dirty="0" smtClean="0">
                <a:solidFill>
                  <a:srgbClr val="FF0000"/>
                </a:solidFill>
              </a:rPr>
              <a:t>Rango de R</a:t>
            </a:r>
            <a:r>
              <a:rPr lang="es-AR" sz="1600" i="1" baseline="30000" dirty="0" smtClean="0">
                <a:solidFill>
                  <a:srgbClr val="FF0000"/>
                </a:solidFill>
              </a:rPr>
              <a:t>2</a:t>
            </a:r>
            <a:r>
              <a:rPr lang="es-AR" sz="1600" i="1" dirty="0" smtClean="0">
                <a:solidFill>
                  <a:srgbClr val="FF0000"/>
                </a:solidFill>
              </a:rPr>
              <a:t> para las distintas variedades: 0,94 – 0,99. </a:t>
            </a:r>
          </a:p>
        </p:txBody>
      </p:sp>
      <p:sp>
        <p:nvSpPr>
          <p:cNvPr id="6" name="5 CuadroTexto"/>
          <p:cNvSpPr txBox="1"/>
          <p:nvPr/>
        </p:nvSpPr>
        <p:spPr>
          <a:xfrm>
            <a:off x="326568" y="211252"/>
            <a:ext cx="4480778" cy="369332"/>
          </a:xfrm>
          <a:prstGeom prst="rect">
            <a:avLst/>
          </a:prstGeom>
          <a:noFill/>
        </p:spPr>
        <p:txBody>
          <a:bodyPr wrap="none" rtlCol="0">
            <a:spAutoFit/>
          </a:bodyPr>
          <a:lstStyle/>
          <a:p>
            <a:r>
              <a:rPr lang="es-AR" b="1" dirty="0" smtClean="0">
                <a:latin typeface="Arial" panose="020B0604020202020204" pitchFamily="34" charset="0"/>
                <a:cs typeface="Arial" panose="020B0604020202020204" pitchFamily="34" charset="0"/>
              </a:rPr>
              <a:t>Análisis de interacción Variedad x Sitio</a:t>
            </a:r>
            <a:endParaRPr lang="es-AR" b="1" dirty="0">
              <a:latin typeface="Arial" panose="020B0604020202020204" pitchFamily="34" charset="0"/>
              <a:cs typeface="Arial" panose="020B0604020202020204" pitchFamily="34" charset="0"/>
            </a:endParaRPr>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646551" y="776489"/>
            <a:ext cx="8486775" cy="55626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5601172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xmlns="" id="{6D9F7C36-7FE2-4AE4-A8B0-81529E5D8B4F}"/>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l="4196" t="4423" r="4176"/>
          <a:stretch/>
        </p:blipFill>
        <p:spPr>
          <a:xfrm>
            <a:off x="11086526" y="132999"/>
            <a:ext cx="863364" cy="900000"/>
          </a:xfrm>
          <a:prstGeom prst="rect">
            <a:avLst/>
          </a:prstGeom>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64408" y="1581748"/>
            <a:ext cx="5346348" cy="347991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 name="2 CuadroTexto"/>
          <p:cNvSpPr txBox="1"/>
          <p:nvPr/>
        </p:nvSpPr>
        <p:spPr>
          <a:xfrm>
            <a:off x="450760" y="398333"/>
            <a:ext cx="1518364" cy="369332"/>
          </a:xfrm>
          <a:prstGeom prst="rect">
            <a:avLst/>
          </a:prstGeom>
          <a:noFill/>
        </p:spPr>
        <p:txBody>
          <a:bodyPr wrap="none" rtlCol="0">
            <a:spAutoFit/>
          </a:bodyPr>
          <a:lstStyle/>
          <a:p>
            <a:r>
              <a:rPr lang="es-AR" b="1" dirty="0" smtClean="0">
                <a:latin typeface="Arial" panose="020B0604020202020204" pitchFamily="34" charset="0"/>
                <a:cs typeface="Arial" panose="020B0604020202020204" pitchFamily="34" charset="0"/>
              </a:rPr>
              <a:t>Efecto Ciclo</a:t>
            </a:r>
            <a:endParaRPr lang="es-AR" b="1" dirty="0">
              <a:latin typeface="Arial" panose="020B0604020202020204" pitchFamily="34" charset="0"/>
              <a:cs typeface="Arial" panose="020B0604020202020204" pitchFamily="34" charset="0"/>
            </a:endParaRPr>
          </a:p>
        </p:txBody>
      </p:sp>
      <p:sp>
        <p:nvSpPr>
          <p:cNvPr id="4" name="3 CuadroTexto"/>
          <p:cNvSpPr txBox="1"/>
          <p:nvPr/>
        </p:nvSpPr>
        <p:spPr>
          <a:xfrm>
            <a:off x="785611" y="5215944"/>
            <a:ext cx="5011497" cy="923330"/>
          </a:xfrm>
          <a:prstGeom prst="rect">
            <a:avLst/>
          </a:prstGeom>
          <a:noFill/>
        </p:spPr>
        <p:txBody>
          <a:bodyPr wrap="square" rtlCol="0">
            <a:spAutoFit/>
          </a:bodyPr>
          <a:lstStyle/>
          <a:p>
            <a:pPr algn="ctr"/>
            <a:r>
              <a:rPr lang="es-AR" i="1" dirty="0" smtClean="0">
                <a:solidFill>
                  <a:srgbClr val="FF0000"/>
                </a:solidFill>
              </a:rPr>
              <a:t>Los ciclos largos (CL) tuvieron un efecto positivo sobre el rendimiento de 190 kg ha</a:t>
            </a:r>
            <a:r>
              <a:rPr lang="es-AR" i="1" baseline="30000" dirty="0" smtClean="0">
                <a:solidFill>
                  <a:srgbClr val="FF0000"/>
                </a:solidFill>
              </a:rPr>
              <a:t>-1</a:t>
            </a:r>
            <a:r>
              <a:rPr lang="es-AR" i="1" dirty="0" smtClean="0">
                <a:solidFill>
                  <a:srgbClr val="FF0000"/>
                </a:solidFill>
              </a:rPr>
              <a:t> a través de todos los sitios.</a:t>
            </a:r>
            <a:endParaRPr lang="es-AR" i="1" dirty="0">
              <a:solidFill>
                <a:srgbClr val="FF0000"/>
              </a:solidFill>
            </a:endParaRPr>
          </a:p>
        </p:txBody>
      </p:sp>
      <p:sp>
        <p:nvSpPr>
          <p:cNvPr id="7" name="6 CuadroTexto"/>
          <p:cNvSpPr txBox="1"/>
          <p:nvPr/>
        </p:nvSpPr>
        <p:spPr>
          <a:xfrm>
            <a:off x="6295623" y="1190745"/>
            <a:ext cx="5011497" cy="923330"/>
          </a:xfrm>
          <a:prstGeom prst="rect">
            <a:avLst/>
          </a:prstGeom>
          <a:noFill/>
        </p:spPr>
        <p:txBody>
          <a:bodyPr wrap="square" rtlCol="0">
            <a:spAutoFit/>
          </a:bodyPr>
          <a:lstStyle/>
          <a:p>
            <a:pPr algn="ctr"/>
            <a:r>
              <a:rPr lang="es-AR" i="1" dirty="0" smtClean="0">
                <a:solidFill>
                  <a:srgbClr val="FF0000"/>
                </a:solidFill>
              </a:rPr>
              <a:t>No obstante, el impacto de la variedad fue más importante. La variación entre variedades fue de 257 kg ha</a:t>
            </a:r>
            <a:r>
              <a:rPr lang="es-AR" i="1" baseline="30000" dirty="0" smtClean="0">
                <a:solidFill>
                  <a:srgbClr val="FF0000"/>
                </a:solidFill>
              </a:rPr>
              <a:t>-1</a:t>
            </a:r>
            <a:r>
              <a:rPr lang="es-AR" i="1" dirty="0" smtClean="0">
                <a:solidFill>
                  <a:srgbClr val="FF0000"/>
                </a:solidFill>
              </a:rPr>
              <a:t>.</a:t>
            </a:r>
            <a:endParaRPr lang="es-AR" i="1" baseline="30000" dirty="0">
              <a:solidFill>
                <a:srgbClr val="FF0000"/>
              </a:solidFill>
            </a:endParaRPr>
          </a:p>
        </p:txBody>
      </p:sp>
      <p:graphicFrame>
        <p:nvGraphicFramePr>
          <p:cNvPr id="5" name="4 Tabla"/>
          <p:cNvGraphicFramePr>
            <a:graphicFrameLocks noGrp="1"/>
          </p:cNvGraphicFramePr>
          <p:nvPr>
            <p:extLst>
              <p:ext uri="{D42A27DB-BD31-4B8C-83A1-F6EECF244321}">
                <p14:modId xmlns:p14="http://schemas.microsoft.com/office/powerpoint/2010/main" xmlns="" val="3439130270"/>
              </p:ext>
            </p:extLst>
          </p:nvPr>
        </p:nvGraphicFramePr>
        <p:xfrm>
          <a:off x="7304074" y="2266316"/>
          <a:ext cx="3121470" cy="4420164"/>
        </p:xfrm>
        <a:graphic>
          <a:graphicData uri="http://schemas.openxmlformats.org/drawingml/2006/table">
            <a:tbl>
              <a:tblPr>
                <a:tableStyleId>{5C22544A-7EE6-4342-B048-85BDC9FD1C3A}</a:tableStyleId>
              </a:tblPr>
              <a:tblGrid>
                <a:gridCol w="1472974">
                  <a:extLst>
                    <a:ext uri="{9D8B030D-6E8A-4147-A177-3AD203B41FA5}">
                      <a16:colId xmlns:a16="http://schemas.microsoft.com/office/drawing/2014/main" xmlns="" val="20000"/>
                    </a:ext>
                  </a:extLst>
                </a:gridCol>
                <a:gridCol w="1648496">
                  <a:extLst>
                    <a:ext uri="{9D8B030D-6E8A-4147-A177-3AD203B41FA5}">
                      <a16:colId xmlns:a16="http://schemas.microsoft.com/office/drawing/2014/main" xmlns="" val="20001"/>
                    </a:ext>
                  </a:extLst>
                </a:gridCol>
              </a:tblGrid>
              <a:tr h="474909">
                <a:tc>
                  <a:txBody>
                    <a:bodyPr/>
                    <a:lstStyle/>
                    <a:p>
                      <a:pPr algn="l" fontAlgn="ctr"/>
                      <a:r>
                        <a:rPr lang="es-AR" sz="1300" b="0" i="0" u="none" strike="noStrike" dirty="0" smtClean="0">
                          <a:solidFill>
                            <a:schemeClr val="tx1"/>
                          </a:solidFill>
                          <a:effectLst/>
                          <a:latin typeface="Arial" panose="020B0604020202020204" pitchFamily="34" charset="0"/>
                          <a:cs typeface="Arial" panose="020B0604020202020204" pitchFamily="34" charset="0"/>
                        </a:rPr>
                        <a:t>Variedad</a:t>
                      </a:r>
                      <a:endParaRPr lang="es-AR" sz="13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s-AR" sz="1300" u="none" strike="noStrike" dirty="0">
                          <a:solidFill>
                            <a:schemeClr val="tx1"/>
                          </a:solidFill>
                          <a:effectLst/>
                          <a:latin typeface="Arial" panose="020B0604020202020204" pitchFamily="34" charset="0"/>
                          <a:cs typeface="Arial" panose="020B0604020202020204" pitchFamily="34" charset="0"/>
                        </a:rPr>
                        <a:t>kg ha</a:t>
                      </a:r>
                      <a:r>
                        <a:rPr lang="es-AR" sz="1300" u="none" strike="noStrike" baseline="30000" dirty="0">
                          <a:solidFill>
                            <a:schemeClr val="tx1"/>
                          </a:solidFill>
                          <a:effectLst/>
                          <a:latin typeface="Arial" panose="020B0604020202020204" pitchFamily="34" charset="0"/>
                          <a:cs typeface="Arial" panose="020B0604020202020204" pitchFamily="34" charset="0"/>
                        </a:rPr>
                        <a:t>-1</a:t>
                      </a:r>
                      <a:r>
                        <a:rPr lang="es-AR" sz="1300" u="none" strike="noStrike" dirty="0">
                          <a:solidFill>
                            <a:schemeClr val="tx1"/>
                          </a:solidFill>
                          <a:effectLst/>
                          <a:latin typeface="Arial" panose="020B0604020202020204" pitchFamily="34" charset="0"/>
                          <a:cs typeface="Arial" panose="020B0604020202020204" pitchFamily="34" charset="0"/>
                        </a:rPr>
                        <a:t> que </a:t>
                      </a:r>
                      <a:r>
                        <a:rPr lang="es-AR" sz="1300" u="none" strike="noStrike" dirty="0" smtClean="0">
                          <a:solidFill>
                            <a:schemeClr val="tx1"/>
                          </a:solidFill>
                          <a:effectLst/>
                          <a:latin typeface="Arial" panose="020B0604020202020204" pitchFamily="34" charset="0"/>
                          <a:cs typeface="Arial" panose="020B0604020202020204" pitchFamily="34" charset="0"/>
                        </a:rPr>
                        <a:t>suma o resta </a:t>
                      </a:r>
                      <a:r>
                        <a:rPr lang="es-AR" sz="1300" u="none" strike="noStrike" dirty="0">
                          <a:solidFill>
                            <a:schemeClr val="tx1"/>
                          </a:solidFill>
                          <a:effectLst/>
                          <a:latin typeface="Arial" panose="020B0604020202020204" pitchFamily="34" charset="0"/>
                          <a:cs typeface="Arial" panose="020B0604020202020204" pitchFamily="34" charset="0"/>
                        </a:rPr>
                        <a:t>cada </a:t>
                      </a:r>
                      <a:r>
                        <a:rPr lang="es-AR" sz="1300" u="none" strike="noStrike" dirty="0" smtClean="0">
                          <a:solidFill>
                            <a:schemeClr val="tx1"/>
                          </a:solidFill>
                          <a:effectLst/>
                          <a:latin typeface="Arial" panose="020B0604020202020204" pitchFamily="34" charset="0"/>
                          <a:cs typeface="Arial" panose="020B0604020202020204" pitchFamily="34" charset="0"/>
                        </a:rPr>
                        <a:t>variedad</a:t>
                      </a:r>
                      <a:endParaRPr lang="es-AR" sz="13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0"/>
                  </a:ext>
                </a:extLst>
              </a:tr>
              <a:tr h="190500">
                <a:tc>
                  <a:txBody>
                    <a:bodyPr/>
                    <a:lstStyle/>
                    <a:p>
                      <a:pPr algn="l" fontAlgn="ctr"/>
                      <a:endParaRPr lang="es-AR" sz="1300" b="0" i="0" u="none" strike="noStrike">
                        <a:solidFill>
                          <a:schemeClr val="tx1"/>
                        </a:solidFill>
                        <a:effectLst/>
                        <a:latin typeface="Arial" panose="020B0604020202020204" pitchFamily="34" charset="0"/>
                        <a:cs typeface="Arial" panose="020B0604020202020204" pitchFamily="34" charset="0"/>
                      </a:endParaRPr>
                    </a:p>
                  </a:txBody>
                  <a:tcPr marL="9525" marR="9525" marT="9525" marB="0" anchor="ct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fontAlgn="b"/>
                      <a:endParaRPr lang="es-AR" sz="13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xmlns="" val="10001"/>
                  </a:ext>
                </a:extLst>
              </a:tr>
              <a:tr h="190500">
                <a:tc>
                  <a:txBody>
                    <a:bodyPr/>
                    <a:lstStyle/>
                    <a:p>
                      <a:pPr algn="l" fontAlgn="ctr"/>
                      <a:r>
                        <a:rPr lang="es-AR" sz="1300" u="none" strike="noStrike" dirty="0">
                          <a:solidFill>
                            <a:schemeClr val="tx1"/>
                          </a:solidFill>
                          <a:effectLst/>
                          <a:latin typeface="Arial" panose="020B0604020202020204" pitchFamily="34" charset="0"/>
                          <a:cs typeface="Arial" panose="020B0604020202020204" pitchFamily="34" charset="0"/>
                        </a:rPr>
                        <a:t>BAGUETTE 620</a:t>
                      </a:r>
                      <a:endParaRPr lang="es-AR" sz="13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fontAlgn="b"/>
                      <a:r>
                        <a:rPr lang="es-AR" sz="1300" u="none" strike="noStrike" dirty="0">
                          <a:solidFill>
                            <a:schemeClr val="tx1"/>
                          </a:solidFill>
                          <a:effectLst/>
                          <a:latin typeface="Arial" panose="020B0604020202020204" pitchFamily="34" charset="0"/>
                          <a:cs typeface="Arial" panose="020B0604020202020204" pitchFamily="34" charset="0"/>
                        </a:rPr>
                        <a:t>432</a:t>
                      </a:r>
                      <a:endParaRPr lang="es-AR" sz="13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2"/>
                  </a:ext>
                </a:extLst>
              </a:tr>
              <a:tr h="190500">
                <a:tc>
                  <a:txBody>
                    <a:bodyPr/>
                    <a:lstStyle/>
                    <a:p>
                      <a:pPr algn="l" fontAlgn="ctr"/>
                      <a:r>
                        <a:rPr lang="es-AR" sz="1300" u="none" strike="noStrike" dirty="0">
                          <a:solidFill>
                            <a:schemeClr val="tx1"/>
                          </a:solidFill>
                          <a:effectLst/>
                          <a:latin typeface="Arial" panose="020B0604020202020204" pitchFamily="34" charset="0"/>
                          <a:cs typeface="Arial" panose="020B0604020202020204" pitchFamily="34" charset="0"/>
                        </a:rPr>
                        <a:t>DM Alerce</a:t>
                      </a:r>
                      <a:endParaRPr lang="es-AR" sz="13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ctr">
                    <a:lnT w="12700" cmpd="sng">
                      <a:noFill/>
                    </a:lnT>
                    <a:solidFill>
                      <a:schemeClr val="bg1"/>
                    </a:solidFill>
                  </a:tcPr>
                </a:tc>
                <a:tc>
                  <a:txBody>
                    <a:bodyPr/>
                    <a:lstStyle/>
                    <a:p>
                      <a:pPr algn="ctr" fontAlgn="b"/>
                      <a:r>
                        <a:rPr lang="es-AR" sz="1300" u="none" strike="noStrike">
                          <a:solidFill>
                            <a:schemeClr val="tx1"/>
                          </a:solidFill>
                          <a:effectLst/>
                          <a:latin typeface="Arial" panose="020B0604020202020204" pitchFamily="34" charset="0"/>
                          <a:cs typeface="Arial" panose="020B0604020202020204" pitchFamily="34" charset="0"/>
                        </a:rPr>
                        <a:t>255</a:t>
                      </a:r>
                      <a:endParaRPr lang="es-AR" sz="1300" b="0" i="0" u="none" strike="noStrike">
                        <a:solidFill>
                          <a:schemeClr val="tx1"/>
                        </a:solidFill>
                        <a:effectLst/>
                        <a:latin typeface="Arial" panose="020B0604020202020204" pitchFamily="34" charset="0"/>
                        <a:cs typeface="Arial" panose="020B0604020202020204" pitchFamily="34" charset="0"/>
                      </a:endParaRPr>
                    </a:p>
                  </a:txBody>
                  <a:tcPr marL="9525" marR="9525" marT="9525" marB="0" anchor="b">
                    <a:lnT w="12700" cmpd="sng">
                      <a:noFill/>
                    </a:lnT>
                    <a:solidFill>
                      <a:schemeClr val="bg1"/>
                    </a:solidFill>
                  </a:tcPr>
                </a:tc>
                <a:extLst>
                  <a:ext uri="{0D108BD9-81ED-4DB2-BD59-A6C34878D82A}">
                    <a16:rowId xmlns:a16="http://schemas.microsoft.com/office/drawing/2014/main" xmlns="" val="10003"/>
                  </a:ext>
                </a:extLst>
              </a:tr>
              <a:tr h="190500">
                <a:tc>
                  <a:txBody>
                    <a:bodyPr/>
                    <a:lstStyle/>
                    <a:p>
                      <a:pPr algn="l" fontAlgn="ctr"/>
                      <a:r>
                        <a:rPr lang="es-AR" sz="1300" u="none" strike="noStrike" dirty="0">
                          <a:solidFill>
                            <a:schemeClr val="tx1"/>
                          </a:solidFill>
                          <a:effectLst/>
                          <a:latin typeface="Arial" panose="020B0604020202020204" pitchFamily="34" charset="0"/>
                          <a:cs typeface="Arial" panose="020B0604020202020204" pitchFamily="34" charset="0"/>
                        </a:rPr>
                        <a:t>DM Ñandubay</a:t>
                      </a:r>
                      <a:endParaRPr lang="es-AR" sz="13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ctr">
                    <a:solidFill>
                      <a:schemeClr val="bg1"/>
                    </a:solidFill>
                  </a:tcPr>
                </a:tc>
                <a:tc>
                  <a:txBody>
                    <a:bodyPr/>
                    <a:lstStyle/>
                    <a:p>
                      <a:pPr algn="ctr" fontAlgn="b"/>
                      <a:r>
                        <a:rPr lang="es-AR" sz="1300" u="none" strike="noStrike">
                          <a:solidFill>
                            <a:schemeClr val="tx1"/>
                          </a:solidFill>
                          <a:effectLst/>
                          <a:latin typeface="Arial" panose="020B0604020202020204" pitchFamily="34" charset="0"/>
                          <a:cs typeface="Arial" panose="020B0604020202020204" pitchFamily="34" charset="0"/>
                        </a:rPr>
                        <a:t>239</a:t>
                      </a:r>
                      <a:endParaRPr lang="es-AR" sz="1300" b="0" i="0" u="none" strike="noStrike">
                        <a:solidFill>
                          <a:schemeClr val="tx1"/>
                        </a:solidFill>
                        <a:effectLst/>
                        <a:latin typeface="Arial" panose="020B0604020202020204" pitchFamily="34" charset="0"/>
                        <a:cs typeface="Arial" panose="020B0604020202020204" pitchFamily="34" charset="0"/>
                      </a:endParaRPr>
                    </a:p>
                  </a:txBody>
                  <a:tcPr marL="9525" marR="9525" marT="9525" marB="0" anchor="b">
                    <a:solidFill>
                      <a:schemeClr val="bg1"/>
                    </a:solidFill>
                  </a:tcPr>
                </a:tc>
                <a:extLst>
                  <a:ext uri="{0D108BD9-81ED-4DB2-BD59-A6C34878D82A}">
                    <a16:rowId xmlns:a16="http://schemas.microsoft.com/office/drawing/2014/main" xmlns="" val="10004"/>
                  </a:ext>
                </a:extLst>
              </a:tr>
              <a:tr h="190500">
                <a:tc>
                  <a:txBody>
                    <a:bodyPr/>
                    <a:lstStyle/>
                    <a:p>
                      <a:pPr algn="l" fontAlgn="ctr"/>
                      <a:r>
                        <a:rPr lang="es-AR" sz="1300" u="none" strike="noStrike" dirty="0">
                          <a:solidFill>
                            <a:schemeClr val="tx1"/>
                          </a:solidFill>
                          <a:effectLst/>
                          <a:latin typeface="Arial" panose="020B0604020202020204" pitchFamily="34" charset="0"/>
                          <a:cs typeface="Arial" panose="020B0604020202020204" pitchFamily="34" charset="0"/>
                        </a:rPr>
                        <a:t>DM Sauce</a:t>
                      </a:r>
                      <a:endParaRPr lang="es-AR" sz="13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ctr">
                    <a:solidFill>
                      <a:schemeClr val="bg1"/>
                    </a:solidFill>
                  </a:tcPr>
                </a:tc>
                <a:tc>
                  <a:txBody>
                    <a:bodyPr/>
                    <a:lstStyle/>
                    <a:p>
                      <a:pPr algn="ctr" fontAlgn="b"/>
                      <a:r>
                        <a:rPr lang="es-AR" sz="1300" u="none" strike="noStrike" dirty="0">
                          <a:solidFill>
                            <a:schemeClr val="tx1"/>
                          </a:solidFill>
                          <a:effectLst/>
                          <a:latin typeface="Arial" panose="020B0604020202020204" pitchFamily="34" charset="0"/>
                          <a:cs typeface="Arial" panose="020B0604020202020204" pitchFamily="34" charset="0"/>
                        </a:rPr>
                        <a:t>202</a:t>
                      </a:r>
                      <a:endParaRPr lang="es-AR" sz="13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solidFill>
                      <a:schemeClr val="bg1"/>
                    </a:solidFill>
                  </a:tcPr>
                </a:tc>
                <a:extLst>
                  <a:ext uri="{0D108BD9-81ED-4DB2-BD59-A6C34878D82A}">
                    <a16:rowId xmlns:a16="http://schemas.microsoft.com/office/drawing/2014/main" xmlns="" val="10005"/>
                  </a:ext>
                </a:extLst>
              </a:tr>
              <a:tr h="190500">
                <a:tc>
                  <a:txBody>
                    <a:bodyPr/>
                    <a:lstStyle/>
                    <a:p>
                      <a:pPr algn="l" fontAlgn="ctr"/>
                      <a:r>
                        <a:rPr lang="es-AR" sz="1300" u="none" strike="noStrike" dirty="0">
                          <a:solidFill>
                            <a:schemeClr val="tx1"/>
                          </a:solidFill>
                          <a:effectLst/>
                          <a:latin typeface="Arial" panose="020B0604020202020204" pitchFamily="34" charset="0"/>
                          <a:cs typeface="Arial" panose="020B0604020202020204" pitchFamily="34" charset="0"/>
                        </a:rPr>
                        <a:t>DM Ceibo</a:t>
                      </a:r>
                      <a:endParaRPr lang="es-AR" sz="13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ctr">
                    <a:solidFill>
                      <a:schemeClr val="bg1"/>
                    </a:solidFill>
                  </a:tcPr>
                </a:tc>
                <a:tc>
                  <a:txBody>
                    <a:bodyPr/>
                    <a:lstStyle/>
                    <a:p>
                      <a:pPr algn="ctr" fontAlgn="b"/>
                      <a:r>
                        <a:rPr lang="es-AR" sz="1300" u="none" strike="noStrike">
                          <a:solidFill>
                            <a:schemeClr val="tx1"/>
                          </a:solidFill>
                          <a:effectLst/>
                          <a:latin typeface="Arial" panose="020B0604020202020204" pitchFamily="34" charset="0"/>
                          <a:cs typeface="Arial" panose="020B0604020202020204" pitchFamily="34" charset="0"/>
                        </a:rPr>
                        <a:t>137</a:t>
                      </a:r>
                      <a:endParaRPr lang="es-AR" sz="1300" b="0" i="0" u="none" strike="noStrike">
                        <a:solidFill>
                          <a:schemeClr val="tx1"/>
                        </a:solidFill>
                        <a:effectLst/>
                        <a:latin typeface="Arial" panose="020B0604020202020204" pitchFamily="34" charset="0"/>
                        <a:cs typeface="Arial" panose="020B0604020202020204" pitchFamily="34" charset="0"/>
                      </a:endParaRPr>
                    </a:p>
                  </a:txBody>
                  <a:tcPr marL="9525" marR="9525" marT="9525" marB="0" anchor="b">
                    <a:solidFill>
                      <a:schemeClr val="bg1"/>
                    </a:solidFill>
                  </a:tcPr>
                </a:tc>
                <a:extLst>
                  <a:ext uri="{0D108BD9-81ED-4DB2-BD59-A6C34878D82A}">
                    <a16:rowId xmlns:a16="http://schemas.microsoft.com/office/drawing/2014/main" xmlns="" val="10006"/>
                  </a:ext>
                </a:extLst>
              </a:tr>
              <a:tr h="190500">
                <a:tc>
                  <a:txBody>
                    <a:bodyPr/>
                    <a:lstStyle/>
                    <a:p>
                      <a:pPr algn="l" fontAlgn="ctr"/>
                      <a:r>
                        <a:rPr lang="es-AR" sz="1300" u="none" strike="noStrike" dirty="0">
                          <a:solidFill>
                            <a:schemeClr val="tx1"/>
                          </a:solidFill>
                          <a:effectLst/>
                          <a:latin typeface="Arial" panose="020B0604020202020204" pitchFamily="34" charset="0"/>
                          <a:cs typeface="Arial" panose="020B0604020202020204" pitchFamily="34" charset="0"/>
                        </a:rPr>
                        <a:t>IS Tordo</a:t>
                      </a:r>
                      <a:endParaRPr lang="es-AR" sz="13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ctr">
                    <a:solidFill>
                      <a:schemeClr val="bg1"/>
                    </a:solidFill>
                  </a:tcPr>
                </a:tc>
                <a:tc>
                  <a:txBody>
                    <a:bodyPr/>
                    <a:lstStyle/>
                    <a:p>
                      <a:pPr algn="ctr" fontAlgn="b"/>
                      <a:r>
                        <a:rPr lang="es-AR" sz="1300" u="none" strike="noStrike">
                          <a:solidFill>
                            <a:schemeClr val="tx1"/>
                          </a:solidFill>
                          <a:effectLst/>
                          <a:latin typeface="Arial" panose="020B0604020202020204" pitchFamily="34" charset="0"/>
                          <a:cs typeface="Arial" panose="020B0604020202020204" pitchFamily="34" charset="0"/>
                        </a:rPr>
                        <a:t>96</a:t>
                      </a:r>
                      <a:endParaRPr lang="es-AR" sz="1300" b="0" i="0" u="none" strike="noStrike">
                        <a:solidFill>
                          <a:schemeClr val="tx1"/>
                        </a:solidFill>
                        <a:effectLst/>
                        <a:latin typeface="Arial" panose="020B0604020202020204" pitchFamily="34" charset="0"/>
                        <a:cs typeface="Arial" panose="020B0604020202020204" pitchFamily="34" charset="0"/>
                      </a:endParaRPr>
                    </a:p>
                  </a:txBody>
                  <a:tcPr marL="9525" marR="9525" marT="9525" marB="0" anchor="b">
                    <a:solidFill>
                      <a:schemeClr val="bg1"/>
                    </a:solidFill>
                  </a:tcPr>
                </a:tc>
                <a:extLst>
                  <a:ext uri="{0D108BD9-81ED-4DB2-BD59-A6C34878D82A}">
                    <a16:rowId xmlns:a16="http://schemas.microsoft.com/office/drawing/2014/main" xmlns="" val="10007"/>
                  </a:ext>
                </a:extLst>
              </a:tr>
              <a:tr h="190500">
                <a:tc>
                  <a:txBody>
                    <a:bodyPr/>
                    <a:lstStyle/>
                    <a:p>
                      <a:pPr algn="l" fontAlgn="ctr"/>
                      <a:r>
                        <a:rPr lang="es-AR" sz="1300" u="none" strike="noStrike">
                          <a:solidFill>
                            <a:schemeClr val="tx1"/>
                          </a:solidFill>
                          <a:effectLst/>
                          <a:latin typeface="Arial" panose="020B0604020202020204" pitchFamily="34" charset="0"/>
                          <a:cs typeface="Arial" panose="020B0604020202020204" pitchFamily="34" charset="0"/>
                        </a:rPr>
                        <a:t>Quiriko</a:t>
                      </a:r>
                      <a:endParaRPr lang="es-AR" sz="1300" b="0" i="0" u="none" strike="noStrike">
                        <a:solidFill>
                          <a:schemeClr val="tx1"/>
                        </a:solidFill>
                        <a:effectLst/>
                        <a:latin typeface="Arial" panose="020B0604020202020204" pitchFamily="34" charset="0"/>
                        <a:cs typeface="Arial" panose="020B0604020202020204" pitchFamily="34" charset="0"/>
                      </a:endParaRPr>
                    </a:p>
                  </a:txBody>
                  <a:tcPr marL="9525" marR="9525" marT="9525" marB="0" anchor="ctr">
                    <a:solidFill>
                      <a:schemeClr val="bg1"/>
                    </a:solidFill>
                  </a:tcPr>
                </a:tc>
                <a:tc>
                  <a:txBody>
                    <a:bodyPr/>
                    <a:lstStyle/>
                    <a:p>
                      <a:pPr algn="ctr" fontAlgn="b"/>
                      <a:r>
                        <a:rPr lang="es-AR" sz="1300" u="none" strike="noStrike" dirty="0">
                          <a:solidFill>
                            <a:schemeClr val="tx1"/>
                          </a:solidFill>
                          <a:effectLst/>
                          <a:latin typeface="Arial" panose="020B0604020202020204" pitchFamily="34" charset="0"/>
                          <a:cs typeface="Arial" panose="020B0604020202020204" pitchFamily="34" charset="0"/>
                        </a:rPr>
                        <a:t>71</a:t>
                      </a:r>
                      <a:endParaRPr lang="es-AR" sz="13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solidFill>
                      <a:schemeClr val="bg1"/>
                    </a:solidFill>
                  </a:tcPr>
                </a:tc>
                <a:extLst>
                  <a:ext uri="{0D108BD9-81ED-4DB2-BD59-A6C34878D82A}">
                    <a16:rowId xmlns:a16="http://schemas.microsoft.com/office/drawing/2014/main" xmlns="" val="10008"/>
                  </a:ext>
                </a:extLst>
              </a:tr>
              <a:tr h="190500">
                <a:tc>
                  <a:txBody>
                    <a:bodyPr/>
                    <a:lstStyle/>
                    <a:p>
                      <a:pPr algn="l" fontAlgn="ctr"/>
                      <a:r>
                        <a:rPr lang="es-AR" sz="1300" u="none" strike="noStrike">
                          <a:solidFill>
                            <a:schemeClr val="tx1"/>
                          </a:solidFill>
                          <a:effectLst/>
                          <a:latin typeface="Arial" panose="020B0604020202020204" pitchFamily="34" charset="0"/>
                          <a:cs typeface="Arial" panose="020B0604020202020204" pitchFamily="34" charset="0"/>
                        </a:rPr>
                        <a:t>DM Pehuen</a:t>
                      </a:r>
                      <a:endParaRPr lang="es-AR" sz="1300" b="0" i="0" u="none" strike="noStrike">
                        <a:solidFill>
                          <a:schemeClr val="tx1"/>
                        </a:solidFill>
                        <a:effectLst/>
                        <a:latin typeface="Arial" panose="020B0604020202020204" pitchFamily="34" charset="0"/>
                        <a:cs typeface="Arial" panose="020B0604020202020204" pitchFamily="34" charset="0"/>
                      </a:endParaRPr>
                    </a:p>
                  </a:txBody>
                  <a:tcPr marL="9525" marR="9525" marT="9525" marB="0" anchor="ctr">
                    <a:solidFill>
                      <a:schemeClr val="bg1"/>
                    </a:solidFill>
                  </a:tcPr>
                </a:tc>
                <a:tc>
                  <a:txBody>
                    <a:bodyPr/>
                    <a:lstStyle/>
                    <a:p>
                      <a:pPr algn="ctr" fontAlgn="b"/>
                      <a:r>
                        <a:rPr lang="es-AR" sz="1300" u="none" strike="noStrike" dirty="0">
                          <a:solidFill>
                            <a:schemeClr val="tx1"/>
                          </a:solidFill>
                          <a:effectLst/>
                          <a:latin typeface="Arial" panose="020B0604020202020204" pitchFamily="34" charset="0"/>
                          <a:cs typeface="Arial" panose="020B0604020202020204" pitchFamily="34" charset="0"/>
                        </a:rPr>
                        <a:t>45</a:t>
                      </a:r>
                      <a:endParaRPr lang="es-AR" sz="13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solidFill>
                      <a:schemeClr val="bg1"/>
                    </a:solidFill>
                  </a:tcPr>
                </a:tc>
                <a:extLst>
                  <a:ext uri="{0D108BD9-81ED-4DB2-BD59-A6C34878D82A}">
                    <a16:rowId xmlns:a16="http://schemas.microsoft.com/office/drawing/2014/main" xmlns="" val="10009"/>
                  </a:ext>
                </a:extLst>
              </a:tr>
              <a:tr h="190500">
                <a:tc>
                  <a:txBody>
                    <a:bodyPr/>
                    <a:lstStyle/>
                    <a:p>
                      <a:pPr algn="l" fontAlgn="ctr"/>
                      <a:r>
                        <a:rPr lang="es-AR" sz="1300" u="none" strike="noStrike">
                          <a:solidFill>
                            <a:schemeClr val="tx1"/>
                          </a:solidFill>
                          <a:effectLst/>
                          <a:latin typeface="Arial" panose="020B0604020202020204" pitchFamily="34" charset="0"/>
                          <a:cs typeface="Arial" panose="020B0604020202020204" pitchFamily="34" charset="0"/>
                        </a:rPr>
                        <a:t>DM Algarrobo</a:t>
                      </a:r>
                      <a:endParaRPr lang="es-AR" sz="1300" b="0" i="0" u="none" strike="noStrike">
                        <a:solidFill>
                          <a:schemeClr val="tx1"/>
                        </a:solidFill>
                        <a:effectLst/>
                        <a:latin typeface="Arial" panose="020B0604020202020204" pitchFamily="34" charset="0"/>
                        <a:cs typeface="Arial" panose="020B0604020202020204" pitchFamily="34" charset="0"/>
                      </a:endParaRPr>
                    </a:p>
                  </a:txBody>
                  <a:tcPr marL="9525" marR="9525" marT="9525" marB="0" anchor="ctr">
                    <a:solidFill>
                      <a:schemeClr val="bg1"/>
                    </a:solidFill>
                  </a:tcPr>
                </a:tc>
                <a:tc>
                  <a:txBody>
                    <a:bodyPr/>
                    <a:lstStyle/>
                    <a:p>
                      <a:pPr algn="ctr" fontAlgn="b"/>
                      <a:r>
                        <a:rPr lang="es-AR" sz="1300" u="none" strike="noStrike" dirty="0">
                          <a:solidFill>
                            <a:schemeClr val="tx1"/>
                          </a:solidFill>
                          <a:effectLst/>
                          <a:latin typeface="Arial" panose="020B0604020202020204" pitchFamily="34" charset="0"/>
                          <a:cs typeface="Arial" panose="020B0604020202020204" pitchFamily="34" charset="0"/>
                        </a:rPr>
                        <a:t>22</a:t>
                      </a:r>
                      <a:endParaRPr lang="es-AR" sz="13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solidFill>
                      <a:schemeClr val="bg1"/>
                    </a:solidFill>
                  </a:tcPr>
                </a:tc>
                <a:extLst>
                  <a:ext uri="{0D108BD9-81ED-4DB2-BD59-A6C34878D82A}">
                    <a16:rowId xmlns:a16="http://schemas.microsoft.com/office/drawing/2014/main" xmlns="" val="10010"/>
                  </a:ext>
                </a:extLst>
              </a:tr>
              <a:tr h="190500">
                <a:tc>
                  <a:txBody>
                    <a:bodyPr/>
                    <a:lstStyle/>
                    <a:p>
                      <a:pPr algn="l" fontAlgn="ctr"/>
                      <a:r>
                        <a:rPr lang="es-AR" sz="1300" u="none" strike="noStrike">
                          <a:solidFill>
                            <a:schemeClr val="tx1"/>
                          </a:solidFill>
                          <a:effectLst/>
                          <a:latin typeface="Arial" panose="020B0604020202020204" pitchFamily="34" charset="0"/>
                          <a:cs typeface="Arial" panose="020B0604020202020204" pitchFamily="34" charset="0"/>
                        </a:rPr>
                        <a:t>Géminis</a:t>
                      </a:r>
                      <a:endParaRPr lang="es-AR" sz="1300" b="0" i="0" u="none" strike="noStrike">
                        <a:solidFill>
                          <a:schemeClr val="tx1"/>
                        </a:solidFill>
                        <a:effectLst/>
                        <a:latin typeface="Arial" panose="020B0604020202020204" pitchFamily="34" charset="0"/>
                        <a:cs typeface="Arial" panose="020B0604020202020204" pitchFamily="34" charset="0"/>
                      </a:endParaRPr>
                    </a:p>
                  </a:txBody>
                  <a:tcPr marL="9525" marR="9525" marT="9525" marB="0" anchor="ctr">
                    <a:solidFill>
                      <a:schemeClr val="bg1"/>
                    </a:solidFill>
                  </a:tcPr>
                </a:tc>
                <a:tc>
                  <a:txBody>
                    <a:bodyPr/>
                    <a:lstStyle/>
                    <a:p>
                      <a:pPr algn="ctr" fontAlgn="b"/>
                      <a:r>
                        <a:rPr lang="es-AR" sz="1300" u="none" strike="noStrike" dirty="0">
                          <a:solidFill>
                            <a:schemeClr val="tx1"/>
                          </a:solidFill>
                          <a:effectLst/>
                          <a:latin typeface="Arial" panose="020B0604020202020204" pitchFamily="34" charset="0"/>
                          <a:cs typeface="Arial" panose="020B0604020202020204" pitchFamily="34" charset="0"/>
                        </a:rPr>
                        <a:t>-37</a:t>
                      </a:r>
                      <a:endParaRPr lang="es-AR" sz="13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solidFill>
                      <a:schemeClr val="bg1"/>
                    </a:solidFill>
                  </a:tcPr>
                </a:tc>
                <a:extLst>
                  <a:ext uri="{0D108BD9-81ED-4DB2-BD59-A6C34878D82A}">
                    <a16:rowId xmlns:a16="http://schemas.microsoft.com/office/drawing/2014/main" xmlns="" val="10011"/>
                  </a:ext>
                </a:extLst>
              </a:tr>
              <a:tr h="190500">
                <a:tc>
                  <a:txBody>
                    <a:bodyPr/>
                    <a:lstStyle/>
                    <a:p>
                      <a:pPr algn="l" fontAlgn="ctr"/>
                      <a:r>
                        <a:rPr lang="es-AR" sz="1300" u="none" strike="noStrike">
                          <a:solidFill>
                            <a:schemeClr val="tx1"/>
                          </a:solidFill>
                          <a:effectLst/>
                          <a:latin typeface="Arial" panose="020B0604020202020204" pitchFamily="34" charset="0"/>
                          <a:cs typeface="Arial" panose="020B0604020202020204" pitchFamily="34" charset="0"/>
                        </a:rPr>
                        <a:t>BAGUETTE 550</a:t>
                      </a:r>
                      <a:endParaRPr lang="es-AR" sz="1300" b="0" i="0" u="none" strike="noStrike">
                        <a:solidFill>
                          <a:schemeClr val="tx1"/>
                        </a:solidFill>
                        <a:effectLst/>
                        <a:latin typeface="Arial" panose="020B0604020202020204" pitchFamily="34" charset="0"/>
                        <a:cs typeface="Arial" panose="020B0604020202020204" pitchFamily="34" charset="0"/>
                      </a:endParaRPr>
                    </a:p>
                  </a:txBody>
                  <a:tcPr marL="9525" marR="9525" marT="9525" marB="0" anchor="ctr">
                    <a:solidFill>
                      <a:schemeClr val="bg1"/>
                    </a:solidFill>
                  </a:tcPr>
                </a:tc>
                <a:tc>
                  <a:txBody>
                    <a:bodyPr/>
                    <a:lstStyle/>
                    <a:p>
                      <a:pPr algn="ctr" fontAlgn="b"/>
                      <a:r>
                        <a:rPr lang="es-AR" sz="1300" u="none" strike="noStrike" dirty="0">
                          <a:solidFill>
                            <a:schemeClr val="tx1"/>
                          </a:solidFill>
                          <a:effectLst/>
                          <a:latin typeface="Arial" panose="020B0604020202020204" pitchFamily="34" charset="0"/>
                          <a:cs typeface="Arial" panose="020B0604020202020204" pitchFamily="34" charset="0"/>
                        </a:rPr>
                        <a:t>-49</a:t>
                      </a:r>
                      <a:endParaRPr lang="es-AR" sz="13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solidFill>
                      <a:schemeClr val="bg1"/>
                    </a:solidFill>
                  </a:tcPr>
                </a:tc>
                <a:extLst>
                  <a:ext uri="{0D108BD9-81ED-4DB2-BD59-A6C34878D82A}">
                    <a16:rowId xmlns:a16="http://schemas.microsoft.com/office/drawing/2014/main" xmlns="" val="10012"/>
                  </a:ext>
                </a:extLst>
              </a:tr>
              <a:tr h="190500">
                <a:tc>
                  <a:txBody>
                    <a:bodyPr/>
                    <a:lstStyle/>
                    <a:p>
                      <a:pPr algn="l" fontAlgn="ctr"/>
                      <a:r>
                        <a:rPr lang="es-AR" sz="1300" u="none" strike="noStrike">
                          <a:solidFill>
                            <a:schemeClr val="tx1"/>
                          </a:solidFill>
                          <a:effectLst/>
                          <a:latin typeface="Arial" panose="020B0604020202020204" pitchFamily="34" charset="0"/>
                          <a:cs typeface="Arial" panose="020B0604020202020204" pitchFamily="34" charset="0"/>
                        </a:rPr>
                        <a:t>B Colihue</a:t>
                      </a:r>
                      <a:endParaRPr lang="es-AR" sz="1300" b="0" i="0" u="none" strike="noStrike">
                        <a:solidFill>
                          <a:schemeClr val="tx1"/>
                        </a:solidFill>
                        <a:effectLst/>
                        <a:latin typeface="Arial" panose="020B0604020202020204" pitchFamily="34" charset="0"/>
                        <a:cs typeface="Arial" panose="020B0604020202020204" pitchFamily="34" charset="0"/>
                      </a:endParaRPr>
                    </a:p>
                  </a:txBody>
                  <a:tcPr marL="9525" marR="9525" marT="9525" marB="0" anchor="ctr">
                    <a:solidFill>
                      <a:schemeClr val="bg1"/>
                    </a:solidFill>
                  </a:tcPr>
                </a:tc>
                <a:tc>
                  <a:txBody>
                    <a:bodyPr/>
                    <a:lstStyle/>
                    <a:p>
                      <a:pPr algn="ctr" fontAlgn="b"/>
                      <a:r>
                        <a:rPr lang="es-AR" sz="1300" u="none" strike="noStrike" dirty="0">
                          <a:solidFill>
                            <a:schemeClr val="tx1"/>
                          </a:solidFill>
                          <a:effectLst/>
                          <a:latin typeface="Arial" panose="020B0604020202020204" pitchFamily="34" charset="0"/>
                          <a:cs typeface="Arial" panose="020B0604020202020204" pitchFamily="34" charset="0"/>
                        </a:rPr>
                        <a:t>-129</a:t>
                      </a:r>
                      <a:endParaRPr lang="es-AR" sz="13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solidFill>
                      <a:schemeClr val="bg1"/>
                    </a:solidFill>
                  </a:tcPr>
                </a:tc>
                <a:extLst>
                  <a:ext uri="{0D108BD9-81ED-4DB2-BD59-A6C34878D82A}">
                    <a16:rowId xmlns:a16="http://schemas.microsoft.com/office/drawing/2014/main" xmlns="" val="10013"/>
                  </a:ext>
                </a:extLst>
              </a:tr>
              <a:tr h="190500">
                <a:tc>
                  <a:txBody>
                    <a:bodyPr/>
                    <a:lstStyle/>
                    <a:p>
                      <a:pPr algn="l" fontAlgn="ctr"/>
                      <a:r>
                        <a:rPr lang="es-AR" sz="1300" u="none" strike="noStrike">
                          <a:solidFill>
                            <a:schemeClr val="tx1"/>
                          </a:solidFill>
                          <a:effectLst/>
                          <a:latin typeface="Arial" panose="020B0604020202020204" pitchFamily="34" charset="0"/>
                          <a:cs typeface="Arial" panose="020B0604020202020204" pitchFamily="34" charset="0"/>
                        </a:rPr>
                        <a:t>SY 109</a:t>
                      </a:r>
                      <a:endParaRPr lang="es-AR" sz="1300" b="0" i="0" u="none" strike="noStrike">
                        <a:solidFill>
                          <a:schemeClr val="tx1"/>
                        </a:solidFill>
                        <a:effectLst/>
                        <a:latin typeface="Arial" panose="020B0604020202020204" pitchFamily="34" charset="0"/>
                        <a:cs typeface="Arial" panose="020B0604020202020204" pitchFamily="34" charset="0"/>
                      </a:endParaRPr>
                    </a:p>
                  </a:txBody>
                  <a:tcPr marL="9525" marR="9525" marT="9525" marB="0" anchor="ctr">
                    <a:solidFill>
                      <a:schemeClr val="bg1"/>
                    </a:solidFill>
                  </a:tcPr>
                </a:tc>
                <a:tc>
                  <a:txBody>
                    <a:bodyPr/>
                    <a:lstStyle/>
                    <a:p>
                      <a:pPr algn="ctr" fontAlgn="b"/>
                      <a:r>
                        <a:rPr lang="es-AR" sz="1300" u="none" strike="noStrike" dirty="0">
                          <a:solidFill>
                            <a:schemeClr val="tx1"/>
                          </a:solidFill>
                          <a:effectLst/>
                          <a:latin typeface="Arial" panose="020B0604020202020204" pitchFamily="34" charset="0"/>
                          <a:cs typeface="Arial" panose="020B0604020202020204" pitchFamily="34" charset="0"/>
                        </a:rPr>
                        <a:t>-141</a:t>
                      </a:r>
                      <a:endParaRPr lang="es-AR" sz="13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solidFill>
                      <a:schemeClr val="bg1"/>
                    </a:solidFill>
                  </a:tcPr>
                </a:tc>
                <a:extLst>
                  <a:ext uri="{0D108BD9-81ED-4DB2-BD59-A6C34878D82A}">
                    <a16:rowId xmlns:a16="http://schemas.microsoft.com/office/drawing/2014/main" xmlns="" val="10014"/>
                  </a:ext>
                </a:extLst>
              </a:tr>
              <a:tr h="190500">
                <a:tc>
                  <a:txBody>
                    <a:bodyPr/>
                    <a:lstStyle/>
                    <a:p>
                      <a:pPr algn="l" fontAlgn="ctr"/>
                      <a:r>
                        <a:rPr lang="es-AR" sz="1300" u="none" strike="noStrike">
                          <a:solidFill>
                            <a:schemeClr val="tx1"/>
                          </a:solidFill>
                          <a:effectLst/>
                          <a:latin typeface="Arial" panose="020B0604020202020204" pitchFamily="34" charset="0"/>
                          <a:cs typeface="Arial" panose="020B0604020202020204" pitchFamily="34" charset="0"/>
                        </a:rPr>
                        <a:t>1833</a:t>
                      </a:r>
                      <a:endParaRPr lang="es-AR" sz="1300" b="0" i="0" u="none" strike="noStrike">
                        <a:solidFill>
                          <a:schemeClr val="tx1"/>
                        </a:solidFill>
                        <a:effectLst/>
                        <a:latin typeface="Arial" panose="020B0604020202020204" pitchFamily="34" charset="0"/>
                        <a:cs typeface="Arial" panose="020B0604020202020204" pitchFamily="34" charset="0"/>
                      </a:endParaRPr>
                    </a:p>
                  </a:txBody>
                  <a:tcPr marL="9525" marR="9525" marT="9525" marB="0" anchor="ctr">
                    <a:solidFill>
                      <a:schemeClr val="bg1"/>
                    </a:solidFill>
                  </a:tcPr>
                </a:tc>
                <a:tc>
                  <a:txBody>
                    <a:bodyPr/>
                    <a:lstStyle/>
                    <a:p>
                      <a:pPr algn="ctr" fontAlgn="b"/>
                      <a:r>
                        <a:rPr lang="es-AR" sz="1300" u="none" strike="noStrike" dirty="0">
                          <a:solidFill>
                            <a:schemeClr val="tx1"/>
                          </a:solidFill>
                          <a:effectLst/>
                          <a:latin typeface="Arial" panose="020B0604020202020204" pitchFamily="34" charset="0"/>
                          <a:cs typeface="Arial" panose="020B0604020202020204" pitchFamily="34" charset="0"/>
                        </a:rPr>
                        <a:t>-166</a:t>
                      </a:r>
                      <a:endParaRPr lang="es-AR" sz="13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solidFill>
                      <a:schemeClr val="bg1"/>
                    </a:solidFill>
                  </a:tcPr>
                </a:tc>
                <a:extLst>
                  <a:ext uri="{0D108BD9-81ED-4DB2-BD59-A6C34878D82A}">
                    <a16:rowId xmlns:a16="http://schemas.microsoft.com/office/drawing/2014/main" xmlns="" val="10015"/>
                  </a:ext>
                </a:extLst>
              </a:tr>
              <a:tr h="190500">
                <a:tc>
                  <a:txBody>
                    <a:bodyPr/>
                    <a:lstStyle/>
                    <a:p>
                      <a:pPr algn="l" fontAlgn="ctr"/>
                      <a:r>
                        <a:rPr lang="es-AR" sz="1300" u="none" strike="noStrike">
                          <a:solidFill>
                            <a:schemeClr val="tx1"/>
                          </a:solidFill>
                          <a:effectLst/>
                          <a:latin typeface="Arial" panose="020B0604020202020204" pitchFamily="34" charset="0"/>
                          <a:cs typeface="Arial" panose="020B0604020202020204" pitchFamily="34" charset="0"/>
                        </a:rPr>
                        <a:t>Favorito II</a:t>
                      </a:r>
                      <a:endParaRPr lang="es-AR" sz="1300" b="0" i="0" u="none" strike="noStrike">
                        <a:solidFill>
                          <a:schemeClr val="tx1"/>
                        </a:solidFill>
                        <a:effectLst/>
                        <a:latin typeface="Arial" panose="020B0604020202020204" pitchFamily="34" charset="0"/>
                        <a:cs typeface="Arial" panose="020B0604020202020204" pitchFamily="34" charset="0"/>
                      </a:endParaRPr>
                    </a:p>
                  </a:txBody>
                  <a:tcPr marL="9525" marR="9525" marT="9525" marB="0" anchor="ctr">
                    <a:solidFill>
                      <a:schemeClr val="bg1"/>
                    </a:solidFill>
                  </a:tcPr>
                </a:tc>
                <a:tc>
                  <a:txBody>
                    <a:bodyPr/>
                    <a:lstStyle/>
                    <a:p>
                      <a:pPr algn="ctr" fontAlgn="b"/>
                      <a:r>
                        <a:rPr lang="es-AR" sz="1300" u="none" strike="noStrike" dirty="0">
                          <a:solidFill>
                            <a:schemeClr val="tx1"/>
                          </a:solidFill>
                          <a:effectLst/>
                          <a:latin typeface="Arial" panose="020B0604020202020204" pitchFamily="34" charset="0"/>
                          <a:cs typeface="Arial" panose="020B0604020202020204" pitchFamily="34" charset="0"/>
                        </a:rPr>
                        <a:t>-226</a:t>
                      </a:r>
                      <a:endParaRPr lang="es-AR" sz="13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solidFill>
                      <a:schemeClr val="bg1"/>
                    </a:solidFill>
                  </a:tcPr>
                </a:tc>
                <a:extLst>
                  <a:ext uri="{0D108BD9-81ED-4DB2-BD59-A6C34878D82A}">
                    <a16:rowId xmlns:a16="http://schemas.microsoft.com/office/drawing/2014/main" xmlns="" val="10016"/>
                  </a:ext>
                </a:extLst>
              </a:tr>
              <a:tr h="190500">
                <a:tc>
                  <a:txBody>
                    <a:bodyPr/>
                    <a:lstStyle/>
                    <a:p>
                      <a:pPr algn="l" fontAlgn="ctr"/>
                      <a:r>
                        <a:rPr lang="es-AR" sz="1300" u="none" strike="noStrike">
                          <a:solidFill>
                            <a:schemeClr val="tx1"/>
                          </a:solidFill>
                          <a:effectLst/>
                          <a:latin typeface="Arial" panose="020B0604020202020204" pitchFamily="34" charset="0"/>
                          <a:cs typeface="Arial" panose="020B0604020202020204" pitchFamily="34" charset="0"/>
                        </a:rPr>
                        <a:t>ACA 920</a:t>
                      </a:r>
                      <a:endParaRPr lang="es-AR" sz="1300" b="0" i="0" u="none" strike="noStrike">
                        <a:solidFill>
                          <a:schemeClr val="tx1"/>
                        </a:solidFill>
                        <a:effectLst/>
                        <a:latin typeface="Arial" panose="020B0604020202020204" pitchFamily="34" charset="0"/>
                        <a:cs typeface="Arial" panose="020B0604020202020204" pitchFamily="34" charset="0"/>
                      </a:endParaRPr>
                    </a:p>
                  </a:txBody>
                  <a:tcPr marL="9525" marR="9525" marT="9525" marB="0" anchor="ctr">
                    <a:solidFill>
                      <a:schemeClr val="bg1"/>
                    </a:solidFill>
                  </a:tcPr>
                </a:tc>
                <a:tc>
                  <a:txBody>
                    <a:bodyPr/>
                    <a:lstStyle/>
                    <a:p>
                      <a:pPr algn="ctr" fontAlgn="b"/>
                      <a:r>
                        <a:rPr lang="es-AR" sz="1300" u="none" strike="noStrike" dirty="0">
                          <a:solidFill>
                            <a:schemeClr val="tx1"/>
                          </a:solidFill>
                          <a:effectLst/>
                          <a:latin typeface="Arial" panose="020B0604020202020204" pitchFamily="34" charset="0"/>
                          <a:cs typeface="Arial" panose="020B0604020202020204" pitchFamily="34" charset="0"/>
                        </a:rPr>
                        <a:t>-249</a:t>
                      </a:r>
                      <a:endParaRPr lang="es-AR" sz="13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solidFill>
                      <a:schemeClr val="bg1"/>
                    </a:solidFill>
                  </a:tcPr>
                </a:tc>
                <a:extLst>
                  <a:ext uri="{0D108BD9-81ED-4DB2-BD59-A6C34878D82A}">
                    <a16:rowId xmlns:a16="http://schemas.microsoft.com/office/drawing/2014/main" xmlns="" val="10017"/>
                  </a:ext>
                </a:extLst>
              </a:tr>
              <a:tr h="190500">
                <a:tc>
                  <a:txBody>
                    <a:bodyPr/>
                    <a:lstStyle/>
                    <a:p>
                      <a:pPr algn="l" fontAlgn="ctr"/>
                      <a:r>
                        <a:rPr lang="es-AR" sz="1300" u="none" strike="noStrike">
                          <a:solidFill>
                            <a:schemeClr val="tx1"/>
                          </a:solidFill>
                          <a:effectLst/>
                          <a:latin typeface="Arial" panose="020B0604020202020204" pitchFamily="34" charset="0"/>
                          <a:cs typeface="Arial" panose="020B0604020202020204" pitchFamily="34" charset="0"/>
                        </a:rPr>
                        <a:t>DM Audaz</a:t>
                      </a:r>
                      <a:endParaRPr lang="es-AR" sz="1300" b="0" i="0" u="none" strike="noStrike">
                        <a:solidFill>
                          <a:schemeClr val="tx1"/>
                        </a:solidFill>
                        <a:effectLst/>
                        <a:latin typeface="Arial" panose="020B0604020202020204" pitchFamily="34" charset="0"/>
                        <a:cs typeface="Arial" panose="020B0604020202020204" pitchFamily="34" charset="0"/>
                      </a:endParaRPr>
                    </a:p>
                  </a:txBody>
                  <a:tcPr marL="9525" marR="9525" marT="9525" marB="0" anchor="ctr">
                    <a:solidFill>
                      <a:schemeClr val="bg1"/>
                    </a:solidFill>
                  </a:tcPr>
                </a:tc>
                <a:tc>
                  <a:txBody>
                    <a:bodyPr/>
                    <a:lstStyle/>
                    <a:p>
                      <a:pPr algn="ctr" fontAlgn="b"/>
                      <a:r>
                        <a:rPr lang="es-AR" sz="1300" u="none" strike="noStrike" dirty="0">
                          <a:solidFill>
                            <a:schemeClr val="tx1"/>
                          </a:solidFill>
                          <a:effectLst/>
                          <a:latin typeface="Arial" panose="020B0604020202020204" pitchFamily="34" charset="0"/>
                          <a:cs typeface="Arial" panose="020B0604020202020204" pitchFamily="34" charset="0"/>
                        </a:rPr>
                        <a:t>-501</a:t>
                      </a:r>
                      <a:endParaRPr lang="es-AR" sz="13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solidFill>
                      <a:schemeClr val="bg1"/>
                    </a:solidFill>
                  </a:tcPr>
                </a:tc>
                <a:extLst>
                  <a:ext uri="{0D108BD9-81ED-4DB2-BD59-A6C34878D82A}">
                    <a16:rowId xmlns:a16="http://schemas.microsoft.com/office/drawing/2014/main" xmlns="" val="10018"/>
                  </a:ext>
                </a:extLst>
              </a:tr>
              <a:tr h="190500">
                <a:tc>
                  <a:txBody>
                    <a:bodyPr/>
                    <a:lstStyle/>
                    <a:p>
                      <a:pPr algn="l" fontAlgn="ctr"/>
                      <a:endParaRPr lang="es-AR" sz="13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ctr">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s-AR" sz="13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19"/>
                  </a:ext>
                </a:extLst>
              </a:tr>
            </a:tbl>
          </a:graphicData>
        </a:graphic>
      </p:graphicFrame>
    </p:spTree>
    <p:extLst>
      <p:ext uri="{BB962C8B-B14F-4D97-AF65-F5344CB8AC3E}">
        <p14:creationId xmlns:p14="http://schemas.microsoft.com/office/powerpoint/2010/main" xmlns="" val="1597350208"/>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620</TotalTime>
  <Words>2661</Words>
  <Application>Microsoft Office PowerPoint</Application>
  <PresentationFormat>Personalizado</PresentationFormat>
  <Paragraphs>1464</Paragraphs>
  <Slides>20</Slides>
  <Notes>1</Notes>
  <HiddenSlides>0</HiddenSlides>
  <MMClips>0</MMClips>
  <ScaleCrop>false</ScaleCrop>
  <HeadingPairs>
    <vt:vector size="4" baseType="variant">
      <vt:variant>
        <vt:lpstr>Tema</vt:lpstr>
      </vt:variant>
      <vt:variant>
        <vt:i4>1</vt:i4>
      </vt:variant>
      <vt:variant>
        <vt:lpstr>Títulos de diapositiva</vt:lpstr>
      </vt:variant>
      <vt:variant>
        <vt:i4>20</vt:i4>
      </vt:variant>
    </vt:vector>
  </HeadingPairs>
  <TitlesOfParts>
    <vt:vector size="21" baseType="lpstr">
      <vt:lpstr>Tema de Office</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cereales23</dc:creator>
  <cp:lastModifiedBy>www.intercambiosvirtuales.org</cp:lastModifiedBy>
  <cp:revision>63</cp:revision>
  <dcterms:created xsi:type="dcterms:W3CDTF">2021-01-29T18:05:53Z</dcterms:created>
  <dcterms:modified xsi:type="dcterms:W3CDTF">2021-02-22T13:34:14Z</dcterms:modified>
</cp:coreProperties>
</file>